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7" r:id="rId3"/>
    <p:sldId id="280" r:id="rId4"/>
    <p:sldId id="278" r:id="rId5"/>
    <p:sldId id="279" r:id="rId6"/>
    <p:sldId id="271" r:id="rId7"/>
    <p:sldId id="272" r:id="rId8"/>
    <p:sldId id="291" r:id="rId9"/>
    <p:sldId id="264" r:id="rId10"/>
    <p:sldId id="293" r:id="rId11"/>
    <p:sldId id="261" r:id="rId12"/>
    <p:sldId id="298" r:id="rId13"/>
    <p:sldId id="292" r:id="rId14"/>
    <p:sldId id="256" r:id="rId15"/>
    <p:sldId id="282" r:id="rId16"/>
    <p:sldId id="258" r:id="rId17"/>
    <p:sldId id="286" r:id="rId18"/>
    <p:sldId id="295" r:id="rId19"/>
    <p:sldId id="268" r:id="rId20"/>
    <p:sldId id="296" r:id="rId21"/>
    <p:sldId id="299" r:id="rId22"/>
    <p:sldId id="300" r:id="rId23"/>
    <p:sldId id="276" r:id="rId24"/>
    <p:sldId id="266" r:id="rId25"/>
    <p:sldId id="277" r:id="rId26"/>
    <p:sldId id="29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660"/>
  </p:normalViewPr>
  <p:slideViewPr>
    <p:cSldViewPr>
      <p:cViewPr varScale="1">
        <p:scale>
          <a:sx n="83" d="100"/>
          <a:sy n="83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net.slhn.org/~/media/Files/Zip%20Files/SL%20Univ%20Health%20Network%20black.z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Publications/OSHA3148/osha314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Publications/OSHA3148/osha3148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7200"/>
            <a:ext cx="7772400" cy="6096000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sz="4600" b="1" dirty="0"/>
              <a:t>Personal </a:t>
            </a:r>
            <a:r>
              <a:rPr lang="en-US" sz="4600" b="1" dirty="0" smtClean="0"/>
              <a:t>Safety in the Hospital Setting</a:t>
            </a:r>
          </a:p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b="1" dirty="0" smtClean="0"/>
              <a:t>0.5 CE</a:t>
            </a:r>
          </a:p>
          <a:p>
            <a:pPr marL="114300" indent="0" algn="ctr">
              <a:buNone/>
            </a:pPr>
            <a:r>
              <a:rPr lang="en-US" sz="2600" b="1" dirty="0" smtClean="0"/>
              <a:t>Directions </a:t>
            </a:r>
            <a:r>
              <a:rPr lang="en-US" sz="2600" b="1" dirty="0"/>
              <a:t>for Completion </a:t>
            </a:r>
          </a:p>
          <a:p>
            <a:endParaRPr lang="en-US" dirty="0"/>
          </a:p>
          <a:p>
            <a:pPr marL="571500" indent="-457200">
              <a:buAutoNum type="arabicPeriod"/>
            </a:pPr>
            <a:r>
              <a:rPr lang="en-US" dirty="0" smtClean="0"/>
              <a:t>Before </a:t>
            </a:r>
            <a:r>
              <a:rPr lang="en-US" dirty="0"/>
              <a:t>proceeding to the posttest, be sure you have </a:t>
            </a:r>
            <a:r>
              <a:rPr lang="en-US" dirty="0" smtClean="0"/>
              <a:t>completed the review of the PowerPoint®</a:t>
            </a:r>
          </a:p>
          <a:p>
            <a:pPr marL="571500" indent="-457200">
              <a:buAutoNum type="arabicPeriod"/>
            </a:pPr>
            <a:r>
              <a:rPr lang="en-US" dirty="0" smtClean="0"/>
              <a:t>Exit and </a:t>
            </a:r>
            <a:r>
              <a:rPr lang="en-US" dirty="0"/>
              <a:t>complete the posttest which is final step of this education. 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Take Test</a:t>
            </a:r>
            <a:r>
              <a:rPr lang="en-US" dirty="0" smtClean="0"/>
              <a:t>”. </a:t>
            </a:r>
          </a:p>
          <a:p>
            <a:pPr marL="571500" indent="-457200">
              <a:buAutoNum type="arabicPeriod"/>
            </a:pPr>
            <a:r>
              <a:rPr lang="en-US" dirty="0" smtClean="0"/>
              <a:t>Remember</a:t>
            </a:r>
            <a:r>
              <a:rPr lang="en-US" dirty="0"/>
              <a:t>, no attendance record is needed. </a:t>
            </a:r>
            <a:endParaRPr lang="en-US" dirty="0" smtClean="0"/>
          </a:p>
          <a:p>
            <a:pPr marL="571500" indent="-457200">
              <a:buAutoNum type="arabicPeriod"/>
            </a:pPr>
            <a:r>
              <a:rPr lang="en-US" dirty="0" smtClean="0"/>
              <a:t>Completion </a:t>
            </a:r>
            <a:r>
              <a:rPr lang="en-US" dirty="0"/>
              <a:t>of the posttest will be sent electronically to your EduTracker record once a 100% is </a:t>
            </a:r>
            <a:r>
              <a:rPr lang="en-US" dirty="0" smtClean="0"/>
              <a:t>achieved.</a:t>
            </a:r>
          </a:p>
          <a:p>
            <a:pPr marL="571500" indent="-457200">
              <a:buAutoNum type="arabicPeriod"/>
            </a:pPr>
            <a:r>
              <a:rPr lang="en-US" dirty="0" smtClean="0"/>
              <a:t>Print </a:t>
            </a:r>
            <a:r>
              <a:rPr lang="en-US" dirty="0"/>
              <a:t>the Certificate of Completion for your records if desired.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Comments</a:t>
            </a:r>
            <a:r>
              <a:rPr lang="en-US" dirty="0"/>
              <a:t>, question, or suggestions can be directed </a:t>
            </a:r>
            <a:r>
              <a:rPr lang="en-US" dirty="0" smtClean="0"/>
              <a:t>to your manager, a supervisor, or your Security Department. 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St</a:t>
            </a:r>
            <a:r>
              <a:rPr lang="en-US" dirty="0"/>
              <a:t>. Luke’s University Health Network </a:t>
            </a: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Fall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762000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The point of </a:t>
            </a:r>
            <a:r>
              <a:rPr lang="en-US" sz="4000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using de-escalation techniques </a:t>
            </a:r>
            <a:r>
              <a:rPr lang="en-US" sz="4000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is to help calm the person before the situation gets worse</a:t>
            </a:r>
            <a:r>
              <a:rPr lang="en-US" sz="4000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…</a:t>
            </a:r>
          </a:p>
          <a:p>
            <a:pPr marL="114300" indent="0" algn="ctr">
              <a:buNone/>
            </a:pPr>
            <a:r>
              <a:rPr lang="en-US" sz="4000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Try to remain calm yourself!</a:t>
            </a:r>
          </a:p>
          <a:p>
            <a:pPr marL="114300" indent="0" algn="ctr">
              <a:buNone/>
            </a:pPr>
            <a:endParaRPr lang="en-US" sz="4000" spc="-100" dirty="0">
              <a:solidFill>
                <a:srgbClr val="323232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671762" cy="198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914400"/>
          </a:xfrm>
        </p:spPr>
        <p:txBody>
          <a:bodyPr/>
          <a:lstStyle/>
          <a:p>
            <a:pPr marL="114300" lvl="0" algn="ctr"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Sometimes, more help is needed to control the situation…</a:t>
            </a:r>
            <a:br>
              <a:rPr lang="en-US" sz="2400" b="1" i="1" dirty="0" smtClean="0"/>
            </a:br>
            <a:r>
              <a:rPr lang="en-US" sz="2200" b="1" dirty="0" smtClean="0">
                <a:solidFill>
                  <a:srgbClr val="323232"/>
                </a:solidFill>
                <a:ea typeface="+mn-ea"/>
                <a:cs typeface="+mn-cs"/>
              </a:rPr>
              <a:t>How </a:t>
            </a:r>
            <a:r>
              <a:rPr lang="en-US" sz="2200" b="1" dirty="0">
                <a:solidFill>
                  <a:srgbClr val="323232"/>
                </a:solidFill>
                <a:ea typeface="+mn-ea"/>
                <a:cs typeface="+mn-cs"/>
              </a:rPr>
              <a:t>to get immediate </a:t>
            </a:r>
            <a:r>
              <a:rPr lang="en-US" sz="2200" b="1" dirty="0" smtClean="0">
                <a:solidFill>
                  <a:srgbClr val="323232"/>
                </a:solidFill>
                <a:ea typeface="+mn-ea"/>
                <a:cs typeface="+mn-cs"/>
              </a:rPr>
              <a:t>help:</a:t>
            </a:r>
            <a:r>
              <a:rPr lang="en-US" sz="2200" b="1" dirty="0">
                <a:solidFill>
                  <a:srgbClr val="323232"/>
                </a:solidFill>
                <a:ea typeface="+mn-ea"/>
                <a:cs typeface="+mn-cs"/>
              </a:rPr>
              <a:t/>
            </a:r>
            <a:br>
              <a:rPr lang="en-US" sz="2200" b="1" dirty="0">
                <a:solidFill>
                  <a:srgbClr val="323232"/>
                </a:solidFill>
                <a:ea typeface="+mn-ea"/>
                <a:cs typeface="+mn-cs"/>
              </a:rPr>
            </a:b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endParaRPr lang="en-US" sz="900" b="1" spc="-100" dirty="0" smtClean="0">
              <a:solidFill>
                <a:srgbClr val="323232"/>
              </a:solidFill>
              <a:latin typeface="Cambria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Dial </a:t>
            </a:r>
            <a:r>
              <a:rPr lang="en-US" sz="2600" b="1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5555 </a:t>
            </a:r>
            <a:r>
              <a:rPr lang="en-US" sz="2600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– to notify Security personnel &amp; other responders that a situation is escalating or has escalated (gotten worse or unmanageable) </a:t>
            </a:r>
          </a:p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900" spc="-100" dirty="0" smtClean="0">
              <a:solidFill>
                <a:srgbClr val="323232"/>
              </a:solidFill>
              <a:latin typeface="Cambria"/>
              <a:ea typeface="+mj-ea"/>
              <a:cs typeface="+mj-c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07F09"/>
              </a:buClr>
            </a:pPr>
            <a:r>
              <a:rPr lang="en-US" sz="2600" u="sng" dirty="0" smtClean="0">
                <a:latin typeface="+mj-lt"/>
              </a:rPr>
              <a:t>Control Team</a:t>
            </a:r>
            <a:r>
              <a:rPr lang="en-US" sz="2600" dirty="0" smtClean="0">
                <a:latin typeface="+mj-lt"/>
              </a:rPr>
              <a:t>:  </a:t>
            </a:r>
            <a:r>
              <a:rPr lang="en-US" sz="2600" b="1" dirty="0">
                <a:solidFill>
                  <a:prstClr val="black"/>
                </a:solidFill>
                <a:latin typeface="Cambria"/>
              </a:rPr>
              <a:t>say “Control Team”, provide location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this will be an </a:t>
            </a:r>
            <a:r>
              <a:rPr lang="en-US" sz="2400" b="1" dirty="0" smtClean="0">
                <a:latin typeface="+mj-lt"/>
              </a:rPr>
              <a:t>overhead announcement </a:t>
            </a:r>
            <a:endParaRPr lang="en-US" sz="2400" b="1" dirty="0"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all available personnel will come to assist with the situation </a:t>
            </a:r>
            <a:r>
              <a:rPr lang="en-US" sz="2100" dirty="0" smtClean="0">
                <a:solidFill>
                  <a:srgbClr val="FF0000"/>
                </a:solidFill>
                <a:latin typeface="+mj-lt"/>
              </a:rPr>
              <a:t>(anticipate 5 or more responders)</a:t>
            </a:r>
          </a:p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900" dirty="0" smtClean="0"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u="sng" dirty="0" smtClean="0">
                <a:latin typeface="+mj-lt"/>
              </a:rPr>
              <a:t>Security Assistance</a:t>
            </a:r>
            <a:r>
              <a:rPr lang="en-US" sz="2600" dirty="0" smtClean="0">
                <a:latin typeface="+mj-lt"/>
              </a:rPr>
              <a:t>: </a:t>
            </a:r>
            <a:r>
              <a:rPr lang="en-US" sz="2600" b="1" dirty="0" smtClean="0">
                <a:latin typeface="+mj-lt"/>
              </a:rPr>
              <a:t>say “Security STAT”, provide location</a:t>
            </a:r>
            <a:endParaRPr lang="en-US" sz="2600" dirty="0"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this will alert Security to come stat to the situation to assist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nticipate 1 up to 2 Security personnel responders</a:t>
            </a:r>
          </a:p>
          <a:p>
            <a:pPr marL="41148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900" dirty="0" smtClean="0">
              <a:latin typeface="+mj-lt"/>
            </a:endParaRPr>
          </a:p>
          <a:p>
            <a:r>
              <a:rPr lang="en-US" sz="2400" u="sng" dirty="0" smtClean="0">
                <a:latin typeface="+mj-lt"/>
              </a:rPr>
              <a:t>Elopement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b="1" dirty="0" smtClean="0">
                <a:latin typeface="+mj-lt"/>
              </a:rPr>
              <a:t>say “ Patient Elopement”, provide location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rovide Operator with the patient name, age, gender, physical description, description of clothing worn, last known location </a:t>
            </a:r>
          </a:p>
        </p:txBody>
      </p:sp>
    </p:spTree>
    <p:extLst>
      <p:ext uri="{BB962C8B-B14F-4D97-AF65-F5344CB8AC3E}">
        <p14:creationId xmlns:p14="http://schemas.microsoft.com/office/powerpoint/2010/main" val="5775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39624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2847079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0099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944562"/>
          </a:xfrm>
        </p:spPr>
        <p:txBody>
          <a:bodyPr/>
          <a:lstStyle/>
          <a:p>
            <a:r>
              <a:rPr lang="en-US" sz="2800" b="1" dirty="0" smtClean="0"/>
              <a:t>If your role requires you to respond to a Security Alert or to assist with a violent/aggressive situation…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800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114300" lvl="0" indent="0" algn="ctr">
              <a:buClr>
                <a:srgbClr val="F07F09"/>
              </a:buClr>
              <a:buNone/>
            </a:pPr>
            <a:r>
              <a:rPr lang="en-US" sz="2800" b="1" i="1" dirty="0">
                <a:solidFill>
                  <a:srgbClr val="FF0000"/>
                </a:solidFill>
                <a:latin typeface="Cambria"/>
              </a:rPr>
              <a:t>Personal </a:t>
            </a:r>
            <a:r>
              <a:rPr lang="en-US" sz="2800" b="1" i="1" dirty="0" smtClean="0">
                <a:solidFill>
                  <a:srgbClr val="FF0000"/>
                </a:solidFill>
                <a:latin typeface="Cambria"/>
              </a:rPr>
              <a:t>safety first… </a:t>
            </a:r>
          </a:p>
          <a:p>
            <a:pPr marL="114300" lvl="0" indent="0" algn="ctr">
              <a:buClr>
                <a:srgbClr val="F07F09"/>
              </a:buClr>
              <a:buNone/>
            </a:pPr>
            <a:r>
              <a:rPr lang="en-US" sz="2800" dirty="0">
                <a:solidFill>
                  <a:prstClr val="black"/>
                </a:solidFill>
                <a:latin typeface="Cambria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Cambria"/>
              </a:rPr>
              <a:t>ll </a:t>
            </a:r>
            <a:r>
              <a:rPr lang="en-US" sz="2800" dirty="0">
                <a:solidFill>
                  <a:prstClr val="black"/>
                </a:solidFill>
                <a:latin typeface="Cambria"/>
              </a:rPr>
              <a:t>personnel entering </a:t>
            </a:r>
            <a:r>
              <a:rPr lang="en-US" sz="2800" dirty="0" smtClean="0">
                <a:solidFill>
                  <a:prstClr val="black"/>
                </a:solidFill>
                <a:latin typeface="Cambria"/>
              </a:rPr>
              <a:t>the area/room should:</a:t>
            </a:r>
          </a:p>
          <a:p>
            <a:pPr marL="114300" lvl="0" indent="0">
              <a:buClr>
                <a:srgbClr val="F07F09"/>
              </a:buClr>
              <a:buNone/>
            </a:pPr>
            <a:endParaRPr lang="en-US" sz="1800" dirty="0">
              <a:solidFill>
                <a:prstClr val="black"/>
              </a:solidFill>
              <a:latin typeface="Cambria"/>
            </a:endParaRPr>
          </a:p>
          <a:p>
            <a:pPr marL="114300" lvl="0" indent="0">
              <a:buClr>
                <a:srgbClr val="F07F09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mbria"/>
              </a:rPr>
              <a:t>Remove</a:t>
            </a:r>
            <a:r>
              <a:rPr lang="en-US" sz="2800" dirty="0" smtClean="0">
                <a:solidFill>
                  <a:prstClr val="black"/>
                </a:solidFill>
                <a:latin typeface="Cambr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mbria"/>
              </a:rPr>
              <a:t>name tag/holders, pins, stethoscope, pens or pencils, pen </a:t>
            </a:r>
            <a:r>
              <a:rPr lang="en-US" sz="2800" dirty="0" smtClean="0">
                <a:solidFill>
                  <a:prstClr val="black"/>
                </a:solidFill>
                <a:latin typeface="Cambria"/>
              </a:rPr>
              <a:t>lights, scissors, other sharps, etc.  from uniform/clothing.</a:t>
            </a:r>
          </a:p>
          <a:p>
            <a:pPr marL="114300" lvl="0" indent="0">
              <a:buClr>
                <a:srgbClr val="F07F09"/>
              </a:buClr>
              <a:buNone/>
            </a:pPr>
            <a:endParaRPr lang="en-US" sz="2800" dirty="0" smtClean="0">
              <a:solidFill>
                <a:prstClr val="black"/>
              </a:solidFill>
              <a:latin typeface="Cambria"/>
            </a:endParaRPr>
          </a:p>
          <a:p>
            <a:pPr marL="114300" lvl="0" indent="0">
              <a:buClr>
                <a:srgbClr val="F07F09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ambria"/>
              </a:rPr>
              <a:t>You want to ensure that you do not have anything on you or in pockets that could be used as a weapon or to cause injury to you, other staff, or the aggressive person.</a:t>
            </a:r>
            <a:endParaRPr lang="en-US" sz="2800" b="1" dirty="0">
              <a:solidFill>
                <a:prstClr val="black"/>
              </a:solidFill>
              <a:latin typeface="Cambria"/>
            </a:endParaRPr>
          </a:p>
          <a:p>
            <a:pPr lvl="1">
              <a:buClr>
                <a:srgbClr val="9F2936"/>
              </a:buClr>
            </a:pPr>
            <a:endParaRPr lang="en-US" sz="1800" dirty="0" smtClean="0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745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543800" cy="2590801"/>
          </a:xfrm>
        </p:spPr>
        <p:txBody>
          <a:bodyPr/>
          <a:lstStyle/>
          <a:p>
            <a:pPr algn="ctr"/>
            <a:r>
              <a:rPr lang="en-US" b="1" dirty="0" smtClean="0"/>
              <a:t>Personal Safety </a:t>
            </a:r>
            <a:r>
              <a:rPr lang="en-US" sz="4000" b="1" dirty="0" smtClean="0"/>
              <a:t>Considerations when providing care for </a:t>
            </a:r>
            <a:r>
              <a:rPr lang="en-US" sz="4000" b="1" dirty="0"/>
              <a:t>p</a:t>
            </a:r>
            <a:r>
              <a:rPr lang="en-US" sz="4000" b="1" dirty="0" smtClean="0"/>
              <a:t>atients ordered for Continual Observation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72000"/>
            <a:ext cx="6461760" cy="838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How to Prepare For &amp; Respond to </a:t>
            </a:r>
          </a:p>
          <a:p>
            <a:pPr algn="ctr"/>
            <a:r>
              <a:rPr lang="en-US" dirty="0" smtClean="0"/>
              <a:t>Violent/Potentially Violent Patient Situations &amp; Elopements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7924800" cy="1020762"/>
          </a:xfrm>
        </p:spPr>
        <p:txBody>
          <a:bodyPr/>
          <a:lstStyle/>
          <a:p>
            <a:r>
              <a:rPr lang="en-US" sz="2600" b="1" dirty="0" smtClean="0"/>
              <a:t>Your unit is getting a continual observation patient or is initiating a continual observation on a patient… </a:t>
            </a:r>
            <a:endParaRPr lang="en-US" sz="2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8153400" cy="510540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i="1" dirty="0" smtClean="0"/>
              <a:t>NOW WHAT?</a:t>
            </a:r>
          </a:p>
          <a:p>
            <a:r>
              <a:rPr lang="en-US" dirty="0" smtClean="0"/>
              <a:t>Is the patient violent? Has a Control team called? Is the patient an elopement risk?</a:t>
            </a:r>
          </a:p>
          <a:p>
            <a:pPr lvl="1"/>
            <a:r>
              <a:rPr lang="en-US" dirty="0" smtClean="0"/>
              <a:t>All patients on continual observation should be considered potentially violent.</a:t>
            </a:r>
          </a:p>
          <a:p>
            <a:pPr lvl="1"/>
            <a:r>
              <a:rPr lang="en-US" dirty="0" smtClean="0"/>
              <a:t>All patients on continual observation should be considered potential elopement risks.</a:t>
            </a:r>
          </a:p>
          <a:p>
            <a:pPr lvl="1"/>
            <a:r>
              <a:rPr lang="en-US" dirty="0" smtClean="0"/>
              <a:t>All patients admitted for attempted suicide should be considered “suicidal”.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smtClean="0"/>
              <a:t>violent/potentially </a:t>
            </a:r>
            <a:r>
              <a:rPr lang="en-US" dirty="0"/>
              <a:t>violent patient or one at risk for elopement is in a continual observation, the </a:t>
            </a:r>
            <a:r>
              <a:rPr lang="en-US" u="sng" dirty="0"/>
              <a:t>first step is for the charge RN to contact the hospital supervisor</a:t>
            </a:r>
            <a:r>
              <a:rPr lang="en-US" dirty="0"/>
              <a:t>.</a:t>
            </a:r>
          </a:p>
          <a:p>
            <a:r>
              <a:rPr lang="en-US" dirty="0"/>
              <a:t>The hospital supervisor will then contact S</a:t>
            </a:r>
            <a:r>
              <a:rPr lang="en-US" dirty="0" smtClean="0"/>
              <a:t>ecurity.</a:t>
            </a:r>
          </a:p>
          <a:p>
            <a:r>
              <a:rPr lang="en-US" dirty="0" smtClean="0"/>
              <a:t>Security will assess the risks &amp; collaborate with the PCM/Supervisor/ Charge </a:t>
            </a:r>
            <a:r>
              <a:rPr lang="en-US" dirty="0"/>
              <a:t>N</a:t>
            </a:r>
            <a:r>
              <a:rPr lang="en-US" dirty="0" smtClean="0"/>
              <a:t>urse to determine who will perform the continual observation.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Environmental  </a:t>
            </a:r>
            <a:r>
              <a:rPr lang="en-US" sz="2800" b="1" dirty="0"/>
              <a:t>&amp;</a:t>
            </a:r>
            <a:r>
              <a:rPr lang="en-US" sz="2800" b="1" dirty="0" smtClean="0"/>
              <a:t> Self Awareness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8382000" cy="55626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Room readiness prior to patient’s arrival or upon initiation of the continual observation:</a:t>
            </a:r>
          </a:p>
          <a:p>
            <a:pPr lvl="1"/>
            <a:r>
              <a:rPr lang="en-US" sz="1800" b="1" dirty="0" smtClean="0">
                <a:latin typeface="+mj-lt"/>
              </a:rPr>
              <a:t>Remove items that can be considered dangerous</a:t>
            </a:r>
          </a:p>
          <a:p>
            <a:pPr lvl="2"/>
            <a:r>
              <a:rPr lang="en-US" dirty="0" smtClean="0">
                <a:latin typeface="+mj-lt"/>
              </a:rPr>
              <a:t>IVs, poles, call bells, oxygen flow meter, suction meter,  O2 and suctions canisters/tubing, bag mask device, manual blood pressure cuffs, telephone, plastic bags, wire/plastic hangers, rope, string or cords or any kind </a:t>
            </a:r>
          </a:p>
          <a:p>
            <a:pPr lvl="2"/>
            <a:r>
              <a:rPr lang="en-US" dirty="0" smtClean="0">
                <a:latin typeface="+mj-lt"/>
              </a:rPr>
              <a:t>Other items: shoelaces, tape, alcohol swabs </a:t>
            </a:r>
          </a:p>
          <a:p>
            <a:pPr marL="777240" lvl="2" indent="0"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Personal safety – all personnel entering the room!</a:t>
            </a:r>
            <a:endParaRPr lang="en-US" sz="2000" b="1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Remove name tag/holders, pins, stethoscope, pens or pencils, pen light, scissors (anything sharp)</a:t>
            </a:r>
          </a:p>
          <a:p>
            <a:pPr lvl="1"/>
            <a:r>
              <a:rPr lang="en-US" dirty="0" smtClean="0">
                <a:latin typeface="+mj-lt"/>
              </a:rPr>
              <a:t>Do not take items that will distract you from your purpose:  </a:t>
            </a:r>
            <a:endParaRPr lang="en-US" dirty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Examples:  personal cell phones, books, homework, etc.</a:t>
            </a:r>
          </a:p>
          <a:p>
            <a:pPr marL="411480" lvl="1" indent="0"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Be alert &amp; aware of the environment as well as the patient’s actions</a:t>
            </a:r>
          </a:p>
          <a:p>
            <a:pPr marL="114300" indent="0">
              <a:buNone/>
            </a:pPr>
            <a:endParaRPr lang="en-US" sz="8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Always introduce yourself </a:t>
            </a:r>
            <a:r>
              <a:rPr lang="en-US" sz="2000" dirty="0" smtClean="0">
                <a:latin typeface="+mj-lt"/>
              </a:rPr>
              <a:t>to the patient when entering the continual observation room &amp; explain you will staying in their room as a safety measure.</a:t>
            </a:r>
          </a:p>
        </p:txBody>
      </p:sp>
    </p:spTree>
    <p:extLst>
      <p:ext uri="{BB962C8B-B14F-4D97-AF65-F5344CB8AC3E}">
        <p14:creationId xmlns:p14="http://schemas.microsoft.com/office/powerpoint/2010/main" val="21592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77200" cy="1143000"/>
          </a:xfrm>
        </p:spPr>
        <p:txBody>
          <a:bodyPr/>
          <a:lstStyle/>
          <a:p>
            <a:r>
              <a:rPr lang="en-US" sz="3600" b="1" dirty="0" smtClean="0"/>
              <a:t>Reminders when performing a Continual Observation…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Obtain full </a:t>
            </a:r>
            <a:r>
              <a:rPr lang="en-US" b="1" u="sng" dirty="0" smtClean="0"/>
              <a:t>SBAR report </a:t>
            </a:r>
            <a:r>
              <a:rPr lang="en-US" b="1" u="sng" dirty="0"/>
              <a:t>from previous staff in continual observation room </a:t>
            </a:r>
            <a:r>
              <a:rPr lang="en-US" b="1" u="sng" dirty="0" smtClean="0"/>
              <a:t>&amp; </a:t>
            </a:r>
            <a:r>
              <a:rPr lang="en-US" b="1" u="sng" dirty="0"/>
              <a:t>from RN taking care of the </a:t>
            </a:r>
            <a:r>
              <a:rPr lang="en-US" b="1" u="sng" dirty="0" smtClean="0"/>
              <a:t>patient </a:t>
            </a:r>
            <a:r>
              <a:rPr lang="en-US" dirty="0" smtClean="0"/>
              <a:t>so you know what to expect &amp; what the patient’s normal baseline behavior has been for the previous shift.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Ask questions regarding the expected patient care &amp; whether the patient has had any violent, aggressive, or suicidal episodes.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b="1" i="1" dirty="0" smtClean="0"/>
              <a:t>Review patient’s SBAR &amp; Continual Observation SBAR  </a:t>
            </a:r>
            <a:r>
              <a:rPr lang="en-US" sz="2000" i="1" dirty="0" smtClean="0">
                <a:solidFill>
                  <a:srgbClr val="FF0000"/>
                </a:solidFill>
              </a:rPr>
              <a:t>(NEW)</a:t>
            </a:r>
            <a:r>
              <a:rPr lang="en-US" sz="2000" i="1" dirty="0" smtClean="0"/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Call out for help if you need it.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3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09600"/>
          </a:xfrm>
        </p:spPr>
        <p:txBody>
          <a:bodyPr/>
          <a:lstStyle/>
          <a:p>
            <a:r>
              <a:rPr lang="en-US" sz="3600" b="1" dirty="0" smtClean="0"/>
              <a:t>Continual Observation SBAR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038600" cy="521208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Continual Observation SBAR </a:t>
            </a:r>
            <a:r>
              <a:rPr lang="en-US" sz="2400" dirty="0" smtClean="0"/>
              <a:t>has been developed to assist with shift-to-shift &amp; observer-to-observer communication.</a:t>
            </a:r>
          </a:p>
          <a:p>
            <a:r>
              <a:rPr lang="en-US" sz="2400" dirty="0" smtClean="0"/>
              <a:t>It attaches to the patient’s clinical SBARs (RN &amp; PCA) and is updated as needed.</a:t>
            </a:r>
          </a:p>
          <a:p>
            <a:r>
              <a:rPr lang="en-US" sz="2400" dirty="0" smtClean="0"/>
              <a:t>This tool is intended to provide reminders to the involved direct care givers.  </a:t>
            </a:r>
            <a:endParaRPr lang="en-US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26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 lIns="0" rIns="0" anchor="t" anchorCtr="0"/>
          <a:lstStyle/>
          <a:p>
            <a:r>
              <a:rPr lang="en-US" sz="2800" b="1" dirty="0" smtClean="0"/>
              <a:t>Other Tools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122920" cy="5638800"/>
          </a:xfrm>
        </p:spPr>
        <p:txBody>
          <a:bodyPr anchor="ctr">
            <a:normAutofit fontScale="925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buClr>
                <a:srgbClr val="9F2936"/>
              </a:buClr>
              <a:buNone/>
            </a:pPr>
            <a:r>
              <a:rPr lang="en-US" sz="2400" b="1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Security </a:t>
            </a:r>
            <a:r>
              <a:rPr lang="en-US" sz="2400" b="1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Radio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000" dirty="0" smtClean="0">
                <a:latin typeface="+mj-lt"/>
              </a:rPr>
              <a:t>In </a:t>
            </a:r>
            <a:r>
              <a:rPr lang="en-US" sz="2000" dirty="0">
                <a:latin typeface="+mj-lt"/>
              </a:rPr>
              <a:t>some </a:t>
            </a:r>
            <a:r>
              <a:rPr lang="en-US" sz="2000" dirty="0" smtClean="0">
                <a:latin typeface="+mj-lt"/>
              </a:rPr>
              <a:t>cases for violent patients or ones at risk for elopement, </a:t>
            </a:r>
            <a:r>
              <a:rPr lang="en-US" sz="2000" dirty="0">
                <a:latin typeface="+mj-lt"/>
              </a:rPr>
              <a:t>it may </a:t>
            </a:r>
            <a:r>
              <a:rPr lang="en-US" sz="2000" dirty="0" smtClean="0">
                <a:latin typeface="+mj-lt"/>
              </a:rPr>
              <a:t>be </a:t>
            </a:r>
            <a:r>
              <a:rPr lang="en-US" sz="2000" dirty="0">
                <a:latin typeface="+mj-lt"/>
              </a:rPr>
              <a:t>necessary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a security officer </a:t>
            </a:r>
            <a:r>
              <a:rPr lang="en-US" sz="2000" dirty="0" smtClean="0">
                <a:latin typeface="+mj-lt"/>
              </a:rPr>
              <a:t>to provide </a:t>
            </a:r>
            <a:r>
              <a:rPr lang="en-US" sz="2000" dirty="0">
                <a:latin typeface="+mj-lt"/>
              </a:rPr>
              <a:t>a hand held radio to </a:t>
            </a:r>
            <a:r>
              <a:rPr lang="en-US" sz="2000" dirty="0" smtClean="0">
                <a:latin typeface="+mj-lt"/>
              </a:rPr>
              <a:t>the floor </a:t>
            </a:r>
            <a:r>
              <a:rPr lang="en-US" sz="2000" dirty="0">
                <a:latin typeface="+mj-lt"/>
              </a:rPr>
              <a:t>to keep in </a:t>
            </a:r>
            <a:r>
              <a:rPr lang="en-US" sz="2000" dirty="0" smtClean="0">
                <a:latin typeface="+mj-lt"/>
              </a:rPr>
              <a:t>the continual </a:t>
            </a:r>
            <a:r>
              <a:rPr lang="en-US" sz="2000" dirty="0">
                <a:latin typeface="+mj-lt"/>
              </a:rPr>
              <a:t>observation room</a:t>
            </a:r>
            <a:r>
              <a:rPr lang="en-US" sz="2000" dirty="0" smtClean="0">
                <a:latin typeface="+mj-lt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b="1" dirty="0" smtClean="0">
                <a:latin typeface="+mj-lt"/>
              </a:rPr>
              <a:t>Security will train staff on how to use the radio.</a:t>
            </a:r>
            <a:endParaRPr lang="en-US" b="1" dirty="0">
              <a:latin typeface="+mj-lt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dirty="0" smtClean="0">
                <a:latin typeface="+mj-lt"/>
              </a:rPr>
              <a:t>In the event of a violent situation or elopement, the observer will have direct communication with the security team.</a:t>
            </a:r>
          </a:p>
          <a:p>
            <a:pPr marL="411480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endParaRPr lang="en-US" dirty="0" smtClean="0">
              <a:latin typeface="+mj-lt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sz="2400" b="1" spc="-100" dirty="0" smtClean="0">
                <a:solidFill>
                  <a:srgbClr val="323232"/>
                </a:solidFill>
                <a:latin typeface="Cambria"/>
              </a:rPr>
              <a:t>Panic Button</a:t>
            </a:r>
            <a:endParaRPr lang="en-US" sz="2400" dirty="0">
              <a:solidFill>
                <a:prstClr val="black"/>
              </a:solidFill>
              <a:latin typeface="Cambria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None/>
            </a:pPr>
            <a:r>
              <a:rPr lang="en-US" dirty="0" smtClean="0">
                <a:solidFill>
                  <a:prstClr val="black"/>
                </a:solidFill>
                <a:latin typeface="Cambria"/>
              </a:rPr>
              <a:t>Panic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buttons are installed on units/departments where there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are higher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volumes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of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patients who may be at risk for aggression/violence (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ex: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some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EDs &amp; ICUs).</a:t>
            </a:r>
            <a:endParaRPr lang="en-US" dirty="0">
              <a:solidFill>
                <a:prstClr val="black"/>
              </a:solidFill>
              <a:latin typeface="Cambria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dirty="0">
                <a:solidFill>
                  <a:prstClr val="black"/>
                </a:solidFill>
                <a:latin typeface="Cambria"/>
              </a:rPr>
              <a:t>All staff members in these areas are trained by Security on how to use the panic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button.</a:t>
            </a:r>
            <a:endParaRPr lang="en-US" dirty="0">
              <a:solidFill>
                <a:prstClr val="black"/>
              </a:solidFill>
              <a:latin typeface="Cambria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</a:pPr>
            <a:r>
              <a:rPr lang="en-US" dirty="0">
                <a:solidFill>
                  <a:prstClr val="black"/>
                </a:solidFill>
                <a:latin typeface="Cambria"/>
              </a:rPr>
              <a:t>Use of the panic button is for an </a:t>
            </a:r>
            <a:r>
              <a:rPr lang="en-US" b="1" i="1" dirty="0">
                <a:solidFill>
                  <a:srgbClr val="FF0000"/>
                </a:solidFill>
                <a:latin typeface="Cambria"/>
              </a:rPr>
              <a:t>emergent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situation when Security is needed to respond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STAT. </a:t>
            </a:r>
            <a:endParaRPr lang="en-US" dirty="0">
              <a:solidFill>
                <a:prstClr val="black"/>
              </a:solidFill>
              <a:latin typeface="Cambria"/>
            </a:endParaRPr>
          </a:p>
          <a:p>
            <a:pPr marL="411480" lvl="1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en-US" sz="2800" b="1" dirty="0" smtClean="0"/>
              <a:t>Purpose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410200"/>
          </a:xfrm>
        </p:spPr>
        <p:txBody>
          <a:bodyPr>
            <a:normAutofit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en-US" sz="2000" dirty="0" smtClean="0">
                <a:latin typeface="+mj-lt"/>
              </a:rPr>
              <a:t>This program has been developed to assist SLUHN staff prepare for and respond to violent/potentially violent or aggressive situations in the workplace.</a:t>
            </a:r>
          </a:p>
          <a:p>
            <a:pPr marL="114300" indent="0">
              <a:spcBef>
                <a:spcPts val="600"/>
              </a:spcBef>
              <a:buNone/>
            </a:pPr>
            <a:endParaRPr lang="en-US" sz="2000" dirty="0" smtClean="0">
              <a:latin typeface="+mj-lt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en-US" sz="2000" b="1" dirty="0" smtClean="0">
                <a:latin typeface="+mj-lt"/>
              </a:rPr>
              <a:t>After completing the program, the learner will be able to: 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Identify high risk patient situations where there is potential/ actual violence or aggression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Assess the environment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Take appropriate measures to enhance </a:t>
            </a:r>
            <a:r>
              <a:rPr lang="en-US" sz="2000" dirty="0">
                <a:latin typeface="+mj-lt"/>
              </a:rPr>
              <a:t>personal safety </a:t>
            </a:r>
            <a:endParaRPr lang="en-US" sz="20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latin typeface="+mj-lt"/>
              </a:rPr>
              <a:t>R</a:t>
            </a:r>
            <a:r>
              <a:rPr lang="en-US" sz="2000" dirty="0" smtClean="0">
                <a:latin typeface="+mj-lt"/>
              </a:rPr>
              <a:t>espond safely to a potentially violent situation or an elopement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Employ </a:t>
            </a:r>
            <a:r>
              <a:rPr lang="en-US" sz="2000" dirty="0">
                <a:latin typeface="+mj-lt"/>
              </a:rPr>
              <a:t>d</a:t>
            </a:r>
            <a:r>
              <a:rPr lang="en-US" sz="2000" dirty="0" smtClean="0">
                <a:latin typeface="+mj-lt"/>
              </a:rPr>
              <a:t>e-escalation techniques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97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Violent Patient / Elopement Debriefing Huddle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36192"/>
            <a:ext cx="4038600" cy="45902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400" b="1" dirty="0" smtClean="0">
                <a:latin typeface="+mj-lt"/>
              </a:rPr>
              <a:t>Culture of Safety 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New</a:t>
            </a:r>
            <a:r>
              <a:rPr lang="en-US" sz="2400" dirty="0" smtClean="0">
                <a:latin typeface="+mj-lt"/>
              </a:rPr>
              <a:t> debriefing process takes place after a violent patient situation or elopement</a:t>
            </a:r>
          </a:p>
          <a:p>
            <a:pPr marL="114300" indent="0"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Discuss &amp; review situation to help prevent future events</a:t>
            </a:r>
          </a:p>
          <a:p>
            <a:pPr marL="114300" indent="0">
              <a:buNone/>
            </a:pPr>
            <a:endParaRPr lang="en-US" sz="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Participation of </a:t>
            </a:r>
            <a:r>
              <a:rPr lang="en-US" sz="2400" b="1" dirty="0" smtClean="0">
                <a:latin typeface="+mj-lt"/>
              </a:rPr>
              <a:t>all team members involved </a:t>
            </a:r>
            <a:r>
              <a:rPr lang="en-US" sz="2400" dirty="0" smtClean="0">
                <a:latin typeface="+mj-lt"/>
              </a:rPr>
              <a:t>is strongly encouraged </a:t>
            </a:r>
          </a:p>
          <a:p>
            <a:pPr marL="114300" indent="0">
              <a:buNone/>
            </a:pPr>
            <a:endParaRPr lang="en-US" sz="900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Use as a basis to revise the patient’s  treatment plan </a:t>
            </a:r>
            <a:endParaRPr lang="en-US" sz="2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886201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4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458199" cy="67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250"/>
            <a:ext cx="84582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19405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6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57200"/>
          </a:xfrm>
        </p:spPr>
        <p:txBody>
          <a:bodyPr/>
          <a:lstStyle/>
          <a:p>
            <a:pPr algn="ctr"/>
            <a:r>
              <a:rPr lang="en-US" sz="2800" b="1" dirty="0" smtClean="0"/>
              <a:t>Summary  of  Key Points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60198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+mj-lt"/>
              </a:rPr>
              <a:t>Violence &amp; aggressive behavior has become more frequent in healthcare settings.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endParaRPr lang="en-US" sz="800" b="1" dirty="0" smtClean="0">
              <a:latin typeface="+mj-lt"/>
            </a:endParaRP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en-US" b="1" dirty="0" smtClean="0">
                <a:latin typeface="+mj-lt"/>
              </a:rPr>
              <a:t>Be prepared for potential situations: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Maintain a safe distance between yourself &amp; aggressive or potentially aggressive patients/others.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Do not turn your back on people who are escalating; position yourself so you are not boxed into a corner or a room or hallway in the event the person becomes physically violent. </a:t>
            </a:r>
            <a:endParaRPr lang="en-US" dirty="0">
              <a:latin typeface="+mj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Report any changes noticed in patients’ behaviors to the primary RN or charge nurse ASAP.</a:t>
            </a:r>
          </a:p>
          <a:p>
            <a:pPr lvl="1">
              <a:spcBef>
                <a:spcPts val="600"/>
              </a:spcBef>
              <a:buClr>
                <a:srgbClr val="9F2936"/>
              </a:buClr>
            </a:pPr>
            <a:r>
              <a:rPr lang="en-US" dirty="0">
                <a:latin typeface="+mj-lt"/>
              </a:rPr>
              <a:t>If a patient </a:t>
            </a:r>
            <a:r>
              <a:rPr lang="en-US" dirty="0" smtClean="0">
                <a:latin typeface="+mj-lt"/>
              </a:rPr>
              <a:t>with violent or aggressive behavior tries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>leave the hospital 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(patient </a:t>
            </a:r>
            <a:r>
              <a:rPr lang="en-US" dirty="0">
                <a:solidFill>
                  <a:prstClr val="black"/>
                </a:solidFill>
                <a:latin typeface="Cambria"/>
              </a:rPr>
              <a:t>elopement</a:t>
            </a:r>
            <a:r>
              <a:rPr lang="en-US" dirty="0" smtClean="0">
                <a:solidFill>
                  <a:prstClr val="black"/>
                </a:solidFill>
                <a:latin typeface="Cambria"/>
              </a:rPr>
              <a:t>)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move aside </a:t>
            </a:r>
            <a:r>
              <a:rPr lang="en-US" dirty="0" smtClean="0">
                <a:latin typeface="+mj-lt"/>
              </a:rPr>
              <a:t>&amp; </a:t>
            </a:r>
            <a:r>
              <a:rPr lang="en-US" dirty="0">
                <a:latin typeface="+mj-lt"/>
              </a:rPr>
              <a:t>let them go; be sure to notify security </a:t>
            </a:r>
            <a:r>
              <a:rPr lang="en-US" dirty="0" smtClean="0">
                <a:latin typeface="+mj-lt"/>
              </a:rPr>
              <a:t>ASAP.  </a:t>
            </a:r>
          </a:p>
          <a:p>
            <a:pPr lvl="2">
              <a:spcBef>
                <a:spcPts val="600"/>
              </a:spcBef>
              <a:buClr>
                <a:srgbClr val="9F2936"/>
              </a:buClr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DO NOT </a:t>
            </a:r>
            <a:r>
              <a:rPr lang="en-US" b="1" dirty="0" smtClean="0">
                <a:latin typeface="+mj-lt"/>
              </a:rPr>
              <a:t>chase after the patient; you may follow at a safe distance with a coworker to keep the patient in your sight until Security arrives (or to update Security with the patient’s last known location or direction of travel).</a:t>
            </a:r>
          </a:p>
          <a:p>
            <a:pPr marL="777240" lvl="2" indent="0">
              <a:spcBef>
                <a:spcPts val="600"/>
              </a:spcBef>
              <a:buClr>
                <a:srgbClr val="9F2936"/>
              </a:buClr>
              <a:buNone/>
            </a:pPr>
            <a:endParaRPr lang="en-US" sz="900" b="1" dirty="0" smtClean="0">
              <a:latin typeface="+mj-lt"/>
            </a:endParaRPr>
          </a:p>
          <a:p>
            <a:pPr lvl="2">
              <a:spcBef>
                <a:spcPts val="600"/>
              </a:spcBef>
              <a:buClr>
                <a:srgbClr val="9F2936"/>
              </a:buClr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DO NOT </a:t>
            </a:r>
            <a:r>
              <a:rPr lang="en-US" b="1" dirty="0" smtClean="0">
                <a:latin typeface="+mj-lt"/>
              </a:rPr>
              <a:t>follow onto elevators, down stairwells, through abandoned corridors/departments, or outside the hospital.</a:t>
            </a:r>
          </a:p>
          <a:p>
            <a:pPr marL="777240" lvl="2" indent="0">
              <a:spcBef>
                <a:spcPts val="600"/>
              </a:spcBef>
              <a:buClr>
                <a:srgbClr val="9F2936"/>
              </a:buClr>
              <a:buNone/>
            </a:pPr>
            <a:endParaRPr lang="en-US" b="1" dirty="0" smtClean="0">
              <a:latin typeface="+mj-lt"/>
            </a:endParaRPr>
          </a:p>
          <a:p>
            <a:pPr lvl="1">
              <a:spcBef>
                <a:spcPts val="600"/>
              </a:spcBef>
              <a:buClr>
                <a:srgbClr val="9F2936"/>
              </a:buClr>
            </a:pPr>
            <a:r>
              <a:rPr lang="en-US" dirty="0" smtClean="0">
                <a:latin typeface="+mj-lt"/>
              </a:rPr>
              <a:t>Know how to respond if a patient or visitor begins to speak, act, or threaten in a violent or aggressive manner</a:t>
            </a:r>
            <a:r>
              <a:rPr lang="en-US" dirty="0">
                <a:latin typeface="+mj-lt"/>
              </a:rPr>
              <a:t>. 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11430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39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2800" b="1" dirty="0" smtClean="0"/>
              <a:t>Resources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Some of our patients who are suicidal, aggressive, and/or potentially violent, may have an order for Continual Observation for their safety. </a:t>
            </a:r>
          </a:p>
          <a:p>
            <a:r>
              <a:rPr lang="en-US" dirty="0" smtClean="0"/>
              <a:t>If you are in a position that may require you to perform a continual observation for a patient, make sure you’ve reviewed the appropriate education program within the calendar year: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MyNET &gt; Learning tab &gt; Staff Ed tab &gt; Continual Observation 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Contact your manager or supervisor with any questions you have about personal safety while at work</a:t>
            </a:r>
          </a:p>
          <a:p>
            <a:endParaRPr lang="en-US" dirty="0"/>
          </a:p>
          <a:p>
            <a:r>
              <a:rPr lang="en-US" dirty="0" smtClean="0"/>
              <a:t>Contact Security (x5555) for assistance with aggressive, violent, or potentially violent situations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7620000" cy="1143000"/>
          </a:xfrm>
        </p:spPr>
        <p:txBody>
          <a:bodyPr/>
          <a:lstStyle/>
          <a:p>
            <a:r>
              <a:rPr lang="en-US" sz="2200" b="1" dirty="0" smtClean="0"/>
              <a:t>St. Luke’s University Hospital Presentation Development Team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001000" cy="3962400"/>
          </a:xfrm>
        </p:spPr>
        <p:txBody>
          <a:bodyPr/>
          <a:lstStyle/>
          <a:p>
            <a:r>
              <a:rPr lang="en-US" dirty="0" smtClean="0"/>
              <a:t>Peter Deringer, </a:t>
            </a:r>
            <a:r>
              <a:rPr lang="en-US" dirty="0"/>
              <a:t>Nursing Professional Practice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Alan Lynch, Network Director – Safety &amp; Security</a:t>
            </a:r>
          </a:p>
          <a:p>
            <a:r>
              <a:rPr lang="en-US" dirty="0" smtClean="0"/>
              <a:t>Jill Shultz, ICU Patient Care Manager</a:t>
            </a:r>
          </a:p>
          <a:p>
            <a:r>
              <a:rPr lang="en-US" dirty="0"/>
              <a:t>Laurie Smickle, PPHP5 Clinical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Kathleen Willner, Director of Educational Services</a:t>
            </a:r>
          </a:p>
          <a:p>
            <a:r>
              <a:rPr lang="en-US" dirty="0" smtClean="0"/>
              <a:t>Christina Zelko Bennick, Director of Patient Care Services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mynet.slhn.org/~/media/Images/Logos/SL-Univ-Health-Network-black-thum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304800"/>
            <a:ext cx="11430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7924800" cy="5867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The intention of this program is not to frighten you, but to better equip you with information &amp; tools to enhance your personal safety while caring for patients (or visitors) with known violent tendencies,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potential for violence, unpredictable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behavior, and/or those who are or may be suicidal. 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2800" b="1" dirty="0" smtClean="0"/>
              <a:t>Introduction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01000" cy="5562600"/>
          </a:xfrm>
        </p:spPr>
        <p:txBody>
          <a:bodyPr>
            <a:normAutofit fontScale="77500" lnSpcReduction="20000"/>
          </a:bodyPr>
          <a:lstStyle/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500" b="1" i="1" dirty="0" smtClean="0"/>
              <a:t>Workplace </a:t>
            </a:r>
            <a:r>
              <a:rPr lang="en-US" sz="2500" b="1" i="1" dirty="0"/>
              <a:t>violence affects health care </a:t>
            </a:r>
            <a:r>
              <a:rPr lang="en-US" sz="2500" b="1" i="1" dirty="0" smtClean="0"/>
              <a:t>&amp; </a:t>
            </a:r>
            <a:r>
              <a:rPr lang="en-US" sz="2500" b="1" i="1" dirty="0"/>
              <a:t>social service workers.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The National Institute for Occupational Safety </a:t>
            </a:r>
            <a:r>
              <a:rPr lang="en-US" sz="2500" dirty="0" smtClean="0"/>
              <a:t>&amp; </a:t>
            </a:r>
            <a:r>
              <a:rPr lang="en-US" sz="2500" dirty="0"/>
              <a:t>Health (NIOSH) defines workplace violence as "violent acts (including physical assaults and threats of assaults) directed toward persons at work or on duty</a:t>
            </a:r>
            <a:r>
              <a:rPr lang="en-US" sz="2500" dirty="0" smtClean="0"/>
              <a:t>."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For many years, health care </a:t>
            </a:r>
            <a:r>
              <a:rPr lang="en-US" sz="2500" dirty="0" smtClean="0"/>
              <a:t>&amp; </a:t>
            </a:r>
            <a:r>
              <a:rPr lang="en-US" sz="2500" dirty="0"/>
              <a:t>social service workers have faced a significant risk of job-related violence. Assaults represent a serious safety and health hazard within these industries</a:t>
            </a:r>
            <a:r>
              <a:rPr lang="en-US" sz="2500" dirty="0" smtClean="0"/>
              <a:t>.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b="1" i="1" dirty="0"/>
              <a:t>Extent of the problem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The Bureau of Labor </a:t>
            </a:r>
            <a:r>
              <a:rPr lang="en-US" sz="2500" dirty="0" smtClean="0"/>
              <a:t>Statistics data </a:t>
            </a:r>
            <a:r>
              <a:rPr lang="en-US" sz="2500" dirty="0"/>
              <a:t>shows that in 2000, 48 percent of all non-fatal injuries from occupational assaults </a:t>
            </a:r>
            <a:r>
              <a:rPr lang="en-US" sz="2500" dirty="0" smtClean="0"/>
              <a:t>&amp; </a:t>
            </a:r>
            <a:r>
              <a:rPr lang="en-US" sz="2500" dirty="0"/>
              <a:t>violent acts occurred in health care </a:t>
            </a:r>
            <a:r>
              <a:rPr lang="en-US" sz="2500" dirty="0" smtClean="0"/>
              <a:t>&amp; </a:t>
            </a:r>
            <a:r>
              <a:rPr lang="en-US" sz="2500" dirty="0"/>
              <a:t>social services. Most of these occurred in hospitals, nursing and personal care facilities, </a:t>
            </a:r>
            <a:r>
              <a:rPr lang="en-US" sz="2500" dirty="0" smtClean="0"/>
              <a:t>&amp; residential </a:t>
            </a:r>
            <a:r>
              <a:rPr lang="en-US" sz="2500" dirty="0"/>
              <a:t>care services. Nurses, aides, orderlies </a:t>
            </a:r>
            <a:r>
              <a:rPr lang="en-US" sz="2500" dirty="0" smtClean="0"/>
              <a:t>&amp; attendants </a:t>
            </a:r>
            <a:r>
              <a:rPr lang="en-US" sz="2500" dirty="0"/>
              <a:t>suffered the most non-fatal assaults resulting in </a:t>
            </a:r>
            <a:r>
              <a:rPr lang="en-US" sz="2500" dirty="0" smtClean="0"/>
              <a:t>injury.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Retrieved on September 25, 2014 from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www.osha.gov/Publications/OSHA3148/osha3148.html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8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2800" b="1" dirty="0" smtClean="0"/>
              <a:t>Risk Factors for Violence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077200" cy="5791200"/>
          </a:xfrm>
        </p:spPr>
        <p:txBody>
          <a:bodyPr>
            <a:normAutofit fontScale="55000" lnSpcReduction="20000"/>
          </a:bodyPr>
          <a:lstStyle/>
          <a:p>
            <a:pPr marL="114300" indent="0">
              <a:spcBef>
                <a:spcPts val="600"/>
              </a:spcBef>
              <a:buNone/>
            </a:pPr>
            <a:endParaRPr lang="en-US" sz="2900" dirty="0" smtClean="0">
              <a:latin typeface="+mj-lt"/>
            </a:endParaRPr>
          </a:p>
          <a:p>
            <a:pPr marL="114300" indent="0">
              <a:spcBef>
                <a:spcPts val="600"/>
              </a:spcBef>
              <a:buNone/>
            </a:pPr>
            <a:r>
              <a:rPr lang="en-US" sz="2900" dirty="0" smtClean="0">
                <a:latin typeface="+mj-lt"/>
              </a:rPr>
              <a:t>According to OSHA, health </a:t>
            </a:r>
            <a:r>
              <a:rPr lang="en-US" sz="2900" dirty="0">
                <a:latin typeface="+mj-lt"/>
              </a:rPr>
              <a:t>care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social service workers face an increased risk of work-related assaults stemming from several factors. </a:t>
            </a:r>
            <a:endParaRPr lang="en-US" sz="2900" dirty="0" smtClean="0">
              <a:latin typeface="+mj-lt"/>
            </a:endParaRPr>
          </a:p>
          <a:p>
            <a:pPr marL="114300" indent="0">
              <a:spcBef>
                <a:spcPts val="600"/>
              </a:spcBef>
              <a:buNone/>
            </a:pPr>
            <a:endParaRPr lang="en-US" sz="2900" dirty="0" smtClean="0">
              <a:latin typeface="+mj-lt"/>
            </a:endParaRPr>
          </a:p>
          <a:p>
            <a:pPr marL="114300" indent="0">
              <a:spcBef>
                <a:spcPts val="1200"/>
              </a:spcBef>
              <a:buNone/>
            </a:pPr>
            <a:r>
              <a:rPr lang="en-US" sz="2900" dirty="0" smtClean="0">
                <a:latin typeface="+mj-lt"/>
              </a:rPr>
              <a:t>These </a:t>
            </a:r>
            <a:r>
              <a:rPr lang="en-US" sz="2900" dirty="0">
                <a:latin typeface="+mj-lt"/>
              </a:rPr>
              <a:t>include: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+mj-lt"/>
              </a:rPr>
              <a:t>The prevalence of handguns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other weapons among patients, their families or friends;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+mj-lt"/>
              </a:rPr>
              <a:t>The increasing use of hospitals by police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the criminal justice system for criminal holds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the care of acutely disturbed, violent individuals;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+mj-lt"/>
              </a:rPr>
              <a:t>The increasing number of acute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chronic mentally ill patients being released from hospitals without follow-up care (these patients have the right to refuse medicine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can no longer be hospitalized involuntarily unless they pose an immediate threat to themselves or others); </a:t>
            </a:r>
          </a:p>
          <a:p>
            <a:pPr>
              <a:spcBef>
                <a:spcPts val="1200"/>
              </a:spcBef>
            </a:pPr>
            <a:r>
              <a:rPr lang="en-US" sz="2900" dirty="0" smtClean="0">
                <a:latin typeface="+mj-lt"/>
              </a:rPr>
              <a:t>Factors </a:t>
            </a:r>
            <a:r>
              <a:rPr lang="en-US" sz="2900" dirty="0">
                <a:latin typeface="+mj-lt"/>
              </a:rPr>
              <a:t>such as the unrestricted movement of the public in clinics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hospitals and long waits in emergency or clinic areas that lead to client frustration over an inability to obtain needed services promptly; </a:t>
            </a:r>
          </a:p>
          <a:p>
            <a:pPr>
              <a:spcBef>
                <a:spcPts val="1200"/>
              </a:spcBef>
            </a:pPr>
            <a:r>
              <a:rPr lang="en-US" sz="2900" dirty="0">
                <a:latin typeface="+mj-lt"/>
              </a:rPr>
              <a:t>The increasing presence of gang members, drug or alcohol abusers, trauma patients or distraught family members; </a:t>
            </a:r>
          </a:p>
          <a:p>
            <a:pPr>
              <a:spcBef>
                <a:spcPts val="1200"/>
              </a:spcBef>
            </a:pPr>
            <a:r>
              <a:rPr lang="en-US" sz="2900" dirty="0" smtClean="0">
                <a:latin typeface="+mj-lt"/>
              </a:rPr>
              <a:t>Lack </a:t>
            </a:r>
            <a:r>
              <a:rPr lang="en-US" sz="2900" dirty="0">
                <a:latin typeface="+mj-lt"/>
              </a:rPr>
              <a:t>of staff training in recognizing and managing escalating hostile </a:t>
            </a:r>
            <a:r>
              <a:rPr lang="en-US" sz="2900" dirty="0" smtClean="0">
                <a:latin typeface="+mj-lt"/>
              </a:rPr>
              <a:t>&amp; </a:t>
            </a:r>
            <a:r>
              <a:rPr lang="en-US" sz="2900" dirty="0">
                <a:latin typeface="+mj-lt"/>
              </a:rPr>
              <a:t>assaultive </a:t>
            </a:r>
            <a:r>
              <a:rPr lang="en-US" sz="2900" dirty="0" smtClean="0">
                <a:latin typeface="+mj-lt"/>
              </a:rPr>
              <a:t>behavior.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Retrieved on September 25, 2014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www.osha.gov/Publications/OSHA3148/osha3148.html</a:t>
            </a:r>
            <a:r>
              <a:rPr lang="en-US" dirty="0" smtClean="0"/>
              <a:t> 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973887" cy="16335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Being Prepared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for a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Potentially Violent/Aggressive Situation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>
                <a:solidFill>
                  <a:srgbClr val="323232"/>
                </a:solidFill>
              </a:rPr>
              <a:t>Aggressive people can be patients </a:t>
            </a:r>
            <a:r>
              <a:rPr lang="en-US" sz="2800" b="1" u="sng" dirty="0">
                <a:solidFill>
                  <a:srgbClr val="323232"/>
                </a:solidFill>
              </a:rPr>
              <a:t>or</a:t>
            </a:r>
            <a:r>
              <a:rPr lang="en-US" sz="2800" b="1" dirty="0">
                <a:solidFill>
                  <a:srgbClr val="323232"/>
                </a:solidFill>
              </a:rPr>
              <a:t> visitors !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Trust Him?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Trust Her?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94" y="3048000"/>
            <a:ext cx="2736056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73162"/>
          </a:xfrm>
        </p:spPr>
        <p:txBody>
          <a:bodyPr/>
          <a:lstStyle/>
          <a:p>
            <a:r>
              <a:rPr lang="en-US" sz="2800" b="1" i="1" dirty="0" smtClean="0"/>
              <a:t>The reality is, either of the people in the preceding slide could be/become aggressive or violent or escalate. </a:t>
            </a:r>
            <a:endParaRPr lang="en-US" sz="2800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2196959"/>
            <a:ext cx="8001000" cy="4343400"/>
          </a:xfrm>
        </p:spPr>
        <p:txBody>
          <a:bodyPr/>
          <a:lstStyle/>
          <a:p>
            <a:pPr marL="114300" lvl="0" indent="0">
              <a:buClr>
                <a:srgbClr val="F07F09"/>
              </a:buClr>
              <a:buNone/>
            </a:pPr>
            <a:r>
              <a:rPr lang="en-US" sz="2800" b="1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Signs </a:t>
            </a:r>
            <a:r>
              <a:rPr lang="en-US" sz="2800" b="1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to look for that may indicate a </a:t>
            </a:r>
            <a:r>
              <a:rPr lang="en-US" sz="2800" b="1" spc="-100" dirty="0" smtClean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change in the person.  He or she:</a:t>
            </a:r>
          </a:p>
          <a:p>
            <a:pPr marL="114300" lvl="0" indent="0">
              <a:buClr>
                <a:srgbClr val="F07F09"/>
              </a:buClr>
              <a:buNone/>
            </a:pPr>
            <a:endParaRPr lang="en-US" sz="1000" dirty="0">
              <a:solidFill>
                <a:prstClr val="black"/>
              </a:solidFill>
              <a:latin typeface="Cambria"/>
            </a:endParaRPr>
          </a:p>
          <a:p>
            <a:pPr>
              <a:buClr>
                <a:srgbClr val="F07F09"/>
              </a:buClr>
            </a:pP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exhibits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visibly aggressive behavior</a:t>
            </a:r>
          </a:p>
          <a:p>
            <a:pPr lvl="0">
              <a:buClr>
                <a:srgbClr val="F07F09"/>
              </a:buClr>
            </a:pPr>
            <a:r>
              <a:rPr lang="en-US" sz="2400" dirty="0">
                <a:solidFill>
                  <a:prstClr val="black"/>
                </a:solidFill>
                <a:latin typeface="Cambria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ad been talkative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, is now eerily quiet</a:t>
            </a:r>
          </a:p>
          <a:p>
            <a:pPr lvl="0">
              <a:buClr>
                <a:srgbClr val="F07F09"/>
              </a:buClr>
            </a:pP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begins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pacing back </a:t>
            </a: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&amp;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forth </a:t>
            </a: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 </a:t>
            </a:r>
            <a:endParaRPr lang="en-US" sz="2400" dirty="0">
              <a:solidFill>
                <a:prstClr val="black"/>
              </a:solidFill>
              <a:latin typeface="Cambria"/>
            </a:endParaRPr>
          </a:p>
          <a:p>
            <a:pPr lvl="0">
              <a:buClr>
                <a:srgbClr val="F07F09"/>
              </a:buClr>
            </a:pP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verbalizes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dissatisfaction in an angry tone</a:t>
            </a:r>
          </a:p>
          <a:p>
            <a:pPr lvl="0">
              <a:buClr>
                <a:srgbClr val="F07F09"/>
              </a:buClr>
            </a:pP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begins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making threats toward staff or hospital </a:t>
            </a:r>
          </a:p>
          <a:p>
            <a:pPr lvl="0">
              <a:buClr>
                <a:srgbClr val="F07F09"/>
              </a:buClr>
            </a:pPr>
            <a:r>
              <a:rPr lang="en-US" sz="2400" dirty="0" smtClean="0">
                <a:solidFill>
                  <a:prstClr val="black"/>
                </a:solidFill>
                <a:latin typeface="Cambria"/>
              </a:rPr>
              <a:t>begins </a:t>
            </a:r>
            <a:r>
              <a:rPr lang="en-US" sz="2400" dirty="0">
                <a:solidFill>
                  <a:prstClr val="black"/>
                </a:solidFill>
                <a:latin typeface="Cambria"/>
              </a:rPr>
              <a:t>acting out physically </a:t>
            </a:r>
          </a:p>
          <a:p>
            <a:pPr lvl="0">
              <a:buClr>
                <a:srgbClr val="F07F09"/>
              </a:buClr>
            </a:pPr>
            <a:endParaRPr lang="en-US" sz="2400" dirty="0">
              <a:solidFill>
                <a:prstClr val="black"/>
              </a:solidFill>
              <a:latin typeface="Cambria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30829" y="1676400"/>
            <a:ext cx="6047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F07F09"/>
              </a:buClr>
            </a:pPr>
            <a:r>
              <a:rPr lang="en-US" sz="2400" b="1" dirty="0">
                <a:solidFill>
                  <a:srgbClr val="FF0000"/>
                </a:solidFill>
                <a:latin typeface="Cambria"/>
              </a:rPr>
              <a:t>What does escalating behavior look like?</a:t>
            </a:r>
          </a:p>
        </p:txBody>
      </p:sp>
    </p:spTree>
    <p:extLst>
      <p:ext uri="{BB962C8B-B14F-4D97-AF65-F5344CB8AC3E}">
        <p14:creationId xmlns:p14="http://schemas.microsoft.com/office/powerpoint/2010/main" val="35488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685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to do if someone is “escalating”…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153400" cy="3962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114300" indent="0">
              <a:spcBef>
                <a:spcPts val="600"/>
              </a:spcBef>
              <a:buNone/>
            </a:pPr>
            <a:r>
              <a:rPr lang="en-US" sz="2800" b="1" spc="-100" dirty="0">
                <a:solidFill>
                  <a:srgbClr val="323232"/>
                </a:solidFill>
                <a:latin typeface="Cambria"/>
                <a:ea typeface="+mj-ea"/>
                <a:cs typeface="+mj-cs"/>
              </a:rPr>
              <a:t>De-escalation techniques</a:t>
            </a:r>
            <a:endParaRPr lang="en-US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Always speak in a calm, confident, &amp; firm manner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latin typeface="+mj-lt"/>
              </a:rPr>
              <a:t>Never say “calm down” to an escalating patient</a:t>
            </a:r>
          </a:p>
          <a:p>
            <a:pPr>
              <a:spcBef>
                <a:spcPts val="600"/>
              </a:spcBef>
            </a:pPr>
            <a:r>
              <a:rPr lang="en-US" dirty="0"/>
              <a:t>Answer information-seeking questions </a:t>
            </a:r>
            <a:r>
              <a:rPr lang="en-US" dirty="0" smtClean="0"/>
              <a:t>briefly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+mj-lt"/>
              </a:rPr>
              <a:t>Acknowledge the behavior, offer assistance and take the </a:t>
            </a:r>
            <a:r>
              <a:rPr lang="en-US" b="1" dirty="0" smtClean="0">
                <a:latin typeface="+mj-lt"/>
              </a:rPr>
              <a:t>HEAT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j-lt"/>
              </a:rPr>
              <a:t>H</a:t>
            </a:r>
            <a:r>
              <a:rPr lang="en-US" sz="1800" dirty="0" smtClean="0">
                <a:latin typeface="+mj-lt"/>
              </a:rPr>
              <a:t> - </a:t>
            </a:r>
            <a:r>
              <a:rPr lang="en-US" sz="1800" b="1" dirty="0" smtClean="0">
                <a:latin typeface="+mj-lt"/>
              </a:rPr>
              <a:t>Hear</a:t>
            </a:r>
            <a:r>
              <a:rPr lang="en-US" sz="1800" dirty="0" smtClean="0">
                <a:latin typeface="+mj-lt"/>
              </a:rPr>
              <a:t> without interrupting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j-lt"/>
              </a:rPr>
              <a:t>E</a:t>
            </a:r>
            <a:r>
              <a:rPr lang="en-US" sz="1800" dirty="0" smtClean="0">
                <a:latin typeface="+mj-lt"/>
              </a:rPr>
              <a:t> – </a:t>
            </a:r>
            <a:r>
              <a:rPr lang="en-US" sz="1800" b="1" dirty="0" smtClean="0">
                <a:latin typeface="+mj-lt"/>
              </a:rPr>
              <a:t>Empathize</a:t>
            </a:r>
            <a:r>
              <a:rPr lang="en-US" sz="18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(ex. “___ must be upsetting for you.”)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j-lt"/>
              </a:rPr>
              <a:t>A</a:t>
            </a:r>
            <a:r>
              <a:rPr lang="en-US" sz="1800" dirty="0" smtClean="0">
                <a:latin typeface="+mj-lt"/>
              </a:rPr>
              <a:t> – </a:t>
            </a:r>
            <a:r>
              <a:rPr lang="en-US" sz="1800" b="1" dirty="0" smtClean="0">
                <a:latin typeface="+mj-lt"/>
              </a:rPr>
              <a:t>Apologize</a:t>
            </a:r>
            <a:r>
              <a:rPr lang="en-US" sz="1800" dirty="0" smtClean="0">
                <a:latin typeface="+mj-lt"/>
              </a:rPr>
              <a:t> for their perceived issue </a:t>
            </a:r>
            <a:r>
              <a:rPr lang="en-US" sz="1600" dirty="0" smtClean="0">
                <a:latin typeface="+mj-lt"/>
              </a:rPr>
              <a:t>(ex. “I’m sorry that you have to be in the </a:t>
            </a:r>
          </a:p>
          <a:p>
            <a:pPr marL="411480" lvl="1" indent="0">
              <a:spcBef>
                <a:spcPts val="600"/>
              </a:spcBef>
              <a:buNone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          hospital so long.”)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j-lt"/>
              </a:rPr>
              <a:t>T </a:t>
            </a:r>
            <a:r>
              <a:rPr lang="en-US" sz="1800" dirty="0" smtClean="0">
                <a:latin typeface="+mj-lt"/>
              </a:rPr>
              <a:t>– </a:t>
            </a:r>
            <a:r>
              <a:rPr lang="en-US" sz="1800" b="1" dirty="0" smtClean="0">
                <a:latin typeface="+mj-lt"/>
              </a:rPr>
              <a:t>Take</a:t>
            </a:r>
            <a:r>
              <a:rPr lang="en-US" sz="1800" dirty="0" smtClean="0">
                <a:latin typeface="+mj-lt"/>
              </a:rPr>
              <a:t> action </a:t>
            </a:r>
            <a:r>
              <a:rPr lang="en-US" sz="1600" dirty="0" smtClean="0">
                <a:latin typeface="+mj-lt"/>
              </a:rPr>
              <a:t>(ex. “I’ll let your nurse know.”)</a:t>
            </a:r>
          </a:p>
          <a:p>
            <a:pPr marL="411480" lvl="1" indent="0">
              <a:spcBef>
                <a:spcPts val="600"/>
              </a:spcBef>
              <a:buNone/>
            </a:pPr>
            <a:endParaRPr lang="en-US" sz="800" dirty="0" smtClean="0">
              <a:latin typeface="+mj-lt"/>
            </a:endParaRPr>
          </a:p>
          <a:p>
            <a:pPr marL="114300" indent="0" algn="ctr">
              <a:spcBef>
                <a:spcPts val="600"/>
              </a:spcBef>
              <a:buNone/>
            </a:pPr>
            <a:r>
              <a:rPr lang="en-US" b="1" u="sng" dirty="0"/>
              <a:t>Take all threats seriously</a:t>
            </a:r>
            <a:r>
              <a:rPr lang="en-US" b="1" dirty="0"/>
              <a:t>; immediately notify the patient’s RN or the charge </a:t>
            </a:r>
            <a:r>
              <a:rPr lang="en-US" b="1" dirty="0" smtClean="0"/>
              <a:t>nurse, and/or seek </a:t>
            </a:r>
            <a:r>
              <a:rPr lang="en-US" b="1" dirty="0"/>
              <a:t>help from Security. </a:t>
            </a:r>
          </a:p>
        </p:txBody>
      </p:sp>
    </p:spTree>
    <p:extLst>
      <p:ext uri="{BB962C8B-B14F-4D97-AF65-F5344CB8AC3E}">
        <p14:creationId xmlns:p14="http://schemas.microsoft.com/office/powerpoint/2010/main" val="36792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5301</TotalTime>
  <Words>1888</Words>
  <Application>Microsoft Office PowerPoint</Application>
  <PresentationFormat>On-screen Show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PowerPoint Presentation</vt:lpstr>
      <vt:lpstr>Purpose </vt:lpstr>
      <vt:lpstr>PowerPoint Presentation</vt:lpstr>
      <vt:lpstr>Introduction</vt:lpstr>
      <vt:lpstr>Risk Factors for Violence</vt:lpstr>
      <vt:lpstr>PowerPoint Presentation</vt:lpstr>
      <vt:lpstr> Aggressive people can be patients or visitors ! </vt:lpstr>
      <vt:lpstr>The reality is, either of the people in the preceding slide could be/become aggressive or violent or escalate. </vt:lpstr>
      <vt:lpstr>What to do if someone is “escalating”…</vt:lpstr>
      <vt:lpstr>PowerPoint Presentation</vt:lpstr>
      <vt:lpstr> Sometimes, more help is needed to control the situation… How to get immediate help: </vt:lpstr>
      <vt:lpstr>PowerPoint Presentation</vt:lpstr>
      <vt:lpstr>If your role requires you to respond to a Security Alert or to assist with a violent/aggressive situation…</vt:lpstr>
      <vt:lpstr>Personal Safety Considerations when providing care for patients ordered for Continual Observation </vt:lpstr>
      <vt:lpstr>Your unit is getting a continual observation patient or is initiating a continual observation on a patient… </vt:lpstr>
      <vt:lpstr>  Environmental  &amp; Self Awareness </vt:lpstr>
      <vt:lpstr>Reminders when performing a Continual Observation…</vt:lpstr>
      <vt:lpstr>Continual Observation SBAR</vt:lpstr>
      <vt:lpstr>Other Tools </vt:lpstr>
      <vt:lpstr>Violent Patient / Elopement Debriefing Huddle</vt:lpstr>
      <vt:lpstr>PowerPoint Presentation</vt:lpstr>
      <vt:lpstr>PowerPoint Presentation</vt:lpstr>
      <vt:lpstr>PowerPoint Presentation</vt:lpstr>
      <vt:lpstr>Summary  of  Key Points</vt:lpstr>
      <vt:lpstr>Resources</vt:lpstr>
      <vt:lpstr>St. Luke’s University Hospital Presentation Development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Smickle, Laurie</dc:creator>
  <cp:lastModifiedBy>Willner, Kathleen</cp:lastModifiedBy>
  <cp:revision>128</cp:revision>
  <cp:lastPrinted>2014-10-31T15:28:38Z</cp:lastPrinted>
  <dcterms:created xsi:type="dcterms:W3CDTF">2006-08-16T00:00:00Z</dcterms:created>
  <dcterms:modified xsi:type="dcterms:W3CDTF">2014-10-31T15:41:22Z</dcterms:modified>
</cp:coreProperties>
</file>