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45"/>
  </p:notesMasterIdLst>
  <p:handoutMasterIdLst>
    <p:handoutMasterId r:id="rId46"/>
  </p:handoutMasterIdLst>
  <p:sldIdLst>
    <p:sldId id="256" r:id="rId3"/>
    <p:sldId id="277" r:id="rId4"/>
    <p:sldId id="292" r:id="rId5"/>
    <p:sldId id="257" r:id="rId6"/>
    <p:sldId id="293" r:id="rId7"/>
    <p:sldId id="294" r:id="rId8"/>
    <p:sldId id="295" r:id="rId9"/>
    <p:sldId id="303" r:id="rId10"/>
    <p:sldId id="310" r:id="rId11"/>
    <p:sldId id="304" r:id="rId12"/>
    <p:sldId id="314" r:id="rId13"/>
    <p:sldId id="311" r:id="rId14"/>
    <p:sldId id="258" r:id="rId15"/>
    <p:sldId id="263" r:id="rId16"/>
    <p:sldId id="281" r:id="rId17"/>
    <p:sldId id="282" r:id="rId18"/>
    <p:sldId id="296" r:id="rId19"/>
    <p:sldId id="297" r:id="rId20"/>
    <p:sldId id="275" r:id="rId21"/>
    <p:sldId id="283" r:id="rId22"/>
    <p:sldId id="284" r:id="rId23"/>
    <p:sldId id="298" r:id="rId24"/>
    <p:sldId id="273" r:id="rId25"/>
    <p:sldId id="278" r:id="rId26"/>
    <p:sldId id="279" r:id="rId27"/>
    <p:sldId id="280" r:id="rId28"/>
    <p:sldId id="269" r:id="rId29"/>
    <p:sldId id="285" r:id="rId30"/>
    <p:sldId id="286" r:id="rId31"/>
    <p:sldId id="268" r:id="rId32"/>
    <p:sldId id="288" r:id="rId33"/>
    <p:sldId id="290" r:id="rId34"/>
    <p:sldId id="287" r:id="rId35"/>
    <p:sldId id="289" r:id="rId36"/>
    <p:sldId id="291" r:id="rId37"/>
    <p:sldId id="265" r:id="rId38"/>
    <p:sldId id="312" r:id="rId39"/>
    <p:sldId id="309" r:id="rId40"/>
    <p:sldId id="306" r:id="rId41"/>
    <p:sldId id="307" r:id="rId42"/>
    <p:sldId id="261" r:id="rId43"/>
    <p:sldId id="262"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7" autoAdjust="0"/>
    <p:restoredTop sz="86965" autoAdjust="0"/>
  </p:normalViewPr>
  <p:slideViewPr>
    <p:cSldViewPr>
      <p:cViewPr varScale="1">
        <p:scale>
          <a:sx n="70" d="100"/>
          <a:sy n="70" d="100"/>
        </p:scale>
        <p:origin x="-41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187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73CBB62-5C06-472F-AC0E-C620D153D1E3}" type="datetimeFigureOut">
              <a:rPr lang="en-US" smtClean="0"/>
              <a:t>9/16/2015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FA076AB-D764-40A0-95F3-A4D185C53389}" type="slidenum">
              <a:rPr lang="en-US" smtClean="0"/>
              <a:t>‹#›</a:t>
            </a:fld>
            <a:endParaRPr lang="en-US"/>
          </a:p>
        </p:txBody>
      </p:sp>
    </p:spTree>
    <p:extLst>
      <p:ext uri="{BB962C8B-B14F-4D97-AF65-F5344CB8AC3E}">
        <p14:creationId xmlns:p14="http://schemas.microsoft.com/office/powerpoint/2010/main" val="2086626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DDC160-CD32-4FEC-8986-08126CDA72DE}" type="datetimeFigureOut">
              <a:rPr lang="en-US" smtClean="0"/>
              <a:t>9/16/2015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74F0C5-56C8-4AD8-B828-F6C1B1B7A80E}" type="slidenum">
              <a:rPr lang="en-US" smtClean="0"/>
              <a:t>‹#›</a:t>
            </a:fld>
            <a:endParaRPr lang="en-US"/>
          </a:p>
        </p:txBody>
      </p:sp>
    </p:spTree>
    <p:extLst>
      <p:ext uri="{BB962C8B-B14F-4D97-AF65-F5344CB8AC3E}">
        <p14:creationId xmlns:p14="http://schemas.microsoft.com/office/powerpoint/2010/main" val="343499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511175"/>
            <a:ext cx="3192462" cy="2393950"/>
          </a:xfrm>
        </p:spPr>
      </p:sp>
      <p:sp>
        <p:nvSpPr>
          <p:cNvPr id="3" name="Notes Placeholder 2"/>
          <p:cNvSpPr>
            <a:spLocks noGrp="1"/>
          </p:cNvSpPr>
          <p:nvPr>
            <p:ph type="body" idx="1"/>
          </p:nvPr>
        </p:nvSpPr>
        <p:spPr/>
        <p:txBody>
          <a:bodyPr>
            <a:normAutofit/>
          </a:bodyPr>
          <a:lstStyle/>
          <a:p>
            <a:r>
              <a:rPr lang="en-US" sz="1400" b="1" dirty="0"/>
              <a:t>Picture tinted in four colors</a:t>
            </a:r>
          </a:p>
          <a:p>
            <a:r>
              <a:rPr lang="en-US" sz="1400" dirty="0"/>
              <a:t>(Basic)</a:t>
            </a:r>
          </a:p>
          <a:p>
            <a:endParaRPr lang="en-US" sz="1400" dirty="0"/>
          </a:p>
          <a:p>
            <a:endParaRPr lang="en-US" sz="1400" dirty="0"/>
          </a:p>
          <a:p>
            <a:r>
              <a:rPr lang="en-US" dirty="0"/>
              <a:t>To reproduce the background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 </a:t>
            </a:r>
          </a:p>
          <a:p>
            <a:pPr marL="232943" indent="-232943">
              <a:buFont typeface="+mj-lt"/>
              <a:buAutoNum type="arabicPeriod"/>
            </a:pPr>
            <a:r>
              <a:rPr lang="en-US" dirty="0"/>
              <a:t>On the </a:t>
            </a:r>
            <a:r>
              <a:rPr lang="en-US" b="1" dirty="0"/>
              <a:t>Insert</a:t>
            </a:r>
            <a:r>
              <a:rPr lang="en-US" dirty="0"/>
              <a:t> tab, in the </a:t>
            </a:r>
            <a:r>
              <a:rPr lang="en-US" b="1" dirty="0"/>
              <a:t>Images</a:t>
            </a:r>
            <a:r>
              <a:rPr lang="en-US" dirty="0"/>
              <a:t> group, click </a:t>
            </a:r>
            <a:r>
              <a:rPr lang="en-US" b="1" dirty="0"/>
              <a:t>Picture</a:t>
            </a:r>
            <a:r>
              <a:rPr lang="en-US" dirty="0"/>
              <a:t>. </a:t>
            </a:r>
          </a:p>
          <a:p>
            <a:pPr marL="232943" indent="-232943">
              <a:buFont typeface="+mj-lt"/>
              <a:buAutoNum type="arabicPeriod"/>
            </a:pPr>
            <a:r>
              <a:rPr lang="en-US" dirty="0"/>
              <a:t>In the </a:t>
            </a:r>
            <a:r>
              <a:rPr lang="en-US" b="1" dirty="0"/>
              <a:t>Insert Picture </a:t>
            </a:r>
            <a:r>
              <a:rPr lang="en-US" dirty="0"/>
              <a:t>dialog box, select a picture, and then click </a:t>
            </a:r>
            <a:r>
              <a:rPr lang="en-US" b="1" dirty="0"/>
              <a:t>Insert</a:t>
            </a:r>
            <a:r>
              <a:rPr lang="en-US" dirty="0"/>
              <a:t>.</a:t>
            </a:r>
          </a:p>
          <a:p>
            <a:pPr marL="232943" indent="-232943">
              <a:buFont typeface="+mj-lt"/>
              <a:buAutoNum type="arabicPeriod"/>
            </a:pPr>
            <a:r>
              <a:rPr lang="en-US" dirty="0"/>
              <a:t>Under </a:t>
            </a:r>
            <a:r>
              <a:rPr lang="en-US" b="1" dirty="0"/>
              <a:t>Picture Tools</a:t>
            </a:r>
            <a:r>
              <a:rPr lang="en-US" dirty="0"/>
              <a:t>, on the </a:t>
            </a:r>
            <a:r>
              <a:rPr lang="en-US" b="1" dirty="0"/>
              <a:t>Format </a:t>
            </a:r>
            <a:r>
              <a:rPr lang="en-US" dirty="0"/>
              <a:t>tab, in the </a:t>
            </a:r>
            <a:r>
              <a:rPr lang="en-US" b="1" dirty="0"/>
              <a:t>Size</a:t>
            </a:r>
            <a:r>
              <a:rPr lang="en-US" dirty="0"/>
              <a:t> group, in the </a:t>
            </a:r>
            <a:r>
              <a:rPr lang="en-US" b="1" dirty="0"/>
              <a:t>Shape Width </a:t>
            </a:r>
            <a:r>
              <a:rPr lang="en-US" dirty="0"/>
              <a:t>box, enter </a:t>
            </a:r>
            <a:r>
              <a:rPr lang="en-US" b="1" dirty="0"/>
              <a:t>5”</a:t>
            </a:r>
            <a:r>
              <a:rPr lang="en-US" dirty="0"/>
              <a:t>.</a:t>
            </a:r>
          </a:p>
          <a:p>
            <a:pPr marL="232943" indent="-232943">
              <a:buFont typeface="+mj-lt"/>
              <a:buAutoNum type="arabicPeriod"/>
            </a:pPr>
            <a:r>
              <a:rPr lang="en-US" dirty="0"/>
              <a:t>On the </a:t>
            </a:r>
            <a:r>
              <a:rPr lang="en-US" b="1" dirty="0"/>
              <a:t>Home</a:t>
            </a:r>
            <a:r>
              <a:rPr lang="en-US" dirty="0"/>
              <a:t> tab, in the </a:t>
            </a:r>
            <a:r>
              <a:rPr lang="en-US" b="1" dirty="0"/>
              <a:t>Drawing</a:t>
            </a:r>
            <a:r>
              <a:rPr lang="en-US" dirty="0"/>
              <a:t> group, click </a:t>
            </a:r>
            <a:r>
              <a:rPr lang="en-US" b="1" dirty="0"/>
              <a:t>Arrange</a:t>
            </a:r>
            <a:r>
              <a:rPr lang="en-US" dirty="0"/>
              <a:t>, point to </a:t>
            </a:r>
            <a:r>
              <a:rPr lang="en-US" b="1" dirty="0"/>
              <a:t>Align</a:t>
            </a:r>
            <a:r>
              <a:rPr lang="en-US" dirty="0"/>
              <a:t>, and then do the following:</a:t>
            </a:r>
          </a:p>
          <a:p>
            <a:pPr marL="698830" lvl="1" indent="-232943">
              <a:buFont typeface="+mj-lt"/>
              <a:buAutoNum type="arabicPeriod"/>
            </a:pPr>
            <a:r>
              <a:rPr lang="en-US" dirty="0"/>
              <a:t>Click </a:t>
            </a:r>
            <a:r>
              <a:rPr lang="en-US" b="1" dirty="0"/>
              <a:t>Align to Slide</a:t>
            </a:r>
            <a:r>
              <a:rPr lang="en-US" dirty="0"/>
              <a:t>.</a:t>
            </a:r>
          </a:p>
          <a:p>
            <a:pPr marL="698830" lvl="1" indent="-232943">
              <a:buFont typeface="+mj-lt"/>
              <a:buAutoNum type="arabicPeriod"/>
            </a:pPr>
            <a:r>
              <a:rPr lang="en-US" dirty="0"/>
              <a:t>Click </a:t>
            </a:r>
            <a:r>
              <a:rPr lang="en-US" b="1" dirty="0"/>
              <a:t>Align Left</a:t>
            </a:r>
            <a:r>
              <a:rPr lang="en-US" dirty="0"/>
              <a:t>.</a:t>
            </a:r>
          </a:p>
          <a:p>
            <a:pPr marL="698830" lvl="1" indent="-232943">
              <a:buFont typeface="+mj-lt"/>
              <a:buAutoNum type="arabicPeriod"/>
            </a:pPr>
            <a:r>
              <a:rPr lang="en-US" dirty="0"/>
              <a:t>Click </a:t>
            </a:r>
            <a:r>
              <a:rPr lang="en-US" b="1" dirty="0"/>
              <a:t>Align Top</a:t>
            </a:r>
            <a:r>
              <a:rPr lang="en-US" dirty="0"/>
              <a:t>. </a:t>
            </a:r>
          </a:p>
          <a:p>
            <a:pPr marL="232943" indent="-232943">
              <a:buFont typeface="+mj-lt"/>
              <a:buAutoNum type="arabicPeriod"/>
            </a:pPr>
            <a:r>
              <a:rPr lang="en-US" dirty="0"/>
              <a:t>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 Repeat this process to create a total of four pictures. </a:t>
            </a:r>
          </a:p>
          <a:p>
            <a:pPr marL="232943" indent="-232943">
              <a:buFont typeface="+mj-lt"/>
              <a:buAutoNum type="arabicPeriod"/>
            </a:pPr>
            <a:r>
              <a:rPr lang="en-US" dirty="0"/>
              <a:t>Select one of the duplicate pictures. On the </a:t>
            </a:r>
            <a:r>
              <a:rPr lang="en-US" b="1" dirty="0"/>
              <a:t>Home</a:t>
            </a:r>
            <a:r>
              <a:rPr lang="en-US" dirty="0"/>
              <a:t> tab, in the </a:t>
            </a:r>
            <a:r>
              <a:rPr lang="en-US" b="1" dirty="0"/>
              <a:t>Drawing</a:t>
            </a:r>
            <a:r>
              <a:rPr lang="en-US" dirty="0"/>
              <a:t> group, click </a:t>
            </a:r>
            <a:r>
              <a:rPr lang="en-US" b="1" dirty="0"/>
              <a:t>Arrange</a:t>
            </a:r>
            <a:r>
              <a:rPr lang="en-US" dirty="0"/>
              <a:t>, point to </a:t>
            </a:r>
            <a:r>
              <a:rPr lang="en-US" b="1" dirty="0"/>
              <a:t>Align</a:t>
            </a:r>
            <a:r>
              <a:rPr lang="en-US" dirty="0"/>
              <a:t>, and then do the following:</a:t>
            </a:r>
          </a:p>
          <a:p>
            <a:pPr marL="698830" lvl="1" indent="-232943">
              <a:buFont typeface="+mj-lt"/>
              <a:buAutoNum type="arabicPeriod"/>
            </a:pPr>
            <a:r>
              <a:rPr lang="en-US" dirty="0"/>
              <a:t>Click </a:t>
            </a:r>
            <a:r>
              <a:rPr lang="en-US" b="1" dirty="0"/>
              <a:t>Align Right</a:t>
            </a:r>
            <a:r>
              <a:rPr lang="en-US" dirty="0"/>
              <a:t>.</a:t>
            </a:r>
          </a:p>
          <a:p>
            <a:pPr marL="698830" lvl="1" indent="-232943">
              <a:buFont typeface="+mj-lt"/>
              <a:buAutoNum type="arabicPeriod"/>
            </a:pPr>
            <a:r>
              <a:rPr lang="en-US" dirty="0"/>
              <a:t>Click </a:t>
            </a:r>
            <a:r>
              <a:rPr lang="en-US" b="1" dirty="0"/>
              <a:t>Align Top</a:t>
            </a:r>
            <a:r>
              <a:rPr lang="en-US" dirty="0"/>
              <a:t>.</a:t>
            </a:r>
          </a:p>
          <a:p>
            <a:pPr marL="232943" indent="-232943">
              <a:buFont typeface="+mj-lt"/>
              <a:buAutoNum type="arabicPeriod"/>
            </a:pPr>
            <a:r>
              <a:rPr lang="en-US" dirty="0"/>
              <a:t>Select another one of the duplicate pictures. On the </a:t>
            </a:r>
            <a:r>
              <a:rPr lang="en-US" b="1" dirty="0"/>
              <a:t>Home</a:t>
            </a:r>
            <a:r>
              <a:rPr lang="en-US" dirty="0"/>
              <a:t> tab, in the </a:t>
            </a:r>
            <a:r>
              <a:rPr lang="en-US" b="1" dirty="0"/>
              <a:t>Drawing</a:t>
            </a:r>
            <a:r>
              <a:rPr lang="en-US" dirty="0"/>
              <a:t> group, click </a:t>
            </a:r>
            <a:r>
              <a:rPr lang="en-US" b="1" dirty="0"/>
              <a:t>Arrange</a:t>
            </a:r>
            <a:r>
              <a:rPr lang="en-US" dirty="0"/>
              <a:t>, point to </a:t>
            </a:r>
            <a:r>
              <a:rPr lang="en-US" b="1" dirty="0"/>
              <a:t>Align</a:t>
            </a:r>
            <a:r>
              <a:rPr lang="en-US" dirty="0"/>
              <a:t>, and then do the following:</a:t>
            </a:r>
          </a:p>
          <a:p>
            <a:pPr marL="698830" lvl="1" indent="-232943">
              <a:buFont typeface="+mj-lt"/>
              <a:buAutoNum type="arabicPeriod"/>
            </a:pPr>
            <a:r>
              <a:rPr lang="en-US" dirty="0"/>
              <a:t>Click </a:t>
            </a:r>
            <a:r>
              <a:rPr lang="en-US" b="1" dirty="0"/>
              <a:t>Align Left</a:t>
            </a:r>
            <a:r>
              <a:rPr lang="en-US" dirty="0"/>
              <a:t>.</a:t>
            </a:r>
          </a:p>
          <a:p>
            <a:pPr marL="698830" lvl="1" indent="-232943">
              <a:buFont typeface="+mj-lt"/>
              <a:buAutoNum type="arabicPeriod"/>
            </a:pPr>
            <a:r>
              <a:rPr lang="en-US" dirty="0"/>
              <a:t>Click </a:t>
            </a:r>
            <a:r>
              <a:rPr lang="en-US" b="1" dirty="0"/>
              <a:t>Align Bottom</a:t>
            </a:r>
            <a:r>
              <a:rPr lang="en-US" dirty="0"/>
              <a:t>. </a:t>
            </a:r>
          </a:p>
          <a:p>
            <a:pPr marL="232943" indent="-232943" defTabSz="931774">
              <a:buFont typeface="+mj-lt"/>
              <a:buAutoNum type="arabicPeriod"/>
              <a:defRPr/>
            </a:pPr>
            <a:r>
              <a:rPr lang="en-US" dirty="0"/>
              <a:t>Select the final duplicate picture. On the </a:t>
            </a:r>
            <a:r>
              <a:rPr lang="en-US" b="1" dirty="0"/>
              <a:t>Home</a:t>
            </a:r>
            <a:r>
              <a:rPr lang="en-US" dirty="0"/>
              <a:t> tab, in the </a:t>
            </a:r>
            <a:r>
              <a:rPr lang="en-US" b="1" dirty="0"/>
              <a:t>Drawing</a:t>
            </a:r>
            <a:r>
              <a:rPr lang="en-US" dirty="0"/>
              <a:t> group, click </a:t>
            </a:r>
            <a:r>
              <a:rPr lang="en-US" b="1" dirty="0"/>
              <a:t>Arrange</a:t>
            </a:r>
            <a:r>
              <a:rPr lang="en-US" dirty="0"/>
              <a:t>, point to </a:t>
            </a:r>
            <a:r>
              <a:rPr lang="en-US" b="1" dirty="0"/>
              <a:t>Align</a:t>
            </a:r>
            <a:r>
              <a:rPr lang="en-US" dirty="0"/>
              <a:t>, and then do the following:</a:t>
            </a:r>
          </a:p>
          <a:p>
            <a:pPr marL="698830" lvl="1" indent="-232943" defTabSz="931774">
              <a:buFont typeface="+mj-lt"/>
              <a:buAutoNum type="arabicPeriod"/>
              <a:defRPr/>
            </a:pPr>
            <a:r>
              <a:rPr lang="en-US" dirty="0"/>
              <a:t>Click </a:t>
            </a:r>
            <a:r>
              <a:rPr lang="en-US" b="1" dirty="0"/>
              <a:t>Align Right</a:t>
            </a:r>
            <a:r>
              <a:rPr lang="en-US" dirty="0"/>
              <a:t>.</a:t>
            </a:r>
          </a:p>
          <a:p>
            <a:pPr marL="698830" lvl="1" indent="-232943" defTabSz="931774">
              <a:buFont typeface="+mj-lt"/>
              <a:buAutoNum type="arabicPeriod"/>
              <a:defRPr/>
            </a:pPr>
            <a:r>
              <a:rPr lang="en-US" dirty="0"/>
              <a:t>Click </a:t>
            </a:r>
            <a:r>
              <a:rPr lang="en-US" b="1" dirty="0"/>
              <a:t>Align Bottom</a:t>
            </a:r>
            <a:r>
              <a:rPr lang="en-US" dirty="0"/>
              <a:t>. </a:t>
            </a:r>
          </a:p>
          <a:p>
            <a:pPr marL="232943" indent="-232943" defTabSz="931774">
              <a:buFont typeface="+mj-lt"/>
              <a:buAutoNum type="arabicPeriod"/>
              <a:defRPr/>
            </a:pPr>
            <a:r>
              <a:rPr lang="en-US" dirty="0"/>
              <a:t>Select the top left picture. Under </a:t>
            </a:r>
            <a:r>
              <a:rPr lang="en-US" b="1" dirty="0"/>
              <a:t>Picture Tools</a:t>
            </a:r>
            <a:r>
              <a:rPr lang="en-US" dirty="0"/>
              <a:t>, on the </a:t>
            </a:r>
            <a:r>
              <a:rPr lang="en-US" b="1" dirty="0"/>
              <a:t>Format</a:t>
            </a:r>
            <a:r>
              <a:rPr lang="en-US" dirty="0"/>
              <a:t> tab, in the </a:t>
            </a:r>
            <a:r>
              <a:rPr lang="en-US" b="1" dirty="0"/>
              <a:t>Adjust</a:t>
            </a:r>
            <a:r>
              <a:rPr lang="en-US" dirty="0"/>
              <a:t> group, click </a:t>
            </a:r>
            <a:r>
              <a:rPr lang="en-US" b="1" dirty="0"/>
              <a:t>Recolor</a:t>
            </a:r>
            <a:r>
              <a:rPr lang="en-US" dirty="0"/>
              <a:t>, and then under </a:t>
            </a:r>
            <a:r>
              <a:rPr lang="en-US" b="1" dirty="0"/>
              <a:t>Color Modes </a:t>
            </a:r>
            <a:r>
              <a:rPr lang="en-US" dirty="0"/>
              <a:t>click </a:t>
            </a:r>
            <a:r>
              <a:rPr lang="en-US" b="1" dirty="0"/>
              <a:t>Sepia </a:t>
            </a:r>
            <a:r>
              <a:rPr lang="en-US" dirty="0"/>
              <a:t>(second option from the left). </a:t>
            </a:r>
          </a:p>
          <a:p>
            <a:pPr marL="232943" indent="-232943" defTabSz="931774">
              <a:buFont typeface="+mj-lt"/>
              <a:buAutoNum type="arabicPeriod"/>
              <a:defRPr/>
            </a:pPr>
            <a:r>
              <a:rPr lang="en-US" dirty="0"/>
              <a:t>Select the top right picture. Under </a:t>
            </a:r>
            <a:r>
              <a:rPr lang="en-US" b="1" dirty="0"/>
              <a:t>Picture Tools</a:t>
            </a:r>
            <a:r>
              <a:rPr lang="en-US" dirty="0"/>
              <a:t>, on the </a:t>
            </a:r>
            <a:r>
              <a:rPr lang="en-US" b="1" dirty="0"/>
              <a:t>Format</a:t>
            </a:r>
            <a:r>
              <a:rPr lang="en-US" dirty="0"/>
              <a:t> tab, in the </a:t>
            </a:r>
            <a:r>
              <a:rPr lang="en-US" b="1" dirty="0"/>
              <a:t>Adjust</a:t>
            </a:r>
            <a:r>
              <a:rPr lang="en-US" dirty="0"/>
              <a:t> group, click </a:t>
            </a:r>
            <a:r>
              <a:rPr lang="en-US" b="1" dirty="0"/>
              <a:t>Recolor</a:t>
            </a:r>
            <a:r>
              <a:rPr lang="en-US" dirty="0"/>
              <a:t>, and then under </a:t>
            </a:r>
            <a:r>
              <a:rPr lang="en-US" b="1" dirty="0"/>
              <a:t>Dark Variations </a:t>
            </a:r>
            <a:r>
              <a:rPr lang="en-US" dirty="0"/>
              <a:t>click </a:t>
            </a:r>
            <a:r>
              <a:rPr lang="en-US" b="1" dirty="0"/>
              <a:t>Accent color 3 Dark </a:t>
            </a:r>
            <a:r>
              <a:rPr lang="en-US" dirty="0"/>
              <a:t>(fourth option from the left).</a:t>
            </a:r>
          </a:p>
          <a:p>
            <a:pPr marL="232943" indent="-232943" defTabSz="931774">
              <a:buFont typeface="+mj-lt"/>
              <a:buAutoNum type="arabicPeriod"/>
              <a:defRPr/>
            </a:pPr>
            <a:r>
              <a:rPr lang="en-US" dirty="0"/>
              <a:t>Select the bottom left picture. Under </a:t>
            </a:r>
            <a:r>
              <a:rPr lang="en-US" b="1" dirty="0"/>
              <a:t>Picture Tools</a:t>
            </a:r>
            <a:r>
              <a:rPr lang="en-US" dirty="0"/>
              <a:t>, on the </a:t>
            </a:r>
            <a:r>
              <a:rPr lang="en-US" b="1" dirty="0"/>
              <a:t>Format</a:t>
            </a:r>
            <a:r>
              <a:rPr lang="en-US" dirty="0"/>
              <a:t> tab, in the </a:t>
            </a:r>
            <a:r>
              <a:rPr lang="en-US" b="1" dirty="0"/>
              <a:t>Adjust</a:t>
            </a:r>
            <a:r>
              <a:rPr lang="en-US" dirty="0"/>
              <a:t> group, click </a:t>
            </a:r>
            <a:r>
              <a:rPr lang="en-US" b="1" dirty="0"/>
              <a:t>Recolor</a:t>
            </a:r>
            <a:r>
              <a:rPr lang="en-US" dirty="0"/>
              <a:t>, and then under </a:t>
            </a:r>
            <a:r>
              <a:rPr lang="en-US" b="1" dirty="0"/>
              <a:t>Dark Variations </a:t>
            </a:r>
            <a:r>
              <a:rPr lang="en-US" dirty="0"/>
              <a:t>click </a:t>
            </a:r>
            <a:r>
              <a:rPr lang="en-US" b="1" dirty="0"/>
              <a:t>Accent color 5 Dark </a:t>
            </a:r>
            <a:r>
              <a:rPr lang="en-US" dirty="0"/>
              <a:t>(sixth option from the left).</a:t>
            </a:r>
          </a:p>
          <a:p>
            <a:pPr marL="232943" indent="-232943" defTabSz="931774">
              <a:buFont typeface="+mj-lt"/>
              <a:buAutoNum type="arabicPeriod"/>
              <a:defRPr/>
            </a:pPr>
            <a:r>
              <a:rPr lang="en-US" dirty="0"/>
              <a:t>Select the bottom right picture. Under </a:t>
            </a:r>
            <a:r>
              <a:rPr lang="en-US" b="1" dirty="0"/>
              <a:t>Picture Tools</a:t>
            </a:r>
            <a:r>
              <a:rPr lang="en-US" dirty="0"/>
              <a:t>, on the </a:t>
            </a:r>
            <a:r>
              <a:rPr lang="en-US" b="1" dirty="0"/>
              <a:t>Format</a:t>
            </a:r>
            <a:r>
              <a:rPr lang="en-US" dirty="0"/>
              <a:t> tab, in the </a:t>
            </a:r>
            <a:r>
              <a:rPr lang="en-US" b="1" dirty="0"/>
              <a:t>Adjust</a:t>
            </a:r>
            <a:r>
              <a:rPr lang="en-US" dirty="0"/>
              <a:t> group, click </a:t>
            </a:r>
            <a:r>
              <a:rPr lang="en-US" b="1" dirty="0"/>
              <a:t>Recolor</a:t>
            </a:r>
            <a:r>
              <a:rPr lang="en-US" dirty="0"/>
              <a:t>, and then under </a:t>
            </a:r>
            <a:r>
              <a:rPr lang="en-US" b="1" dirty="0"/>
              <a:t>Dark Variations </a:t>
            </a:r>
            <a:r>
              <a:rPr lang="en-US" dirty="0"/>
              <a:t>click </a:t>
            </a:r>
            <a:r>
              <a:rPr lang="en-US" b="1" dirty="0"/>
              <a:t>Accent color 6 Dark </a:t>
            </a:r>
            <a:r>
              <a:rPr lang="en-US" dirty="0"/>
              <a:t>(seventh option from the left).</a:t>
            </a:r>
          </a:p>
          <a:p>
            <a:pPr marL="232943" indent="-232943" defTabSz="931774">
              <a:buFont typeface="+mj-lt"/>
              <a:buAutoNum type="arabicPeriod"/>
              <a:defRPr/>
            </a:pPr>
            <a:endParaRPr lang="en-US" dirty="0"/>
          </a:p>
          <a:p>
            <a:pPr marL="232943" indent="-232943">
              <a:buFont typeface="+mj-lt"/>
              <a:buAutoNum type="arabicPeriod"/>
            </a:pPr>
            <a:endParaRPr lang="en-US" dirty="0"/>
          </a:p>
          <a:p>
            <a:pPr defTabSz="931774">
              <a:defRPr/>
            </a:pPr>
            <a:endParaRPr lang="en-US" dirty="0"/>
          </a:p>
          <a:p>
            <a:pPr defTabSz="931774">
              <a:defRP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17</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18</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19</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Equi-analgesic</a:t>
            </a:r>
            <a:r>
              <a:rPr lang="en-US" baseline="0" dirty="0" smtClean="0"/>
              <a:t> charts are available online or through the pharmacy. *Green cards* see one of us for a green card</a:t>
            </a:r>
            <a:endParaRPr lang="en-US" dirty="0"/>
          </a:p>
        </p:txBody>
      </p:sp>
      <p:sp>
        <p:nvSpPr>
          <p:cNvPr id="4" name="Slide Number Placeholder 3"/>
          <p:cNvSpPr>
            <a:spLocks noGrp="1"/>
          </p:cNvSpPr>
          <p:nvPr>
            <p:ph type="sldNum" sz="quarter" idx="10"/>
          </p:nvPr>
        </p:nvSpPr>
        <p:spPr/>
        <p:txBody>
          <a:bodyPr/>
          <a:lstStyle/>
          <a:p>
            <a:fld id="{00A84BE8-9EB7-42CF-BBC5-16BD417CB3C9}" type="slidenum">
              <a:rPr lang="en-US" smtClean="0"/>
              <a:pPr/>
              <a:t>22</a:t>
            </a:fld>
            <a:endParaRPr lang="en-US" dirty="0"/>
          </a:p>
        </p:txBody>
      </p:sp>
    </p:spTree>
    <p:extLst>
      <p:ext uri="{BB962C8B-B14F-4D97-AF65-F5344CB8AC3E}">
        <p14:creationId xmlns:p14="http://schemas.microsoft.com/office/powerpoint/2010/main" val="240111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23</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27</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30</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36</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37</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38</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2</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39</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40</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41</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42</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3</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4</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5</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6</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7</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13</a:t>
            </a:fld>
            <a:endParaRPr lang="en-US"/>
          </a:p>
        </p:txBody>
      </p:sp>
    </p:spTree>
    <p:extLst>
      <p:ext uri="{BB962C8B-B14F-4D97-AF65-F5344CB8AC3E}">
        <p14:creationId xmlns:p14="http://schemas.microsoft.com/office/powerpoint/2010/main" val="97605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4F0C5-56C8-4AD8-B828-F6C1B1B7A80E}" type="slidenum">
              <a:rPr lang="en-US" smtClean="0"/>
              <a:t>14</a:t>
            </a:fld>
            <a:endParaRPr lang="en-US"/>
          </a:p>
        </p:txBody>
      </p:sp>
    </p:spTree>
    <p:extLst>
      <p:ext uri="{BB962C8B-B14F-4D97-AF65-F5344CB8AC3E}">
        <p14:creationId xmlns:p14="http://schemas.microsoft.com/office/powerpoint/2010/main" val="97605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9/16/2015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393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9/16/2015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615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9/16/2015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842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9/16/2015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15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9/16/2015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334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9/16/2015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1168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9/16/2015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864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9/16/2015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117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9/16/2015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194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9/16/2015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563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9/16/2015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536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9/16/2015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16725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slide" Target="slide15.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8" name="Picture 7" descr="20987708_train.jpg"/>
          <p:cNvPicPr>
            <a:picLocks noChangeAspect="1"/>
          </p:cNvPicPr>
          <p:nvPr/>
        </p:nvPicPr>
        <p:blipFill>
          <a:blip r:embed="rId3" cstate="print">
            <a:duotone>
              <a:prstClr val="black"/>
              <a:srgbClr val="D9C3A5">
                <a:tint val="50000"/>
                <a:satMod val="180000"/>
              </a:srgbClr>
            </a:duotone>
          </a:blip>
          <a:srcRect l="2500" t="3475" r="14166" b="4699"/>
          <a:stretch>
            <a:fillRect/>
          </a:stretch>
        </p:blipFill>
        <p:spPr>
          <a:xfrm>
            <a:off x="0" y="0"/>
            <a:ext cx="4572000" cy="3429000"/>
          </a:xfrm>
          <a:prstGeom prst="rect">
            <a:avLst/>
          </a:prstGeom>
        </p:spPr>
      </p:pic>
      <p:pic>
        <p:nvPicPr>
          <p:cNvPr id="9" name="Picture 8" descr="20987708_train.jpg"/>
          <p:cNvPicPr>
            <a:picLocks noChangeAspect="1"/>
          </p:cNvPicPr>
          <p:nvPr/>
        </p:nvPicPr>
        <p:blipFill>
          <a:blip r:embed="rId3" cstate="print">
            <a:duotone>
              <a:prstClr val="black"/>
              <a:schemeClr val="accent3">
                <a:tint val="45000"/>
                <a:satMod val="400000"/>
              </a:schemeClr>
            </a:duotone>
          </a:blip>
          <a:srcRect l="2500" t="3475" r="14166" b="4699"/>
          <a:stretch>
            <a:fillRect/>
          </a:stretch>
        </p:blipFill>
        <p:spPr>
          <a:xfrm>
            <a:off x="4572000" y="0"/>
            <a:ext cx="4572000" cy="3429000"/>
          </a:xfrm>
          <a:prstGeom prst="rect">
            <a:avLst/>
          </a:prstGeom>
        </p:spPr>
      </p:pic>
      <p:pic>
        <p:nvPicPr>
          <p:cNvPr id="10" name="Picture 9" descr="20987708_train.jpg"/>
          <p:cNvPicPr>
            <a:picLocks noChangeAspect="1"/>
          </p:cNvPicPr>
          <p:nvPr/>
        </p:nvPicPr>
        <p:blipFill>
          <a:blip r:embed="rId3" cstate="print">
            <a:duotone>
              <a:prstClr val="black"/>
              <a:schemeClr val="accent5">
                <a:tint val="45000"/>
                <a:satMod val="400000"/>
              </a:schemeClr>
            </a:duotone>
          </a:blip>
          <a:srcRect l="2500" t="3475" r="14166" b="4699"/>
          <a:stretch>
            <a:fillRect/>
          </a:stretch>
        </p:blipFill>
        <p:spPr>
          <a:xfrm>
            <a:off x="0" y="3429000"/>
            <a:ext cx="4572000" cy="3429000"/>
          </a:xfrm>
          <a:prstGeom prst="rect">
            <a:avLst/>
          </a:prstGeom>
        </p:spPr>
      </p:pic>
      <p:pic>
        <p:nvPicPr>
          <p:cNvPr id="11" name="Picture 10" descr="20987708_train.jpg"/>
          <p:cNvPicPr>
            <a:picLocks noChangeAspect="1"/>
          </p:cNvPicPr>
          <p:nvPr/>
        </p:nvPicPr>
        <p:blipFill>
          <a:blip r:embed="rId3" cstate="print">
            <a:duotone>
              <a:prstClr val="black"/>
              <a:schemeClr val="accent6">
                <a:tint val="45000"/>
                <a:satMod val="400000"/>
              </a:schemeClr>
            </a:duotone>
          </a:blip>
          <a:srcRect l="2500" t="3475" r="14166" b="4699"/>
          <a:stretch>
            <a:fillRect/>
          </a:stretch>
        </p:blipFill>
        <p:spPr>
          <a:xfrm>
            <a:off x="4572000" y="3429000"/>
            <a:ext cx="4572000" cy="3429000"/>
          </a:xfrm>
          <a:prstGeom prst="rect">
            <a:avLst/>
          </a:prstGeom>
        </p:spPr>
      </p:pic>
      <p:pic>
        <p:nvPicPr>
          <p:cNvPr id="3" name="Picture 2"/>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0"/>
            <a:ext cx="4572000" cy="3429000"/>
          </a:xfrm>
          <a:prstGeom prst="rect">
            <a:avLst/>
          </a:prstGeom>
        </p:spPr>
      </p:pic>
      <p:pic>
        <p:nvPicPr>
          <p:cNvPr id="12" name="Picture 11"/>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572000" y="0"/>
            <a:ext cx="4572000" cy="3429000"/>
          </a:xfrm>
          <a:prstGeom prst="rect">
            <a:avLst/>
          </a:prstGeom>
        </p:spPr>
      </p:pic>
      <p:pic>
        <p:nvPicPr>
          <p:cNvPr id="13" name="Picture 12"/>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72000" y="3429000"/>
            <a:ext cx="4572000" cy="3429000"/>
          </a:xfrm>
          <a:prstGeom prst="rect">
            <a:avLst/>
          </a:prstGeom>
        </p:spPr>
      </p:pic>
      <p:pic>
        <p:nvPicPr>
          <p:cNvPr id="14" name="Picture 13"/>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0" y="3429000"/>
            <a:ext cx="4572000" cy="3429000"/>
          </a:xfrm>
          <a:prstGeom prst="rect">
            <a:avLst/>
          </a:prstGeom>
        </p:spPr>
      </p:pic>
      <p:sp>
        <p:nvSpPr>
          <p:cNvPr id="4" name="Rectangle 3"/>
          <p:cNvSpPr/>
          <p:nvPr/>
        </p:nvSpPr>
        <p:spPr>
          <a:xfrm>
            <a:off x="1905000" y="1066800"/>
            <a:ext cx="5867400" cy="373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bg1"/>
                </a:solidFill>
                <a:latin typeface="Calibri" panose="020F0502020204030204" pitchFamily="34" charset="0"/>
              </a:rPr>
              <a:t>Pain </a:t>
            </a:r>
          </a:p>
          <a:p>
            <a:pPr algn="ctr"/>
            <a:r>
              <a:rPr lang="en-US" sz="7200" b="1" dirty="0" smtClean="0">
                <a:solidFill>
                  <a:schemeClr val="bg1"/>
                </a:solidFill>
                <a:latin typeface="Calibri" panose="020F0502020204030204" pitchFamily="34" charset="0"/>
              </a:rPr>
              <a:t>Management</a:t>
            </a:r>
          </a:p>
          <a:p>
            <a:pPr algn="ctr"/>
            <a:r>
              <a:rPr lang="en-US" sz="3600" b="1" dirty="0" smtClean="0">
                <a:solidFill>
                  <a:schemeClr val="bg1"/>
                </a:solidFill>
                <a:latin typeface="Calibri" panose="020F0502020204030204" pitchFamily="34" charset="0"/>
              </a:rPr>
              <a:t>for </a:t>
            </a:r>
          </a:p>
          <a:p>
            <a:pPr algn="ctr"/>
            <a:r>
              <a:rPr lang="en-US" sz="3600" b="1" dirty="0" smtClean="0">
                <a:solidFill>
                  <a:schemeClr val="bg1"/>
                </a:solidFill>
                <a:latin typeface="Calibri" panose="020F0502020204030204" pitchFamily="34" charset="0"/>
              </a:rPr>
              <a:t>Nurses</a:t>
            </a:r>
            <a:endParaRPr lang="en-US" sz="3600" b="1" dirty="0">
              <a:solidFill>
                <a:schemeClr val="bg1"/>
              </a:solidFill>
              <a:latin typeface="Calibri" panose="020F0502020204030204" pitchFamily="34" charset="0"/>
            </a:endParaRPr>
          </a:p>
        </p:txBody>
      </p:sp>
      <p:sp>
        <p:nvSpPr>
          <p:cNvPr id="15" name="TextBox 14"/>
          <p:cNvSpPr txBox="1"/>
          <p:nvPr/>
        </p:nvSpPr>
        <p:spPr>
          <a:xfrm>
            <a:off x="2895600" y="6001434"/>
            <a:ext cx="4191000" cy="646331"/>
          </a:xfrm>
          <a:prstGeom prst="rect">
            <a:avLst/>
          </a:prstGeom>
          <a:noFill/>
        </p:spPr>
        <p:txBody>
          <a:bodyPr wrap="square" rtlCol="0">
            <a:spAutoFit/>
          </a:bodyPr>
          <a:lstStyle/>
          <a:p>
            <a:pPr algn="ctr"/>
            <a:r>
              <a:rPr lang="en-US" b="1" dirty="0" smtClean="0">
                <a:solidFill>
                  <a:schemeClr val="bg1"/>
                </a:solidFill>
              </a:rPr>
              <a:t>Annual Pain Management Education </a:t>
            </a:r>
          </a:p>
          <a:p>
            <a:pPr algn="ctr"/>
            <a:r>
              <a:rPr lang="en-US" b="1" dirty="0" smtClean="0">
                <a:solidFill>
                  <a:schemeClr val="bg1"/>
                </a:solidFill>
              </a:rPr>
              <a:t>SLUHN - 2015</a:t>
            </a:r>
            <a:endParaRPr lang="en-US" b="1" dirty="0">
              <a:solidFill>
                <a:schemeClr val="bg1"/>
              </a:solidFill>
            </a:endParaRPr>
          </a:p>
        </p:txBody>
      </p:sp>
      <p:sp>
        <p:nvSpPr>
          <p:cNvPr id="2" name="TextBox 1"/>
          <p:cNvSpPr txBox="1"/>
          <p:nvPr/>
        </p:nvSpPr>
        <p:spPr>
          <a:xfrm>
            <a:off x="1937951" y="4831492"/>
            <a:ext cx="5715000" cy="830997"/>
          </a:xfrm>
          <a:prstGeom prst="rect">
            <a:avLst/>
          </a:prstGeom>
          <a:noFill/>
        </p:spPr>
        <p:txBody>
          <a:bodyPr wrap="square" rtlCol="0">
            <a:spAutoFit/>
          </a:bodyPr>
          <a:lstStyle/>
          <a:p>
            <a:pPr algn="ctr"/>
            <a:r>
              <a:rPr lang="en-US" sz="2400" b="1" dirty="0">
                <a:solidFill>
                  <a:schemeClr val="bg1"/>
                </a:solidFill>
              </a:rPr>
              <a:t>Completion of this program and posttest will provide </a:t>
            </a:r>
            <a:r>
              <a:rPr lang="en-US" sz="2400" b="1" dirty="0" smtClean="0">
                <a:solidFill>
                  <a:schemeClr val="bg1"/>
                </a:solidFill>
              </a:rPr>
              <a:t>0.5 </a:t>
            </a:r>
            <a:r>
              <a:rPr lang="en-US" sz="2400" b="1" dirty="0">
                <a:solidFill>
                  <a:schemeClr val="bg1"/>
                </a:solidFill>
              </a:rPr>
              <a:t>CE for </a:t>
            </a:r>
            <a:r>
              <a:rPr lang="en-US" sz="2400" b="1" dirty="0" smtClean="0">
                <a:solidFill>
                  <a:schemeClr val="bg1"/>
                </a:solidFill>
              </a:rPr>
              <a:t>nurses.</a:t>
            </a:r>
            <a:endParaRPr lang="en-US" sz="2400" dirty="0"/>
          </a:p>
        </p:txBody>
      </p:sp>
    </p:spTree>
    <p:extLst>
      <p:ext uri="{BB962C8B-B14F-4D97-AF65-F5344CB8AC3E}">
        <p14:creationId xmlns:p14="http://schemas.microsoft.com/office/powerpoint/2010/main" val="39994532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Reminder</a:t>
            </a:r>
            <a:endParaRPr lang="en-US" dirty="0"/>
          </a:p>
        </p:txBody>
      </p:sp>
      <p:sp>
        <p:nvSpPr>
          <p:cNvPr id="3" name="Content Placeholder 2"/>
          <p:cNvSpPr>
            <a:spLocks noGrp="1"/>
          </p:cNvSpPr>
          <p:nvPr>
            <p:ph idx="1"/>
          </p:nvPr>
        </p:nvSpPr>
        <p:spPr>
          <a:xfrm>
            <a:off x="381000" y="1828800"/>
            <a:ext cx="8229600" cy="4525963"/>
          </a:xfrm>
        </p:spPr>
        <p:txBody>
          <a:bodyPr>
            <a:normAutofit/>
          </a:bodyPr>
          <a:lstStyle/>
          <a:p>
            <a:pPr marL="0" indent="0" algn="ctr">
              <a:buNone/>
            </a:pPr>
            <a:r>
              <a:rPr lang="en-US" sz="2400" i="1" dirty="0" smtClean="0">
                <a:solidFill>
                  <a:srgbClr val="C00000"/>
                </a:solidFill>
              </a:rPr>
              <a:t>Always ensure </a:t>
            </a:r>
            <a:r>
              <a:rPr lang="en-US" sz="2400" i="1" dirty="0">
                <a:solidFill>
                  <a:srgbClr val="C00000"/>
                </a:solidFill>
              </a:rPr>
              <a:t>you are providing the appropriate pain medication ordered for the </a:t>
            </a:r>
            <a:r>
              <a:rPr lang="en-US" sz="2400" i="1" dirty="0" smtClean="0">
                <a:solidFill>
                  <a:srgbClr val="C00000"/>
                </a:solidFill>
              </a:rPr>
              <a:t>patient-reported </a:t>
            </a:r>
            <a:r>
              <a:rPr lang="en-US" sz="2400" i="1" dirty="0">
                <a:solidFill>
                  <a:srgbClr val="C00000"/>
                </a:solidFill>
              </a:rPr>
              <a:t>pain </a:t>
            </a:r>
            <a:r>
              <a:rPr lang="en-US" sz="2400" i="1" dirty="0" smtClean="0">
                <a:solidFill>
                  <a:srgbClr val="C00000"/>
                </a:solidFill>
              </a:rPr>
              <a:t>rating.</a:t>
            </a:r>
          </a:p>
          <a:p>
            <a:pPr marL="0" indent="0" algn="ctr">
              <a:buNone/>
            </a:pPr>
            <a:endParaRPr lang="en-US" sz="900" i="1" dirty="0">
              <a:solidFill>
                <a:srgbClr val="C00000"/>
              </a:solidFill>
            </a:endParaRPr>
          </a:p>
          <a:p>
            <a:r>
              <a:rPr lang="en-US" sz="2000" dirty="0" smtClean="0"/>
              <a:t>Mild dose/type of pain medication is given when pain rating is 1-3.</a:t>
            </a:r>
          </a:p>
          <a:p>
            <a:r>
              <a:rPr lang="en-US" sz="2000" dirty="0" smtClean="0"/>
              <a:t>Moderate dose/type of pain medication is given when pain rating is 4-6. </a:t>
            </a:r>
          </a:p>
          <a:p>
            <a:r>
              <a:rPr lang="en-US" sz="2000" dirty="0" smtClean="0"/>
              <a:t>Highest dose/type of pain medication is given when pain is severe, rating is 7-10.</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76200"/>
            <a:ext cx="1727200" cy="1295400"/>
          </a:xfrm>
          <a:prstGeom prst="rect">
            <a:avLst/>
          </a:prstGeom>
          <a:ln>
            <a:noFill/>
          </a:ln>
          <a:effectLst>
            <a:softEdge rad="112500"/>
          </a:effectLst>
        </p:spPr>
      </p:pic>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308273" y="76200"/>
            <a:ext cx="1727200" cy="1295400"/>
          </a:xfrm>
          <a:prstGeom prst="rect">
            <a:avLst/>
          </a:prstGeom>
          <a:ln>
            <a:noFill/>
          </a:ln>
          <a:effectLst>
            <a:softEdge rad="112500"/>
          </a:effec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0" y="4495800"/>
            <a:ext cx="4969854" cy="152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602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Practice Reminder </a:t>
            </a:r>
            <a:br>
              <a:rPr lang="en-US" sz="3100" dirty="0" smtClean="0"/>
            </a:br>
            <a:r>
              <a:rPr lang="en-US" dirty="0" smtClean="0">
                <a:solidFill>
                  <a:srgbClr val="C00000"/>
                </a:solidFill>
              </a:rPr>
              <a:t>Breakthrough Pain </a:t>
            </a:r>
            <a:endParaRPr lang="en-US" dirty="0">
              <a:solidFill>
                <a:srgbClr val="C00000"/>
              </a:solidFill>
            </a:endParaRPr>
          </a:p>
        </p:txBody>
      </p:sp>
      <p:sp>
        <p:nvSpPr>
          <p:cNvPr id="3" name="Content Placeholder 2"/>
          <p:cNvSpPr>
            <a:spLocks noGrp="1"/>
          </p:cNvSpPr>
          <p:nvPr>
            <p:ph idx="1"/>
          </p:nvPr>
        </p:nvSpPr>
        <p:spPr>
          <a:xfrm>
            <a:off x="714663" y="1752600"/>
            <a:ext cx="7790873" cy="4525963"/>
          </a:xfrm>
        </p:spPr>
        <p:txBody>
          <a:bodyPr>
            <a:normAutofit/>
          </a:bodyPr>
          <a:lstStyle/>
          <a:p>
            <a:r>
              <a:rPr lang="en-US" sz="2000" dirty="0"/>
              <a:t>Breakthrough pain </a:t>
            </a:r>
            <a:r>
              <a:rPr lang="en-US" sz="2000" dirty="0" smtClean="0"/>
              <a:t>occurs when a sharp spike or extra pain occurs </a:t>
            </a:r>
            <a:r>
              <a:rPr lang="en-US" sz="2000" u="sng" dirty="0" smtClean="0"/>
              <a:t>after</a:t>
            </a:r>
            <a:r>
              <a:rPr lang="en-US" sz="2000" dirty="0" smtClean="0"/>
              <a:t> the patient receives a regularly scheduled medication or a PRN medication for mild, moderate, or severe pain.  </a:t>
            </a:r>
          </a:p>
          <a:p>
            <a:r>
              <a:rPr lang="en-US" sz="2000" dirty="0" smtClean="0"/>
              <a:t>Often a faster acting medication is used to treat breakthrough pain.  </a:t>
            </a:r>
          </a:p>
          <a:p>
            <a:r>
              <a:rPr lang="en-US" sz="2000" dirty="0" smtClean="0"/>
              <a:t>Remember, breakthrough pain medication </a:t>
            </a:r>
            <a:r>
              <a:rPr lang="en-US" sz="2000" dirty="0"/>
              <a:t>is not given </a:t>
            </a:r>
            <a:r>
              <a:rPr lang="en-US" sz="2000" dirty="0" smtClean="0"/>
              <a:t>as initial treatment for </a:t>
            </a:r>
            <a:r>
              <a:rPr lang="en-US" sz="2000" dirty="0"/>
              <a:t>report of </a:t>
            </a:r>
            <a:r>
              <a:rPr lang="en-US" sz="2000" dirty="0" smtClean="0"/>
              <a:t>mild, moderate, or severe pain.</a:t>
            </a:r>
            <a:endParaRPr lang="en-US" sz="2000" dirty="0"/>
          </a:p>
          <a:p>
            <a:pPr marL="0" indent="0">
              <a:buNone/>
            </a:pPr>
            <a:endParaRPr lang="en-US" sz="2000" i="1" dirty="0">
              <a:solidFill>
                <a:srgbClr val="C00000"/>
              </a:solidFill>
            </a:endParaRP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76200"/>
            <a:ext cx="1727200" cy="1295400"/>
          </a:xfrm>
          <a:prstGeom prst="rect">
            <a:avLst/>
          </a:prstGeom>
          <a:ln>
            <a:noFill/>
          </a:ln>
          <a:effectLst>
            <a:softEdge rad="112500"/>
          </a:effectLst>
        </p:spPr>
      </p:pic>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308273" y="76200"/>
            <a:ext cx="1727200" cy="1295400"/>
          </a:xfrm>
          <a:prstGeom prst="rect">
            <a:avLst/>
          </a:prstGeom>
          <a:ln>
            <a:noFill/>
          </a:ln>
          <a:effectLst>
            <a:softEdge rad="112500"/>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10000"/>
            <a:ext cx="3581400" cy="289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05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Practice </a:t>
            </a:r>
            <a:r>
              <a:rPr lang="en-US" sz="3100" dirty="0" smtClean="0"/>
              <a:t>Reminder</a:t>
            </a:r>
            <a:br>
              <a:rPr lang="en-US" sz="3100" dirty="0" smtClean="0"/>
            </a:br>
            <a:r>
              <a:rPr lang="en-US" dirty="0" smtClean="0">
                <a:solidFill>
                  <a:srgbClr val="C00000"/>
                </a:solidFill>
              </a:rPr>
              <a:t>POSS Score</a:t>
            </a:r>
            <a:endParaRPr lang="en-US" dirty="0">
              <a:solidFill>
                <a:srgbClr val="C00000"/>
              </a:solidFill>
            </a:endParaRPr>
          </a:p>
        </p:txBody>
      </p:sp>
      <p:sp>
        <p:nvSpPr>
          <p:cNvPr id="3" name="Content Placeholder 2"/>
          <p:cNvSpPr>
            <a:spLocks noGrp="1"/>
          </p:cNvSpPr>
          <p:nvPr>
            <p:ph idx="1"/>
          </p:nvPr>
        </p:nvSpPr>
        <p:spPr>
          <a:xfrm>
            <a:off x="865875" y="1524000"/>
            <a:ext cx="7213600" cy="4525963"/>
          </a:xfrm>
        </p:spPr>
        <p:txBody>
          <a:bodyPr/>
          <a:lstStyle/>
          <a:p>
            <a:pPr marL="0" indent="0">
              <a:buNone/>
            </a:pPr>
            <a:r>
              <a:rPr lang="en-US" sz="2400" dirty="0" smtClean="0"/>
              <a:t>In addition to pain ratings RNs are required to do POSS scores </a:t>
            </a:r>
            <a:r>
              <a:rPr lang="en-US" sz="2400" dirty="0"/>
              <a:t>to assess patients for level of sedation while receiving opioids (e.g. narcotics</a:t>
            </a:r>
            <a:r>
              <a:rPr lang="en-US" sz="2400" dirty="0" smtClean="0"/>
              <a:t>).  </a:t>
            </a:r>
          </a:p>
          <a:p>
            <a:pPr marL="0" indent="0">
              <a:buNone/>
            </a:pPr>
            <a:endParaRPr lang="en-US" sz="2000" dirty="0"/>
          </a:p>
          <a:p>
            <a:pPr marL="457200" lvl="1" indent="0">
              <a:buNone/>
            </a:pPr>
            <a:r>
              <a:rPr lang="en-US" sz="2000" dirty="0" smtClean="0"/>
              <a:t>3 = </a:t>
            </a:r>
            <a:r>
              <a:rPr lang="en-US" sz="2000" dirty="0">
                <a:solidFill>
                  <a:srgbClr val="C00000"/>
                </a:solidFill>
              </a:rPr>
              <a:t>frequently drowsy, </a:t>
            </a:r>
            <a:r>
              <a:rPr lang="en-US" sz="2000" dirty="0" err="1">
                <a:solidFill>
                  <a:srgbClr val="C00000"/>
                </a:solidFill>
              </a:rPr>
              <a:t>arousable</a:t>
            </a:r>
            <a:r>
              <a:rPr lang="en-US" sz="2000" dirty="0">
                <a:solidFill>
                  <a:srgbClr val="C00000"/>
                </a:solidFill>
              </a:rPr>
              <a:t>, drifts off to sleep </a:t>
            </a:r>
            <a:r>
              <a:rPr lang="en-US" sz="2000" dirty="0" smtClean="0">
                <a:solidFill>
                  <a:srgbClr val="C00000"/>
                </a:solidFill>
              </a:rPr>
              <a:t>during </a:t>
            </a:r>
            <a:r>
              <a:rPr lang="en-US" sz="2000" dirty="0">
                <a:solidFill>
                  <a:srgbClr val="C00000"/>
                </a:solidFill>
              </a:rPr>
              <a:t>conversation</a:t>
            </a:r>
            <a:r>
              <a:rPr lang="en-US" sz="2000" dirty="0"/>
              <a:t> (UNACCEPTABLE</a:t>
            </a:r>
            <a:r>
              <a:rPr lang="en-US" sz="2000" dirty="0" smtClean="0"/>
              <a:t>)</a:t>
            </a:r>
          </a:p>
          <a:p>
            <a:pPr marL="457200" lvl="1" indent="0">
              <a:buNone/>
            </a:pPr>
            <a:endParaRPr lang="en-US" sz="1000" dirty="0"/>
          </a:p>
          <a:p>
            <a:pPr marL="457200" lvl="1" indent="0">
              <a:buNone/>
            </a:pPr>
            <a:r>
              <a:rPr lang="en-US" sz="2000" dirty="0" smtClean="0"/>
              <a:t>4 = </a:t>
            </a:r>
            <a:r>
              <a:rPr lang="en-US" sz="2000" dirty="0">
                <a:solidFill>
                  <a:srgbClr val="C00000"/>
                </a:solidFill>
              </a:rPr>
              <a:t>somnolent (excessive sleepiness/hard to arouse</a:t>
            </a:r>
            <a:r>
              <a:rPr lang="en-US" sz="2000" dirty="0" smtClean="0">
                <a:solidFill>
                  <a:srgbClr val="C00000"/>
                </a:solidFill>
              </a:rPr>
              <a:t>), minimal </a:t>
            </a:r>
            <a:r>
              <a:rPr lang="en-US" sz="2000" dirty="0">
                <a:solidFill>
                  <a:srgbClr val="C00000"/>
                </a:solidFill>
              </a:rPr>
              <a:t>or no response to verbal and  physical </a:t>
            </a:r>
            <a:r>
              <a:rPr lang="en-US" sz="2000" dirty="0" smtClean="0">
                <a:solidFill>
                  <a:srgbClr val="C00000"/>
                </a:solidFill>
              </a:rPr>
              <a:t> stimulation </a:t>
            </a:r>
            <a:r>
              <a:rPr lang="en-US" sz="2000" dirty="0"/>
              <a:t>(UNACCEPTABLE)</a:t>
            </a:r>
          </a:p>
          <a:p>
            <a:endParaRPr lang="en-US" dirty="0"/>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
        <p:nvSpPr>
          <p:cNvPr id="7" name="Up Arrow Callout 6"/>
          <p:cNvSpPr/>
          <p:nvPr/>
        </p:nvSpPr>
        <p:spPr>
          <a:xfrm>
            <a:off x="3429000" y="4648200"/>
            <a:ext cx="2971800" cy="1981200"/>
          </a:xfrm>
          <a:prstGeom prst="up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NOTE:  Unacceptable  criteria:  notify prescriber; consider Rapid Response for a POSS score of 4!</a:t>
            </a:r>
            <a:endParaRPr lang="en-US" sz="2000" b="1" dirty="0"/>
          </a:p>
        </p:txBody>
      </p:sp>
      <p:pic>
        <p:nvPicPr>
          <p:cNvPr id="2050" name="Picture 2" descr="http://ts1.mm.bing.net/th?&amp;id=JN.C6HOsiNnBfh6zp68q%2b3MwQ&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36288"/>
            <a:ext cx="1714500"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3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Case </a:t>
            </a:r>
            <a:r>
              <a:rPr lang="en-US" dirty="0"/>
              <a:t>Study</a:t>
            </a:r>
            <a:br>
              <a:rPr lang="en-US" dirty="0"/>
            </a:br>
            <a:r>
              <a:rPr lang="en-US" sz="2200" i="1" dirty="0" smtClean="0"/>
              <a:t>for Nurses</a:t>
            </a:r>
            <a:endParaRPr lang="en-US" sz="2200" i="1" dirty="0"/>
          </a:p>
        </p:txBody>
      </p:sp>
      <p:sp>
        <p:nvSpPr>
          <p:cNvPr id="3" name="Content Placeholder 2"/>
          <p:cNvSpPr>
            <a:spLocks noGrp="1"/>
          </p:cNvSpPr>
          <p:nvPr>
            <p:ph idx="1"/>
          </p:nvPr>
        </p:nvSpPr>
        <p:spPr>
          <a:xfrm>
            <a:off x="1447800" y="3342778"/>
            <a:ext cx="6096000" cy="3055344"/>
          </a:xfrm>
        </p:spPr>
        <p:txBody>
          <a:bodyPr/>
          <a:lstStyle/>
          <a:p>
            <a:r>
              <a:rPr lang="en-US" sz="2000" dirty="0" smtClean="0"/>
              <a:t>Ms. Jones:  68 </a:t>
            </a:r>
            <a:r>
              <a:rPr lang="en-US" sz="2000" dirty="0"/>
              <a:t>y/o female admitted with SOB, productive cough, and fever. Chest X-ray is positive for pneumonia. </a:t>
            </a:r>
          </a:p>
          <a:p>
            <a:r>
              <a:rPr lang="en-US" sz="2000" u="sng" dirty="0"/>
              <a:t>Abnormal Labs</a:t>
            </a:r>
            <a:r>
              <a:rPr lang="en-US" sz="2000" dirty="0"/>
              <a:t>: WBC 20.4</a:t>
            </a:r>
          </a:p>
          <a:p>
            <a:r>
              <a:rPr lang="en-US" sz="2000" u="sng" dirty="0"/>
              <a:t>Vitals</a:t>
            </a:r>
            <a:r>
              <a:rPr lang="en-US" sz="2000" dirty="0"/>
              <a:t>: Temp. 101 F, Pulse 94, Resp. 24, BP </a:t>
            </a:r>
            <a:r>
              <a:rPr lang="en-US" sz="2000" dirty="0" smtClean="0"/>
              <a:t>130/82</a:t>
            </a:r>
            <a:endParaRPr lang="en-US" sz="2000" dirty="0"/>
          </a:p>
          <a:p>
            <a:r>
              <a:rPr lang="en-US" sz="2000" u="sng" dirty="0"/>
              <a:t>PMH</a:t>
            </a:r>
            <a:r>
              <a:rPr lang="en-US" sz="2000" dirty="0"/>
              <a:t>: HTN, DM, Anxiety, Depression, Chronic back pain, Fibromyalgia, Osteoporosis</a:t>
            </a:r>
          </a:p>
          <a:p>
            <a:pPr marL="0" indent="0">
              <a:buNone/>
            </a:pPr>
            <a:endParaRPr lang="en-US" sz="2400"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pic>
        <p:nvPicPr>
          <p:cNvPr id="7" name="Picture 6" descr="http://ts1.mm.bing.net/th?&amp;id=JN.Qjz3u4%2bJZTAThGxn7rAHJw&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2133600" cy="1415289"/>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2" descr="http://tse1.mm.bing.net/th?&amp;id=JN.EnDVDXbDxsLZD5WPYd04sA&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51856">
            <a:off x="6414767" y="1614180"/>
            <a:ext cx="1943100" cy="1567434"/>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935429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588000" cy="1143000"/>
          </a:xfrm>
        </p:spPr>
        <p:txBody>
          <a:bodyPr>
            <a:noAutofit/>
          </a:bodyPr>
          <a:lstStyle/>
          <a:p>
            <a:r>
              <a:rPr lang="en-US" sz="3600" dirty="0" smtClean="0"/>
              <a:t>Upon arrival to the unit…</a:t>
            </a:r>
            <a:endParaRPr lang="en-US" sz="3600" dirty="0"/>
          </a:p>
        </p:txBody>
      </p:sp>
      <p:sp>
        <p:nvSpPr>
          <p:cNvPr id="3" name="Content Placeholder 2"/>
          <p:cNvSpPr>
            <a:spLocks noGrp="1"/>
          </p:cNvSpPr>
          <p:nvPr>
            <p:ph idx="1"/>
          </p:nvPr>
        </p:nvSpPr>
        <p:spPr>
          <a:xfrm>
            <a:off x="609600" y="1676400"/>
            <a:ext cx="7518400" cy="4221163"/>
          </a:xfrm>
        </p:spPr>
        <p:txBody>
          <a:bodyPr/>
          <a:lstStyle/>
          <a:p>
            <a:r>
              <a:rPr lang="en-US" sz="2000" dirty="0" smtClean="0"/>
              <a:t>Ms. Jones is complaining of severe, 8/10, back pain… </a:t>
            </a:r>
          </a:p>
          <a:p>
            <a:r>
              <a:rPr lang="en-US" sz="2000" dirty="0" smtClean="0"/>
              <a:t>She is asking for pain medication.  </a:t>
            </a:r>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
        <p:nvSpPr>
          <p:cNvPr id="4" name="TextBox 3"/>
          <p:cNvSpPr txBox="1"/>
          <p:nvPr/>
        </p:nvSpPr>
        <p:spPr>
          <a:xfrm>
            <a:off x="2953326" y="2779693"/>
            <a:ext cx="5885874"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i="1" dirty="0" smtClean="0">
                <a:solidFill>
                  <a:schemeClr val="accent3">
                    <a:lumMod val="50000"/>
                  </a:schemeClr>
                </a:solidFill>
              </a:rPr>
              <a:t>Which of the following plans would you expect to see from the patient’s provider?</a:t>
            </a:r>
          </a:p>
          <a:p>
            <a:endParaRPr lang="en-US" sz="2400" i="1" dirty="0" smtClean="0">
              <a:solidFill>
                <a:schemeClr val="accent3">
                  <a:lumMod val="50000"/>
                </a:schemeClr>
              </a:solidFill>
            </a:endParaRPr>
          </a:p>
          <a:p>
            <a:endParaRPr lang="en-US" sz="2400" i="1" dirty="0" smtClean="0">
              <a:solidFill>
                <a:schemeClr val="accent3">
                  <a:lumMod val="50000"/>
                </a:schemeClr>
              </a:solidFill>
            </a:endParaRPr>
          </a:p>
          <a:p>
            <a:endParaRPr lang="en-US" sz="2400" i="1" dirty="0">
              <a:solidFill>
                <a:schemeClr val="accent3">
                  <a:lumMod val="50000"/>
                </a:schemeClr>
              </a:solidFill>
            </a:endParaRPr>
          </a:p>
          <a:p>
            <a:endParaRPr lang="en-US" sz="2400" i="1" dirty="0" smtClean="0">
              <a:solidFill>
                <a:schemeClr val="accent3">
                  <a:lumMod val="50000"/>
                </a:schemeClr>
              </a:solidFill>
            </a:endParaRPr>
          </a:p>
          <a:p>
            <a:endParaRPr lang="en-US" sz="2400" i="1" dirty="0">
              <a:solidFill>
                <a:schemeClr val="accent3">
                  <a:lumMod val="50000"/>
                </a:schemeClr>
              </a:solidFill>
            </a:endParaRPr>
          </a:p>
        </p:txBody>
      </p:sp>
      <p:sp>
        <p:nvSpPr>
          <p:cNvPr id="7" name="TextBox 6">
            <a:hlinkClick r:id="rId4" action="ppaction://hlinksldjump"/>
          </p:cNvPr>
          <p:cNvSpPr txBox="1"/>
          <p:nvPr/>
        </p:nvSpPr>
        <p:spPr>
          <a:xfrm>
            <a:off x="3737211" y="3755409"/>
            <a:ext cx="2667000" cy="400110"/>
          </a:xfrm>
          <a:prstGeom prst="rect">
            <a:avLst/>
          </a:prstGeom>
          <a:noFill/>
        </p:spPr>
        <p:txBody>
          <a:bodyPr wrap="square" rtlCol="0">
            <a:spAutoFit/>
          </a:bodyPr>
          <a:lstStyle/>
          <a:p>
            <a:r>
              <a:rPr lang="en-US" sz="2000" dirty="0" smtClean="0">
                <a:solidFill>
                  <a:schemeClr val="accent3">
                    <a:lumMod val="50000"/>
                  </a:schemeClr>
                </a:solidFill>
              </a:rPr>
              <a:t>A. Dilaudid 1mg IV x 1</a:t>
            </a:r>
            <a:endParaRPr lang="en-US" sz="2000" dirty="0">
              <a:solidFill>
                <a:schemeClr val="accent3">
                  <a:lumMod val="50000"/>
                </a:schemeClr>
              </a:solidFill>
            </a:endParaRPr>
          </a:p>
        </p:txBody>
      </p:sp>
      <p:sp>
        <p:nvSpPr>
          <p:cNvPr id="8" name="TextBox 7">
            <a:hlinkClick r:id="rId4" action="ppaction://hlinksldjump"/>
          </p:cNvPr>
          <p:cNvSpPr txBox="1"/>
          <p:nvPr/>
        </p:nvSpPr>
        <p:spPr>
          <a:xfrm>
            <a:off x="3737211" y="4044511"/>
            <a:ext cx="2667000" cy="400110"/>
          </a:xfrm>
          <a:prstGeom prst="rect">
            <a:avLst/>
          </a:prstGeom>
          <a:noFill/>
        </p:spPr>
        <p:txBody>
          <a:bodyPr wrap="square" rtlCol="0">
            <a:spAutoFit/>
          </a:bodyPr>
          <a:lstStyle/>
          <a:p>
            <a:r>
              <a:rPr lang="en-US" sz="2000" dirty="0" smtClean="0">
                <a:solidFill>
                  <a:schemeClr val="accent3">
                    <a:lumMod val="50000"/>
                  </a:schemeClr>
                </a:solidFill>
              </a:rPr>
              <a:t>B. Morphine 2mg IV x 1</a:t>
            </a:r>
            <a:endParaRPr lang="en-US" sz="2000" dirty="0">
              <a:solidFill>
                <a:schemeClr val="accent3">
                  <a:lumMod val="50000"/>
                </a:schemeClr>
              </a:solidFill>
            </a:endParaRPr>
          </a:p>
        </p:txBody>
      </p:sp>
      <p:sp>
        <p:nvSpPr>
          <p:cNvPr id="10" name="TextBox 9">
            <a:hlinkClick r:id="rId4" action="ppaction://hlinksldjump"/>
          </p:cNvPr>
          <p:cNvSpPr txBox="1"/>
          <p:nvPr/>
        </p:nvSpPr>
        <p:spPr>
          <a:xfrm>
            <a:off x="3737211" y="4349353"/>
            <a:ext cx="4650477" cy="400110"/>
          </a:xfrm>
          <a:prstGeom prst="rect">
            <a:avLst/>
          </a:prstGeom>
          <a:noFill/>
        </p:spPr>
        <p:txBody>
          <a:bodyPr wrap="square" rtlCol="0">
            <a:spAutoFit/>
          </a:bodyPr>
          <a:lstStyle/>
          <a:p>
            <a:r>
              <a:rPr lang="en-US" sz="2000" dirty="0" smtClean="0">
                <a:solidFill>
                  <a:schemeClr val="accent3">
                    <a:lumMod val="50000"/>
                  </a:schemeClr>
                </a:solidFill>
              </a:rPr>
              <a:t>C. Percocet </a:t>
            </a:r>
            <a:r>
              <a:rPr lang="en-US" sz="1400" dirty="0" smtClean="0">
                <a:solidFill>
                  <a:schemeClr val="accent3">
                    <a:lumMod val="50000"/>
                  </a:schemeClr>
                </a:solidFill>
              </a:rPr>
              <a:t>(5mg/325mg)</a:t>
            </a:r>
            <a:r>
              <a:rPr lang="en-US" sz="2000" dirty="0" smtClean="0">
                <a:solidFill>
                  <a:schemeClr val="accent3">
                    <a:lumMod val="50000"/>
                  </a:schemeClr>
                </a:solidFill>
              </a:rPr>
              <a:t> 1 tab. PO Q4 hr. PRN</a:t>
            </a:r>
            <a:endParaRPr lang="en-US" sz="2000" dirty="0">
              <a:solidFill>
                <a:schemeClr val="accent3">
                  <a:lumMod val="50000"/>
                </a:schemeClr>
              </a:solidFill>
            </a:endParaRPr>
          </a:p>
        </p:txBody>
      </p:sp>
      <p:sp>
        <p:nvSpPr>
          <p:cNvPr id="11" name="TextBox 10">
            <a:hlinkClick r:id="rId5" action="ppaction://hlinksldjump"/>
          </p:cNvPr>
          <p:cNvSpPr txBox="1"/>
          <p:nvPr/>
        </p:nvSpPr>
        <p:spPr>
          <a:xfrm>
            <a:off x="3737211" y="4731617"/>
            <a:ext cx="4879076" cy="707886"/>
          </a:xfrm>
          <a:prstGeom prst="rect">
            <a:avLst/>
          </a:prstGeom>
          <a:noFill/>
        </p:spPr>
        <p:txBody>
          <a:bodyPr wrap="square" rtlCol="0">
            <a:spAutoFit/>
          </a:bodyPr>
          <a:lstStyle/>
          <a:p>
            <a:r>
              <a:rPr lang="en-US" sz="2000" dirty="0" smtClean="0">
                <a:solidFill>
                  <a:schemeClr val="accent3">
                    <a:lumMod val="50000"/>
                  </a:schemeClr>
                </a:solidFill>
              </a:rPr>
              <a:t>D. Verify home medication regimen &amp; restart</a:t>
            </a:r>
          </a:p>
          <a:p>
            <a:endParaRPr lang="en-US" sz="2000" dirty="0">
              <a:solidFill>
                <a:schemeClr val="accent3">
                  <a:lumMod val="50000"/>
                </a:schemeClr>
              </a:solidFill>
            </a:endParaRPr>
          </a:p>
        </p:txBody>
      </p:sp>
      <p:sp>
        <p:nvSpPr>
          <p:cNvPr id="12" name="TextBox 11"/>
          <p:cNvSpPr txBox="1"/>
          <p:nvPr/>
        </p:nvSpPr>
        <p:spPr>
          <a:xfrm>
            <a:off x="4674978" y="5638800"/>
            <a:ext cx="2442570" cy="830997"/>
          </a:xfrm>
          <a:prstGeom prst="rect">
            <a:avLst/>
          </a:prstGeom>
          <a:noFill/>
        </p:spPr>
        <p:txBody>
          <a:bodyPr wrap="square" rtlCol="0">
            <a:spAutoFit/>
          </a:bodyPr>
          <a:lstStyle/>
          <a:p>
            <a:pPr algn="ctr"/>
            <a:r>
              <a:rPr lang="en-US" sz="2400" b="1" i="1" u="sng" dirty="0" smtClean="0">
                <a:solidFill>
                  <a:srgbClr val="FF0000"/>
                </a:solidFill>
              </a:rPr>
              <a:t>Click</a:t>
            </a:r>
            <a:r>
              <a:rPr lang="en-US" sz="2400" i="1" dirty="0" smtClean="0">
                <a:solidFill>
                  <a:srgbClr val="FF0000"/>
                </a:solidFill>
              </a:rPr>
              <a:t> on the correct answer</a:t>
            </a:r>
            <a:endParaRPr lang="en-US" sz="2400" i="1" dirty="0">
              <a:solidFill>
                <a:srgbClr val="FF0000"/>
              </a:solidFill>
            </a:endParaRPr>
          </a:p>
        </p:txBody>
      </p:sp>
      <p:pic>
        <p:nvPicPr>
          <p:cNvPr id="2050" name="Picture 2" descr="C:\Users\albanh\AppData\Local\Microsoft\Windows\Temporary Internet Files\Content.IE5\MPRAIXW6\back_pain4_small[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051145"/>
            <a:ext cx="1690042" cy="2736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875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t>
            </a:r>
            <a:endParaRPr lang="en-US" dirty="0"/>
          </a:p>
        </p:txBody>
      </p:sp>
      <p:sp>
        <p:nvSpPr>
          <p:cNvPr id="3" name="Content Placeholder 2"/>
          <p:cNvSpPr>
            <a:spLocks noGrp="1"/>
          </p:cNvSpPr>
          <p:nvPr>
            <p:ph idx="1"/>
          </p:nvPr>
        </p:nvSpPr>
        <p:spPr>
          <a:xfrm>
            <a:off x="457200" y="1676400"/>
            <a:ext cx="8229600" cy="4830763"/>
          </a:xfrm>
        </p:spPr>
        <p:txBody>
          <a:bodyPr>
            <a:normAutofit/>
          </a:bodyPr>
          <a:lstStyle/>
          <a:p>
            <a:pPr algn="ctr">
              <a:buFont typeface="Wingdings" panose="05000000000000000000" pitchFamily="2" charset="2"/>
              <a:buChar char="ü"/>
            </a:pPr>
            <a:r>
              <a:rPr lang="en-US" sz="2800" b="1" dirty="0" smtClean="0"/>
              <a:t>Verify home medications and restart.</a:t>
            </a:r>
          </a:p>
          <a:p>
            <a:pPr marL="0" indent="0" algn="ctr">
              <a:buNone/>
            </a:pPr>
            <a:r>
              <a:rPr lang="en-US" sz="2800" dirty="0" smtClean="0"/>
              <a:t>The provider will further evaluate </a:t>
            </a:r>
            <a:r>
              <a:rPr lang="en-US" sz="2800" dirty="0"/>
              <a:t>the patient’s pain, determine prior medication use and dose the patient appropriately. </a:t>
            </a:r>
            <a:endParaRPr lang="en-US" sz="2800" dirty="0" smtClean="0"/>
          </a:p>
          <a:p>
            <a:pPr marL="0" indent="0" algn="ctr">
              <a:buNone/>
            </a:pPr>
            <a:r>
              <a:rPr lang="en-US" sz="2800" u="sng" dirty="0" smtClean="0">
                <a:solidFill>
                  <a:srgbClr val="C00000"/>
                </a:solidFill>
              </a:rPr>
              <a:t>IV </a:t>
            </a:r>
            <a:r>
              <a:rPr lang="en-US" sz="2800" u="sng" dirty="0">
                <a:solidFill>
                  <a:srgbClr val="C00000"/>
                </a:solidFill>
              </a:rPr>
              <a:t>pain medications are not indicated for chronic pain</a:t>
            </a:r>
            <a:r>
              <a:rPr lang="en-US" sz="2800" dirty="0">
                <a:solidFill>
                  <a:srgbClr val="C00000"/>
                </a:solidFill>
              </a:rPr>
              <a:t>.</a:t>
            </a:r>
            <a:r>
              <a:rPr lang="en-US" sz="2800" u="sng" dirty="0">
                <a:solidFill>
                  <a:srgbClr val="C00000"/>
                </a:solidFill>
              </a:rPr>
              <a:t> </a:t>
            </a:r>
            <a:endParaRPr lang="en-US" sz="2800" u="sng" dirty="0" smtClean="0">
              <a:solidFill>
                <a:srgbClr val="C00000"/>
              </a:solidFill>
            </a:endParaRPr>
          </a:p>
          <a:p>
            <a:pPr marL="0" indent="0" algn="ctr">
              <a:buNone/>
            </a:pPr>
            <a:r>
              <a:rPr lang="en-US" sz="2800" dirty="0" smtClean="0"/>
              <a:t>This </a:t>
            </a:r>
            <a:r>
              <a:rPr lang="en-US" sz="2800" dirty="0"/>
              <a:t>patient lives with chronic pain and on a daily basis r</a:t>
            </a:r>
            <a:r>
              <a:rPr lang="en-US" sz="2800" dirty="0" smtClean="0"/>
              <a:t>eports </a:t>
            </a:r>
            <a:r>
              <a:rPr lang="en-US" sz="2800" dirty="0"/>
              <a:t>her pain to be a 7-8/10. </a:t>
            </a:r>
          </a:p>
        </p:txBody>
      </p:sp>
      <p:sp>
        <p:nvSpPr>
          <p:cNvPr id="5" name="TextBox 4">
            <a:hlinkClick r:id="rId2" action="ppaction://hlinksldjump"/>
          </p:cNvPr>
          <p:cNvSpPr txBox="1"/>
          <p:nvPr/>
        </p:nvSpPr>
        <p:spPr>
          <a:xfrm>
            <a:off x="609600" y="5577840"/>
            <a:ext cx="7924800" cy="584775"/>
          </a:xfrm>
          <a:prstGeom prst="rect">
            <a:avLst/>
          </a:prstGeom>
          <a:noFill/>
        </p:spPr>
        <p:txBody>
          <a:bodyPr wrap="square" rtlCol="0">
            <a:spAutoFit/>
          </a:bodyPr>
          <a:lstStyle/>
          <a:p>
            <a:pPr algn="ctr"/>
            <a:r>
              <a:rPr lang="en-US" sz="3200" b="1" u="sng" dirty="0" smtClean="0">
                <a:solidFill>
                  <a:srgbClr val="FF0000"/>
                </a:solidFill>
              </a:rPr>
              <a:t>CLICK</a:t>
            </a:r>
            <a:r>
              <a:rPr lang="en-US" sz="3200" b="1" dirty="0" smtClean="0">
                <a:solidFill>
                  <a:srgbClr val="FF0000"/>
                </a:solidFill>
              </a:rPr>
              <a:t> HERE TO PROCEED TO THE NEXT SLIDE</a:t>
            </a:r>
            <a:endParaRPr lang="en-US" sz="3200" b="1" dirty="0">
              <a:solidFill>
                <a:srgbClr val="FF0000"/>
              </a:solidFill>
            </a:endParaRPr>
          </a:p>
        </p:txBody>
      </p:sp>
    </p:spTree>
    <p:extLst>
      <p:ext uri="{BB962C8B-B14F-4D97-AF65-F5344CB8AC3E}">
        <p14:creationId xmlns:p14="http://schemas.microsoft.com/office/powerpoint/2010/main" val="1442906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a:t>
            </a:r>
            <a:endParaRPr lang="en-US" dirty="0"/>
          </a:p>
        </p:txBody>
      </p:sp>
      <p:sp>
        <p:nvSpPr>
          <p:cNvPr id="4" name="TextBox 3">
            <a:hlinkClick r:id="rId2" action="ppaction://hlinksldjump"/>
          </p:cNvPr>
          <p:cNvSpPr txBox="1"/>
          <p:nvPr/>
        </p:nvSpPr>
        <p:spPr>
          <a:xfrm>
            <a:off x="1676400" y="2514600"/>
            <a:ext cx="5638800" cy="1938992"/>
          </a:xfrm>
          <a:prstGeom prst="rect">
            <a:avLst/>
          </a:prstGeom>
          <a:noFill/>
          <a:ln>
            <a:solidFill>
              <a:schemeClr val="tx1"/>
            </a:solidFill>
          </a:ln>
        </p:spPr>
        <p:txBody>
          <a:bodyPr wrap="square" rtlCol="0">
            <a:spAutoFit/>
          </a:bodyPr>
          <a:lstStyle/>
          <a:p>
            <a:pPr algn="ctr"/>
            <a:r>
              <a:rPr lang="en-US" sz="4000" dirty="0" smtClean="0">
                <a:solidFill>
                  <a:srgbClr val="C00000"/>
                </a:solidFill>
              </a:rPr>
              <a:t>Please click here to go back to the question and try again.  </a:t>
            </a:r>
            <a:endParaRPr lang="en-US" sz="4000" dirty="0">
              <a:solidFill>
                <a:srgbClr val="C00000"/>
              </a:solidFill>
            </a:endParaRPr>
          </a:p>
        </p:txBody>
      </p:sp>
    </p:spTree>
    <p:extLst>
      <p:ext uri="{BB962C8B-B14F-4D97-AF65-F5344CB8AC3E}">
        <p14:creationId xmlns:p14="http://schemas.microsoft.com/office/powerpoint/2010/main" val="2496499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spcBef>
                <a:spcPts val="0"/>
              </a:spcBef>
            </a:pPr>
            <a:r>
              <a:rPr lang="en-US" sz="4000" dirty="0" smtClean="0"/>
              <a:t>Medication Reconciliation</a:t>
            </a:r>
            <a:br>
              <a:rPr lang="en-US" sz="4000" dirty="0" smtClean="0"/>
            </a:br>
            <a:r>
              <a:rPr lang="en-US" sz="2000" i="1" dirty="0" smtClean="0">
                <a:solidFill>
                  <a:srgbClr val="C00000"/>
                </a:solidFill>
              </a:rPr>
              <a:t>On admission</a:t>
            </a:r>
            <a:endParaRPr lang="en-US" sz="4000" i="1" dirty="0">
              <a:solidFill>
                <a:srgbClr val="C00000"/>
              </a:solidFill>
            </a:endParaRPr>
          </a:p>
        </p:txBody>
      </p:sp>
      <p:sp>
        <p:nvSpPr>
          <p:cNvPr id="3" name="Content Placeholder 2"/>
          <p:cNvSpPr>
            <a:spLocks noGrp="1"/>
          </p:cNvSpPr>
          <p:nvPr>
            <p:ph idx="1"/>
          </p:nvPr>
        </p:nvSpPr>
        <p:spPr>
          <a:xfrm>
            <a:off x="990600" y="3973178"/>
            <a:ext cx="4191000" cy="2494955"/>
          </a:xfrm>
        </p:spPr>
        <p:txBody>
          <a:bodyPr/>
          <a:lstStyle/>
          <a:p>
            <a:pPr marL="0" indent="0">
              <a:buNone/>
            </a:pPr>
            <a:r>
              <a:rPr lang="en-US" sz="2000" u="sng" dirty="0" smtClean="0">
                <a:solidFill>
                  <a:srgbClr val="C00000"/>
                </a:solidFill>
              </a:rPr>
              <a:t>Ms. Jones’ Home Medication List</a:t>
            </a:r>
            <a:r>
              <a:rPr lang="en-US" sz="2000" dirty="0" smtClean="0">
                <a:solidFill>
                  <a:srgbClr val="C00000"/>
                </a:solidFill>
              </a:rPr>
              <a:t>:</a:t>
            </a:r>
          </a:p>
          <a:p>
            <a:r>
              <a:rPr lang="en-US" sz="2000" dirty="0" smtClean="0"/>
              <a:t>Norvasc 5mg Daily</a:t>
            </a:r>
          </a:p>
          <a:p>
            <a:r>
              <a:rPr lang="en-US" sz="2000" dirty="0" smtClean="0"/>
              <a:t>Multivitamin</a:t>
            </a:r>
          </a:p>
          <a:p>
            <a:r>
              <a:rPr lang="en-US" sz="2000" dirty="0" smtClean="0"/>
              <a:t>Prilosec 20mg Daily</a:t>
            </a:r>
          </a:p>
          <a:p>
            <a:r>
              <a:rPr lang="en-US" sz="2000" dirty="0" smtClean="0"/>
              <a:t>Paxil 20mg at HS</a:t>
            </a:r>
          </a:p>
          <a:p>
            <a:r>
              <a:rPr lang="en-US" sz="2000" b="1" u="sng" dirty="0" smtClean="0"/>
              <a:t>Dilaudid 4mg PO Q6 </a:t>
            </a:r>
            <a:r>
              <a:rPr lang="en-US" sz="2000" b="1" u="sng" dirty="0" err="1" smtClean="0"/>
              <a:t>hr</a:t>
            </a:r>
            <a:r>
              <a:rPr lang="en-US" sz="2000" b="1" u="sng" dirty="0" smtClean="0"/>
              <a:t> PRN</a:t>
            </a:r>
            <a:endParaRPr lang="en-US" sz="2000" b="1" u="sng"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pic>
        <p:nvPicPr>
          <p:cNvPr id="1026" name="Picture 2" descr="C:\Users\albanh\AppData\Local\Microsoft\Windows\Temporary Internet Files\Content.IE5\EBEZI4E6\checklis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98121">
            <a:off x="5519649" y="4344356"/>
            <a:ext cx="26289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7800" y="1750541"/>
            <a:ext cx="6223000" cy="203132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If opioid therapy is identified on admission, providers need to have answers to the following questions to determine the appropriate in-hospital pain medication orders: </a:t>
            </a:r>
          </a:p>
          <a:p>
            <a:pPr marL="285750" indent="-285750">
              <a:buFont typeface="Arial" panose="020B0604020202020204" pitchFamily="34" charset="0"/>
              <a:buChar char="•"/>
            </a:pPr>
            <a:r>
              <a:rPr lang="en-US" dirty="0" smtClean="0"/>
              <a:t>How long has the patient been taking pain medications? </a:t>
            </a:r>
          </a:p>
          <a:p>
            <a:pPr marL="285750" indent="-285750">
              <a:buFont typeface="Arial" panose="020B0604020202020204" pitchFamily="34" charset="0"/>
              <a:buChar char="•"/>
            </a:pPr>
            <a:r>
              <a:rPr lang="en-US" dirty="0" smtClean="0"/>
              <a:t>On average, how much medication does the patient take on a daily basis to manage  pain? </a:t>
            </a:r>
          </a:p>
          <a:p>
            <a:pPr marL="285750" indent="-285750">
              <a:buFont typeface="Arial" panose="020B0604020202020204" pitchFamily="34" charset="0"/>
              <a:buChar char="•"/>
            </a:pPr>
            <a:r>
              <a:rPr lang="en-US" dirty="0" smtClean="0"/>
              <a:t>Who prescribes the pain medication?</a:t>
            </a:r>
          </a:p>
        </p:txBody>
      </p:sp>
    </p:spTree>
    <p:extLst>
      <p:ext uri="{BB962C8B-B14F-4D97-AF65-F5344CB8AC3E}">
        <p14:creationId xmlns:p14="http://schemas.microsoft.com/office/powerpoint/2010/main" val="40802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spcBef>
                <a:spcPts val="0"/>
              </a:spcBef>
            </a:pPr>
            <a:r>
              <a:rPr lang="en-US" dirty="0" smtClean="0"/>
              <a:t>Daily patient update…</a:t>
            </a:r>
            <a:br>
              <a:rPr lang="en-US" dirty="0" smtClean="0"/>
            </a:br>
            <a:r>
              <a:rPr lang="en-US" sz="2400" dirty="0" smtClean="0">
                <a:solidFill>
                  <a:srgbClr val="C00000"/>
                </a:solidFill>
              </a:rPr>
              <a:t>Ms. Jones</a:t>
            </a:r>
            <a:endParaRPr lang="en-US" sz="2200" i="1" dirty="0">
              <a:solidFill>
                <a:srgbClr val="C00000"/>
              </a:solidFill>
            </a:endParaRPr>
          </a:p>
        </p:txBody>
      </p:sp>
      <p:sp>
        <p:nvSpPr>
          <p:cNvPr id="3" name="Content Placeholder 2"/>
          <p:cNvSpPr>
            <a:spLocks noGrp="1"/>
          </p:cNvSpPr>
          <p:nvPr>
            <p:ph idx="1"/>
          </p:nvPr>
        </p:nvSpPr>
        <p:spPr>
          <a:xfrm>
            <a:off x="457200" y="1676400"/>
            <a:ext cx="7315200" cy="4221163"/>
          </a:xfrm>
        </p:spPr>
        <p:txBody>
          <a:bodyPr/>
          <a:lstStyle/>
          <a:p>
            <a:pPr>
              <a:spcAft>
                <a:spcPts val="600"/>
              </a:spcAft>
            </a:pPr>
            <a:r>
              <a:rPr lang="en-US" sz="2400" dirty="0"/>
              <a:t>Fevers persist and WBC’s remain elevated despite IV ABX. Her oxygen saturation decreases to the low 80s and she appears confused. Oxygen via NC is started. </a:t>
            </a:r>
          </a:p>
          <a:p>
            <a:pPr>
              <a:spcAft>
                <a:spcPts val="600"/>
              </a:spcAft>
            </a:pPr>
            <a:r>
              <a:rPr lang="en-US" sz="2400" dirty="0"/>
              <a:t>Further work-up is ordered and in progress. The patient is now NPO for testing, which includes a Bronchoscopy. </a:t>
            </a:r>
          </a:p>
          <a:p>
            <a:pPr>
              <a:spcAft>
                <a:spcPts val="600"/>
              </a:spcAft>
            </a:pPr>
            <a:r>
              <a:rPr lang="en-US" sz="2400" dirty="0"/>
              <a:t>She continues to complain of chronic back pain and is asking for pain medication. </a:t>
            </a:r>
          </a:p>
          <a:p>
            <a:pPr marL="0" indent="0">
              <a:buNone/>
            </a:pPr>
            <a:endParaRPr lang="en-US" sz="2400"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pic>
        <p:nvPicPr>
          <p:cNvPr id="2050" name="Picture 2" descr="http://tse1.mm.bing.net/th?&amp;id=JN.0jBFrOvIZUPy05Ehg4eA6w&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350" y="4724400"/>
            <a:ext cx="1866900" cy="1866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960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a:t>
            </a:r>
            <a:endParaRPr lang="en-US" dirty="0"/>
          </a:p>
        </p:txBody>
      </p:sp>
      <p:sp>
        <p:nvSpPr>
          <p:cNvPr id="3" name="Content Placeholder 2"/>
          <p:cNvSpPr>
            <a:spLocks noGrp="1"/>
          </p:cNvSpPr>
          <p:nvPr>
            <p:ph idx="1"/>
          </p:nvPr>
        </p:nvSpPr>
        <p:spPr>
          <a:xfrm>
            <a:off x="457200" y="1794360"/>
            <a:ext cx="8458200" cy="4221163"/>
          </a:xfrm>
        </p:spPr>
        <p:txBody>
          <a:bodyPr/>
          <a:lstStyle/>
          <a:p>
            <a:pPr marL="0" indent="0">
              <a:buNone/>
            </a:pPr>
            <a:r>
              <a:rPr lang="en-US" sz="2400" dirty="0" smtClean="0"/>
              <a:t>Please select the order you would expect to receive for Ms. Jones.</a:t>
            </a:r>
            <a:endParaRPr lang="en-US" sz="2400" dirty="0"/>
          </a:p>
          <a:p>
            <a:pPr marL="0" indent="0">
              <a:buNone/>
            </a:pPr>
            <a:endParaRPr lang="en-US" sz="2400"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
        <p:nvSpPr>
          <p:cNvPr id="7" name="TextBox 6"/>
          <p:cNvSpPr txBox="1"/>
          <p:nvPr/>
        </p:nvSpPr>
        <p:spPr>
          <a:xfrm>
            <a:off x="1727200" y="2562255"/>
            <a:ext cx="567345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1"/>
            <a:endParaRPr lang="en-US" sz="2000" dirty="0" smtClean="0">
              <a:solidFill>
                <a:schemeClr val="accent3">
                  <a:lumMod val="50000"/>
                </a:schemeClr>
              </a:solidFill>
            </a:endParaRPr>
          </a:p>
          <a:p>
            <a:pPr lvl="1"/>
            <a:endParaRPr lang="en-US" sz="2000" dirty="0">
              <a:solidFill>
                <a:schemeClr val="accent3">
                  <a:lumMod val="50000"/>
                </a:schemeClr>
              </a:solidFill>
            </a:endParaRPr>
          </a:p>
          <a:p>
            <a:pPr lvl="1"/>
            <a:endParaRPr lang="en-US" sz="2000" dirty="0" smtClean="0">
              <a:solidFill>
                <a:schemeClr val="accent3">
                  <a:lumMod val="50000"/>
                </a:schemeClr>
              </a:solidFill>
            </a:endParaRPr>
          </a:p>
          <a:p>
            <a:pPr lvl="1"/>
            <a:endParaRPr lang="en-US" sz="2000" dirty="0">
              <a:solidFill>
                <a:schemeClr val="accent3">
                  <a:lumMod val="50000"/>
                </a:schemeClr>
              </a:solidFill>
            </a:endParaRPr>
          </a:p>
          <a:p>
            <a:pPr lvl="1"/>
            <a:endParaRPr lang="en-US" sz="2000" dirty="0" smtClean="0">
              <a:solidFill>
                <a:schemeClr val="accent3">
                  <a:lumMod val="50000"/>
                </a:schemeClr>
              </a:solidFill>
            </a:endParaRPr>
          </a:p>
          <a:p>
            <a:pPr lvl="1"/>
            <a:endParaRPr lang="en-US" sz="2000" dirty="0" smtClean="0">
              <a:solidFill>
                <a:schemeClr val="accent3">
                  <a:lumMod val="50000"/>
                </a:schemeClr>
              </a:solidFill>
            </a:endParaRPr>
          </a:p>
          <a:p>
            <a:pPr lvl="1"/>
            <a:endParaRPr lang="en-US" sz="2000" dirty="0" smtClean="0">
              <a:solidFill>
                <a:schemeClr val="accent3">
                  <a:lumMod val="50000"/>
                </a:schemeClr>
              </a:solidFill>
            </a:endParaRPr>
          </a:p>
          <a:p>
            <a:pPr lvl="1"/>
            <a:endParaRPr lang="en-US" sz="2000" dirty="0" smtClean="0">
              <a:solidFill>
                <a:schemeClr val="accent3">
                  <a:lumMod val="50000"/>
                </a:schemeClr>
              </a:solidFill>
            </a:endParaRPr>
          </a:p>
        </p:txBody>
      </p:sp>
      <p:sp>
        <p:nvSpPr>
          <p:cNvPr id="8" name="TextBox 7"/>
          <p:cNvSpPr txBox="1"/>
          <p:nvPr/>
        </p:nvSpPr>
        <p:spPr>
          <a:xfrm>
            <a:off x="3306625" y="5410199"/>
            <a:ext cx="2514600" cy="830997"/>
          </a:xfrm>
          <a:prstGeom prst="rect">
            <a:avLst/>
          </a:prstGeom>
          <a:noFill/>
        </p:spPr>
        <p:txBody>
          <a:bodyPr wrap="square" rtlCol="0">
            <a:spAutoFit/>
          </a:bodyPr>
          <a:lstStyle/>
          <a:p>
            <a:pPr algn="ctr"/>
            <a:r>
              <a:rPr lang="en-US" sz="2400" b="1" i="1" u="sng" dirty="0" smtClean="0">
                <a:solidFill>
                  <a:srgbClr val="FF0000"/>
                </a:solidFill>
              </a:rPr>
              <a:t>Click</a:t>
            </a:r>
            <a:r>
              <a:rPr lang="en-US" sz="2400" i="1" dirty="0" smtClean="0">
                <a:solidFill>
                  <a:srgbClr val="FF0000"/>
                </a:solidFill>
              </a:rPr>
              <a:t> on the correct answer</a:t>
            </a:r>
            <a:endParaRPr lang="en-US" sz="2400" i="1" dirty="0">
              <a:solidFill>
                <a:srgbClr val="FF0000"/>
              </a:solidFill>
            </a:endParaRPr>
          </a:p>
        </p:txBody>
      </p:sp>
      <p:sp>
        <p:nvSpPr>
          <p:cNvPr id="4" name="TextBox 3">
            <a:hlinkClick r:id="rId4" action="ppaction://hlinksldjump"/>
          </p:cNvPr>
          <p:cNvSpPr txBox="1"/>
          <p:nvPr/>
        </p:nvSpPr>
        <p:spPr>
          <a:xfrm>
            <a:off x="1828800" y="2796946"/>
            <a:ext cx="6172200" cy="707886"/>
          </a:xfrm>
          <a:prstGeom prst="rect">
            <a:avLst/>
          </a:prstGeom>
          <a:noFill/>
        </p:spPr>
        <p:txBody>
          <a:bodyPr wrap="square" rtlCol="0">
            <a:spAutoFit/>
          </a:bodyPr>
          <a:lstStyle/>
          <a:p>
            <a:r>
              <a:rPr lang="en-US" sz="2000" dirty="0" smtClean="0">
                <a:solidFill>
                  <a:schemeClr val="accent3">
                    <a:lumMod val="50000"/>
                  </a:schemeClr>
                </a:solidFill>
              </a:rPr>
              <a:t>A. Hold opioid therapy as patient is confused </a:t>
            </a:r>
          </a:p>
          <a:p>
            <a:r>
              <a:rPr lang="en-US" sz="2000" dirty="0">
                <a:solidFill>
                  <a:schemeClr val="accent3">
                    <a:lumMod val="50000"/>
                  </a:schemeClr>
                </a:solidFill>
              </a:rPr>
              <a:t> </a:t>
            </a:r>
            <a:r>
              <a:rPr lang="en-US" sz="2000" dirty="0" smtClean="0">
                <a:solidFill>
                  <a:schemeClr val="accent3">
                    <a:lumMod val="50000"/>
                  </a:schemeClr>
                </a:solidFill>
              </a:rPr>
              <a:t>    with decreased oxygenation </a:t>
            </a:r>
            <a:endParaRPr lang="en-US" sz="2000" dirty="0">
              <a:solidFill>
                <a:schemeClr val="accent3">
                  <a:lumMod val="50000"/>
                </a:schemeClr>
              </a:solidFill>
            </a:endParaRPr>
          </a:p>
        </p:txBody>
      </p:sp>
      <p:sp>
        <p:nvSpPr>
          <p:cNvPr id="9" name="TextBox 8">
            <a:hlinkClick r:id="rId5" action="ppaction://hlinksldjump"/>
          </p:cNvPr>
          <p:cNvSpPr txBox="1"/>
          <p:nvPr/>
        </p:nvSpPr>
        <p:spPr>
          <a:xfrm>
            <a:off x="1828800" y="3504832"/>
            <a:ext cx="5295900" cy="400110"/>
          </a:xfrm>
          <a:prstGeom prst="rect">
            <a:avLst/>
          </a:prstGeom>
          <a:noFill/>
        </p:spPr>
        <p:txBody>
          <a:bodyPr wrap="square" rtlCol="0">
            <a:spAutoFit/>
          </a:bodyPr>
          <a:lstStyle/>
          <a:p>
            <a:r>
              <a:rPr lang="en-US" sz="2000" dirty="0" smtClean="0">
                <a:solidFill>
                  <a:schemeClr val="accent3">
                    <a:lumMod val="50000"/>
                  </a:schemeClr>
                </a:solidFill>
              </a:rPr>
              <a:t>B. IV </a:t>
            </a:r>
            <a:r>
              <a:rPr lang="en-US" sz="2000" dirty="0" err="1" smtClean="0">
                <a:solidFill>
                  <a:schemeClr val="accent3">
                    <a:lumMod val="50000"/>
                  </a:schemeClr>
                </a:solidFill>
              </a:rPr>
              <a:t>Dilaudid</a:t>
            </a:r>
            <a:r>
              <a:rPr lang="en-US" sz="2000" dirty="0" smtClean="0">
                <a:solidFill>
                  <a:schemeClr val="accent3">
                    <a:lumMod val="50000"/>
                  </a:schemeClr>
                </a:solidFill>
              </a:rPr>
              <a:t> PRN </a:t>
            </a:r>
            <a:endParaRPr lang="en-US" sz="2000" dirty="0">
              <a:solidFill>
                <a:schemeClr val="accent3">
                  <a:lumMod val="50000"/>
                </a:schemeClr>
              </a:solidFill>
            </a:endParaRPr>
          </a:p>
        </p:txBody>
      </p:sp>
      <p:sp>
        <p:nvSpPr>
          <p:cNvPr id="10" name="TextBox 9">
            <a:hlinkClick r:id="rId4" action="ppaction://hlinksldjump"/>
          </p:cNvPr>
          <p:cNvSpPr txBox="1"/>
          <p:nvPr/>
        </p:nvSpPr>
        <p:spPr>
          <a:xfrm>
            <a:off x="1851660" y="4007536"/>
            <a:ext cx="4838700" cy="400110"/>
          </a:xfrm>
          <a:prstGeom prst="rect">
            <a:avLst/>
          </a:prstGeom>
          <a:noFill/>
        </p:spPr>
        <p:txBody>
          <a:bodyPr wrap="square" rtlCol="0">
            <a:spAutoFit/>
          </a:bodyPr>
          <a:lstStyle/>
          <a:p>
            <a:r>
              <a:rPr lang="en-US" sz="2000" dirty="0">
                <a:solidFill>
                  <a:schemeClr val="accent3">
                    <a:lumMod val="50000"/>
                  </a:schemeClr>
                </a:solidFill>
              </a:rPr>
              <a:t>C</a:t>
            </a:r>
            <a:r>
              <a:rPr lang="en-US" sz="2000" dirty="0" smtClean="0">
                <a:solidFill>
                  <a:schemeClr val="accent3">
                    <a:lumMod val="50000"/>
                  </a:schemeClr>
                </a:solidFill>
              </a:rPr>
              <a:t>. Administer 0.4mg of Naloxone STAT </a:t>
            </a:r>
            <a:endParaRPr lang="en-US" sz="2000" dirty="0">
              <a:solidFill>
                <a:schemeClr val="accent3">
                  <a:lumMod val="50000"/>
                </a:schemeClr>
              </a:solidFill>
            </a:endParaRPr>
          </a:p>
        </p:txBody>
      </p:sp>
      <p:sp>
        <p:nvSpPr>
          <p:cNvPr id="11" name="TextBox 10">
            <a:hlinkClick r:id="rId4" action="ppaction://hlinksldjump"/>
          </p:cNvPr>
          <p:cNvSpPr txBox="1"/>
          <p:nvPr/>
        </p:nvSpPr>
        <p:spPr>
          <a:xfrm>
            <a:off x="1847850" y="4446598"/>
            <a:ext cx="5143500" cy="400110"/>
          </a:xfrm>
          <a:prstGeom prst="rect">
            <a:avLst/>
          </a:prstGeom>
          <a:noFill/>
        </p:spPr>
        <p:txBody>
          <a:bodyPr wrap="square" rtlCol="0">
            <a:spAutoFit/>
          </a:bodyPr>
          <a:lstStyle/>
          <a:p>
            <a:r>
              <a:rPr lang="en-US" sz="2000" dirty="0">
                <a:solidFill>
                  <a:schemeClr val="accent3">
                    <a:lumMod val="50000"/>
                  </a:schemeClr>
                </a:solidFill>
              </a:rPr>
              <a:t>D</a:t>
            </a:r>
            <a:r>
              <a:rPr lang="en-US" sz="2000" dirty="0" smtClean="0">
                <a:solidFill>
                  <a:schemeClr val="accent3">
                    <a:lumMod val="50000"/>
                  </a:schemeClr>
                </a:solidFill>
              </a:rPr>
              <a:t>. </a:t>
            </a:r>
            <a:r>
              <a:rPr lang="en-US" sz="2000" dirty="0">
                <a:solidFill>
                  <a:schemeClr val="accent3">
                    <a:lumMod val="50000"/>
                  </a:schemeClr>
                </a:solidFill>
              </a:rPr>
              <a:t>O</a:t>
            </a:r>
            <a:r>
              <a:rPr lang="en-US" sz="2000" dirty="0" smtClean="0">
                <a:solidFill>
                  <a:schemeClr val="accent3">
                    <a:lumMod val="50000"/>
                  </a:schemeClr>
                </a:solidFill>
              </a:rPr>
              <a:t>ral </a:t>
            </a:r>
            <a:r>
              <a:rPr lang="en-US" sz="2000" dirty="0" err="1" smtClean="0">
                <a:solidFill>
                  <a:schemeClr val="accent3">
                    <a:lumMod val="50000"/>
                  </a:schemeClr>
                </a:solidFill>
              </a:rPr>
              <a:t>Dilaudid</a:t>
            </a:r>
            <a:r>
              <a:rPr lang="en-US" sz="2000" dirty="0" smtClean="0">
                <a:solidFill>
                  <a:schemeClr val="accent3">
                    <a:lumMod val="50000"/>
                  </a:schemeClr>
                </a:solidFill>
              </a:rPr>
              <a:t> 2mg Q6 </a:t>
            </a:r>
            <a:r>
              <a:rPr lang="en-US" sz="2000" dirty="0" err="1" smtClean="0">
                <a:solidFill>
                  <a:schemeClr val="accent3">
                    <a:lumMod val="50000"/>
                  </a:schemeClr>
                </a:solidFill>
              </a:rPr>
              <a:t>hr</a:t>
            </a:r>
            <a:r>
              <a:rPr lang="en-US" sz="2000" dirty="0" smtClean="0">
                <a:solidFill>
                  <a:schemeClr val="accent3">
                    <a:lumMod val="50000"/>
                  </a:schemeClr>
                </a:solidFill>
              </a:rPr>
              <a:t> PRN  </a:t>
            </a:r>
            <a:endParaRPr lang="en-US" sz="2000" dirty="0">
              <a:solidFill>
                <a:schemeClr val="accent3">
                  <a:lumMod val="50000"/>
                </a:schemeClr>
              </a:solidFill>
            </a:endParaRPr>
          </a:p>
        </p:txBody>
      </p:sp>
    </p:spTree>
    <p:extLst>
      <p:ext uri="{BB962C8B-B14F-4D97-AF65-F5344CB8AC3E}">
        <p14:creationId xmlns:p14="http://schemas.microsoft.com/office/powerpoint/2010/main" val="1742405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Pain Management</a:t>
            </a:r>
            <a:br>
              <a:rPr lang="en-US" dirty="0" smtClean="0"/>
            </a:br>
            <a:r>
              <a:rPr lang="en-US" sz="2800" dirty="0" smtClean="0"/>
              <a:t>for Nurses</a:t>
            </a:r>
            <a:endParaRPr lang="en-US" dirty="0"/>
          </a:p>
        </p:txBody>
      </p:sp>
      <p:sp>
        <p:nvSpPr>
          <p:cNvPr id="3" name="Content Placeholder 2"/>
          <p:cNvSpPr>
            <a:spLocks noGrp="1"/>
          </p:cNvSpPr>
          <p:nvPr>
            <p:ph idx="1"/>
          </p:nvPr>
        </p:nvSpPr>
        <p:spPr>
          <a:xfrm>
            <a:off x="960651" y="1828800"/>
            <a:ext cx="7315200" cy="4221163"/>
          </a:xfrm>
        </p:spPr>
        <p:txBody>
          <a:bodyPr>
            <a:normAutofit/>
          </a:bodyPr>
          <a:lstStyle/>
          <a:p>
            <a:pPr marL="0" indent="0" algn="ctr">
              <a:buNone/>
            </a:pPr>
            <a:r>
              <a:rPr lang="en-US" sz="4400" dirty="0" smtClean="0">
                <a:solidFill>
                  <a:srgbClr val="C00000"/>
                </a:solidFill>
              </a:rPr>
              <a:t>Be sure to set and view this program in </a:t>
            </a:r>
            <a:r>
              <a:rPr lang="en-US" sz="4400" b="1" u="sng" dirty="0" smtClean="0">
                <a:solidFill>
                  <a:srgbClr val="C00000"/>
                </a:solidFill>
              </a:rPr>
              <a:t>Slide Show</a:t>
            </a:r>
            <a:r>
              <a:rPr lang="en-US" sz="4400" dirty="0" smtClean="0">
                <a:solidFill>
                  <a:srgbClr val="C00000"/>
                </a:solidFill>
              </a:rPr>
              <a:t> format.  </a:t>
            </a:r>
          </a:p>
          <a:p>
            <a:pPr marL="0" indent="0" algn="ctr">
              <a:buNone/>
            </a:pPr>
            <a:endParaRPr lang="en-US" sz="4400" dirty="0">
              <a:solidFill>
                <a:srgbClr val="C00000"/>
              </a:solidFill>
            </a:endParaRPr>
          </a:p>
        </p:txBody>
      </p:sp>
      <p:sp>
        <p:nvSpPr>
          <p:cNvPr id="4" name="TextBox 3"/>
          <p:cNvSpPr txBox="1"/>
          <p:nvPr/>
        </p:nvSpPr>
        <p:spPr>
          <a:xfrm>
            <a:off x="2933700" y="5867400"/>
            <a:ext cx="3581400" cy="646331"/>
          </a:xfrm>
          <a:prstGeom prst="rect">
            <a:avLst/>
          </a:prstGeom>
          <a:noFill/>
        </p:spPr>
        <p:txBody>
          <a:bodyPr wrap="square" rtlCol="0">
            <a:spAutoFit/>
          </a:bodyPr>
          <a:lstStyle/>
          <a:p>
            <a:pPr algn="ctr"/>
            <a:r>
              <a:rPr lang="en-US" dirty="0" smtClean="0"/>
              <a:t>Annual Pain Management Education </a:t>
            </a:r>
          </a:p>
          <a:p>
            <a:pPr algn="ctr"/>
            <a:r>
              <a:rPr lang="en-US" dirty="0" smtClean="0"/>
              <a:t>SLUHN - 2015</a:t>
            </a:r>
            <a:endParaRPr lang="en-US"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pic>
        <p:nvPicPr>
          <p:cNvPr id="1026" name="Picture 2" descr="C:\Users\cunnink\AppData\Local\Microsoft\Windows\Temporary Internet Files\Content.IE5\O0VLPMQN\10011701674_af46cbf86e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504063"/>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38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Correct! </a:t>
            </a:r>
            <a:endParaRPr lang="en-US" dirty="0"/>
          </a:p>
        </p:txBody>
      </p:sp>
      <p:sp>
        <p:nvSpPr>
          <p:cNvPr id="3" name="Content Placeholder 2"/>
          <p:cNvSpPr>
            <a:spLocks noGrp="1"/>
          </p:cNvSpPr>
          <p:nvPr>
            <p:ph idx="1"/>
          </p:nvPr>
        </p:nvSpPr>
        <p:spPr>
          <a:xfrm>
            <a:off x="339436" y="1371600"/>
            <a:ext cx="8229600" cy="4068763"/>
          </a:xfrm>
        </p:spPr>
        <p:txBody>
          <a:bodyPr>
            <a:normAutofit fontScale="92500"/>
          </a:bodyPr>
          <a:lstStyle/>
          <a:p>
            <a:pPr>
              <a:buFont typeface="Wingdings" panose="05000000000000000000" pitchFamily="2" charset="2"/>
              <a:buChar char="ü"/>
            </a:pPr>
            <a:r>
              <a:rPr lang="en-US" u="sng" dirty="0" smtClean="0"/>
              <a:t>It would be most appropriate to see Ms. </a:t>
            </a:r>
            <a:r>
              <a:rPr lang="en-US" u="sng" dirty="0" err="1" smtClean="0"/>
              <a:t>Jone’s</a:t>
            </a:r>
            <a:r>
              <a:rPr lang="en-US" u="sng" dirty="0" smtClean="0"/>
              <a:t> PO </a:t>
            </a:r>
            <a:r>
              <a:rPr lang="en-US" u="sng" dirty="0" err="1" smtClean="0"/>
              <a:t>Dilaudid</a:t>
            </a:r>
            <a:r>
              <a:rPr lang="en-US" u="sng" dirty="0" smtClean="0"/>
              <a:t> converted to </a:t>
            </a:r>
            <a:r>
              <a:rPr lang="en-US" u="sng" dirty="0"/>
              <a:t>IV </a:t>
            </a:r>
            <a:r>
              <a:rPr lang="en-US" u="sng" dirty="0" smtClean="0"/>
              <a:t>in the hospital </a:t>
            </a:r>
          </a:p>
          <a:p>
            <a:pPr lvl="1">
              <a:spcAft>
                <a:spcPts val="600"/>
              </a:spcAft>
            </a:pPr>
            <a:r>
              <a:rPr lang="en-US" sz="2400" dirty="0" smtClean="0"/>
              <a:t>The patient </a:t>
            </a:r>
            <a:r>
              <a:rPr lang="en-US" sz="2400" dirty="0"/>
              <a:t>has been on PO Dilaudid </a:t>
            </a:r>
            <a:r>
              <a:rPr lang="en-US" sz="2400" dirty="0" smtClean="0"/>
              <a:t>for many </a:t>
            </a:r>
            <a:r>
              <a:rPr lang="en-US" sz="2400" dirty="0"/>
              <a:t>years, opioids are not </a:t>
            </a:r>
            <a:r>
              <a:rPr lang="en-US" sz="2400" dirty="0" smtClean="0"/>
              <a:t>the </a:t>
            </a:r>
            <a:r>
              <a:rPr lang="en-US" sz="2400" dirty="0"/>
              <a:t>cause of her </a:t>
            </a:r>
            <a:r>
              <a:rPr lang="en-US" sz="2400" dirty="0" smtClean="0"/>
              <a:t>respiratory/mental </a:t>
            </a:r>
            <a:r>
              <a:rPr lang="en-US" sz="2400" dirty="0"/>
              <a:t>status </a:t>
            </a:r>
            <a:r>
              <a:rPr lang="en-US" sz="2400" dirty="0" smtClean="0"/>
              <a:t>changes.</a:t>
            </a:r>
            <a:endParaRPr lang="en-US" sz="2400" dirty="0"/>
          </a:p>
          <a:p>
            <a:pPr lvl="1">
              <a:spcAft>
                <a:spcPts val="600"/>
              </a:spcAft>
            </a:pPr>
            <a:r>
              <a:rPr lang="en-US" sz="2400" dirty="0" smtClean="0"/>
              <a:t>Naloxone is not </a:t>
            </a:r>
            <a:r>
              <a:rPr lang="en-US" sz="2400" dirty="0"/>
              <a:t>indicated at this time and starting dose should be 0.04mg in patients receiving opioid therapy to prevent total </a:t>
            </a:r>
            <a:r>
              <a:rPr lang="en-US" sz="2400" dirty="0" smtClean="0"/>
              <a:t>reversal/withdrawal.</a:t>
            </a:r>
            <a:endParaRPr lang="en-US" sz="2400" dirty="0"/>
          </a:p>
          <a:p>
            <a:pPr lvl="1">
              <a:spcAft>
                <a:spcPts val="600"/>
              </a:spcAft>
            </a:pPr>
            <a:r>
              <a:rPr lang="en-US" sz="2400" dirty="0" smtClean="0"/>
              <a:t>Pt </a:t>
            </a:r>
            <a:r>
              <a:rPr lang="en-US" sz="2400" dirty="0"/>
              <a:t>is NPO and with continued c/o pain, dose should not be decreased at this </a:t>
            </a:r>
            <a:r>
              <a:rPr lang="en-US" sz="2400" dirty="0" smtClean="0"/>
              <a:t>time.</a:t>
            </a:r>
            <a:endParaRPr lang="en-US" sz="2400" dirty="0"/>
          </a:p>
          <a:p>
            <a:pPr marL="0" indent="0" algn="ctr">
              <a:buNone/>
            </a:pPr>
            <a:endParaRPr lang="en-US" dirty="0">
              <a:solidFill>
                <a:schemeClr val="accent3">
                  <a:lumMod val="50000"/>
                </a:schemeClr>
              </a:solidFill>
            </a:endParaRPr>
          </a:p>
        </p:txBody>
      </p:sp>
      <p:sp>
        <p:nvSpPr>
          <p:cNvPr id="5" name="TextBox 4">
            <a:hlinkClick r:id="rId2" action="ppaction://hlinksldjump"/>
          </p:cNvPr>
          <p:cNvSpPr txBox="1"/>
          <p:nvPr/>
        </p:nvSpPr>
        <p:spPr>
          <a:xfrm>
            <a:off x="609600" y="5577840"/>
            <a:ext cx="7924800" cy="584775"/>
          </a:xfrm>
          <a:prstGeom prst="rect">
            <a:avLst/>
          </a:prstGeom>
          <a:noFill/>
        </p:spPr>
        <p:txBody>
          <a:bodyPr wrap="square" rtlCol="0">
            <a:spAutoFit/>
          </a:bodyPr>
          <a:lstStyle/>
          <a:p>
            <a:pPr algn="ctr"/>
            <a:r>
              <a:rPr lang="en-US" sz="3200" b="1" u="sng" dirty="0" smtClean="0">
                <a:solidFill>
                  <a:srgbClr val="FF0000"/>
                </a:solidFill>
              </a:rPr>
              <a:t>CLICK</a:t>
            </a:r>
            <a:r>
              <a:rPr lang="en-US" sz="3200" b="1" dirty="0" smtClean="0">
                <a:solidFill>
                  <a:srgbClr val="FF0000"/>
                </a:solidFill>
              </a:rPr>
              <a:t> HERE TO PROCEED TO THE NEXT SLIDE</a:t>
            </a:r>
            <a:endParaRPr lang="en-US" sz="3200" b="1" dirty="0">
              <a:solidFill>
                <a:srgbClr val="FF0000"/>
              </a:solidFill>
            </a:endParaRPr>
          </a:p>
        </p:txBody>
      </p:sp>
    </p:spTree>
    <p:extLst>
      <p:ext uri="{BB962C8B-B14F-4D97-AF65-F5344CB8AC3E}">
        <p14:creationId xmlns:p14="http://schemas.microsoft.com/office/powerpoint/2010/main" val="2803969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a:t>
            </a:r>
            <a:endParaRPr lang="en-US" dirty="0"/>
          </a:p>
        </p:txBody>
      </p:sp>
      <p:sp>
        <p:nvSpPr>
          <p:cNvPr id="4" name="TextBox 3">
            <a:hlinkClick r:id="rId2" action="ppaction://hlinksldjump"/>
          </p:cNvPr>
          <p:cNvSpPr txBox="1"/>
          <p:nvPr/>
        </p:nvSpPr>
        <p:spPr>
          <a:xfrm>
            <a:off x="1676400" y="2514600"/>
            <a:ext cx="5638800" cy="1938992"/>
          </a:xfrm>
          <a:prstGeom prst="rect">
            <a:avLst/>
          </a:prstGeom>
          <a:noFill/>
          <a:ln>
            <a:solidFill>
              <a:schemeClr val="tx1"/>
            </a:solidFill>
          </a:ln>
        </p:spPr>
        <p:txBody>
          <a:bodyPr wrap="square" rtlCol="0">
            <a:spAutoFit/>
          </a:bodyPr>
          <a:lstStyle/>
          <a:p>
            <a:pPr algn="ctr"/>
            <a:r>
              <a:rPr lang="en-US" sz="4000" dirty="0" smtClean="0">
                <a:solidFill>
                  <a:srgbClr val="C00000"/>
                </a:solidFill>
              </a:rPr>
              <a:t>Please click here to go back to the question and try again.  </a:t>
            </a:r>
            <a:endParaRPr lang="en-US" sz="4000" dirty="0">
              <a:solidFill>
                <a:srgbClr val="C00000"/>
              </a:solidFill>
            </a:endParaRPr>
          </a:p>
        </p:txBody>
      </p:sp>
    </p:spTree>
    <p:extLst>
      <p:ext uri="{BB962C8B-B14F-4D97-AF65-F5344CB8AC3E}">
        <p14:creationId xmlns:p14="http://schemas.microsoft.com/office/powerpoint/2010/main" val="819271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normAutofit fontScale="90000"/>
          </a:bodyPr>
          <a:lstStyle/>
          <a:p>
            <a:r>
              <a:rPr lang="en-US" dirty="0" smtClean="0"/>
              <a:t>Take a moment to review </a:t>
            </a:r>
            <a:br>
              <a:rPr lang="en-US" dirty="0" smtClean="0"/>
            </a:br>
            <a:r>
              <a:rPr lang="en-US" b="1" dirty="0" smtClean="0"/>
              <a:t>Opioid Conversions</a:t>
            </a:r>
            <a:br>
              <a:rPr lang="en-US" b="1" dirty="0" smtClean="0"/>
            </a:br>
            <a:r>
              <a:rPr lang="en-US" sz="2000" i="1" dirty="0" smtClean="0"/>
              <a:t>Although providers are responsible for the ordering, it is important for nurses to understand  opioid conversions so patients are not over- or under-dosed.</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7057180"/>
              </p:ext>
            </p:extLst>
          </p:nvPr>
        </p:nvGraphicFramePr>
        <p:xfrm>
          <a:off x="609600" y="2133600"/>
          <a:ext cx="2971800" cy="1570904"/>
        </p:xfrm>
        <a:graphic>
          <a:graphicData uri="http://schemas.openxmlformats.org/drawingml/2006/table">
            <a:tbl>
              <a:tblPr firstRow="1" bandRow="1">
                <a:tableStyleId>{85BE263C-DBD7-4A20-BB59-AAB30ACAA65A}</a:tableStyleId>
              </a:tblPr>
              <a:tblGrid>
                <a:gridCol w="2182929"/>
                <a:gridCol w="382835"/>
                <a:gridCol w="406036"/>
              </a:tblGrid>
              <a:tr h="216836">
                <a:tc>
                  <a:txBody>
                    <a:bodyPr/>
                    <a:lstStyle/>
                    <a:p>
                      <a:pPr marL="0" marR="0" algn="ctr">
                        <a:lnSpc>
                          <a:spcPct val="115000"/>
                        </a:lnSpc>
                        <a:spcBef>
                          <a:spcPts val="0"/>
                        </a:spcBef>
                        <a:spcAft>
                          <a:spcPts val="0"/>
                        </a:spcAft>
                      </a:pPr>
                      <a:r>
                        <a:rPr lang="en-US" sz="1400" dirty="0">
                          <a:effectLst/>
                        </a:rPr>
                        <a:t>Medication</a:t>
                      </a:r>
                      <a:endParaRPr lang="en-US" sz="1100"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IV</a:t>
                      </a:r>
                      <a:endParaRPr lang="en-US" sz="1100"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PO</a:t>
                      </a:r>
                      <a:endParaRPr lang="en-US" sz="1100" dirty="0">
                        <a:solidFill>
                          <a:schemeClr val="bg1"/>
                        </a:solidFill>
                        <a:effectLst/>
                        <a:latin typeface="Calibri"/>
                        <a:ea typeface="Calibri"/>
                        <a:cs typeface="Times New Roman"/>
                      </a:endParaRPr>
                    </a:p>
                  </a:txBody>
                  <a:tcPr marL="68580" marR="68580" marT="0" marB="0"/>
                </a:tc>
              </a:tr>
              <a:tr h="216836">
                <a:tc>
                  <a:txBody>
                    <a:bodyPr/>
                    <a:lstStyle/>
                    <a:p>
                      <a:pPr marL="0" marR="0" algn="ctr">
                        <a:lnSpc>
                          <a:spcPct val="115000"/>
                        </a:lnSpc>
                        <a:spcBef>
                          <a:spcPts val="0"/>
                        </a:spcBef>
                        <a:spcAft>
                          <a:spcPts val="0"/>
                        </a:spcAft>
                      </a:pPr>
                      <a:r>
                        <a:rPr lang="en-US" sz="1400" dirty="0">
                          <a:effectLst/>
                        </a:rPr>
                        <a:t>Morphine</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10</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30</a:t>
                      </a:r>
                      <a:endParaRPr lang="en-US" sz="1100" dirty="0">
                        <a:solidFill>
                          <a:srgbClr val="003366"/>
                        </a:solidFill>
                        <a:effectLst/>
                        <a:latin typeface="Calibri"/>
                        <a:ea typeface="Calibri"/>
                        <a:cs typeface="Times New Roman"/>
                      </a:endParaRPr>
                    </a:p>
                  </a:txBody>
                  <a:tcPr marL="68580" marR="68580" marT="0" marB="0"/>
                </a:tc>
              </a:tr>
              <a:tr h="216836">
                <a:tc>
                  <a:txBody>
                    <a:bodyPr/>
                    <a:lstStyle/>
                    <a:p>
                      <a:pPr marL="0" marR="0" algn="ctr">
                        <a:lnSpc>
                          <a:spcPct val="115000"/>
                        </a:lnSpc>
                        <a:spcBef>
                          <a:spcPts val="0"/>
                        </a:spcBef>
                        <a:spcAft>
                          <a:spcPts val="0"/>
                        </a:spcAft>
                      </a:pPr>
                      <a:r>
                        <a:rPr lang="en-US" sz="1400" dirty="0">
                          <a:effectLst/>
                        </a:rPr>
                        <a:t>Hydrocodone (vicodin)</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30</a:t>
                      </a:r>
                      <a:endParaRPr lang="en-US" sz="1100" dirty="0">
                        <a:solidFill>
                          <a:srgbClr val="003366"/>
                        </a:solidFill>
                        <a:effectLst/>
                        <a:latin typeface="Calibri"/>
                        <a:ea typeface="Calibri"/>
                        <a:cs typeface="Times New Roman"/>
                      </a:endParaRPr>
                    </a:p>
                  </a:txBody>
                  <a:tcPr marL="68580" marR="68580" marT="0" marB="0"/>
                </a:tc>
              </a:tr>
              <a:tr h="216836">
                <a:tc>
                  <a:txBody>
                    <a:bodyPr/>
                    <a:lstStyle/>
                    <a:p>
                      <a:pPr marL="0" marR="0" algn="ctr">
                        <a:lnSpc>
                          <a:spcPct val="115000"/>
                        </a:lnSpc>
                        <a:spcBef>
                          <a:spcPts val="0"/>
                        </a:spcBef>
                        <a:spcAft>
                          <a:spcPts val="0"/>
                        </a:spcAft>
                      </a:pPr>
                      <a:r>
                        <a:rPr lang="en-US" sz="1400" dirty="0">
                          <a:effectLst/>
                        </a:rPr>
                        <a:t>Oxycodone</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20</a:t>
                      </a:r>
                      <a:endParaRPr lang="en-US" sz="1100" dirty="0">
                        <a:solidFill>
                          <a:srgbClr val="003366"/>
                        </a:solidFill>
                        <a:effectLst/>
                        <a:latin typeface="Calibri"/>
                        <a:ea typeface="Calibri"/>
                        <a:cs typeface="Times New Roman"/>
                      </a:endParaRPr>
                    </a:p>
                  </a:txBody>
                  <a:tcPr marL="68580" marR="68580" marT="0" marB="0"/>
                </a:tc>
              </a:tr>
              <a:tr h="266934">
                <a:tc>
                  <a:txBody>
                    <a:bodyPr/>
                    <a:lstStyle/>
                    <a:p>
                      <a:pPr marL="0" marR="0" algn="ctr">
                        <a:lnSpc>
                          <a:spcPct val="115000"/>
                        </a:lnSpc>
                        <a:spcBef>
                          <a:spcPts val="0"/>
                        </a:spcBef>
                        <a:spcAft>
                          <a:spcPts val="0"/>
                        </a:spcAft>
                      </a:pPr>
                      <a:r>
                        <a:rPr lang="en-US" sz="1400" dirty="0">
                          <a:effectLst/>
                        </a:rPr>
                        <a:t>Hydromorphone (Dilaudid)</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1.5</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7.5</a:t>
                      </a:r>
                      <a:endParaRPr lang="en-US" sz="1100" dirty="0">
                        <a:solidFill>
                          <a:srgbClr val="003366"/>
                        </a:solidFill>
                        <a:effectLst/>
                        <a:latin typeface="Calibri"/>
                        <a:ea typeface="Calibri"/>
                        <a:cs typeface="Times New Roman"/>
                      </a:endParaRPr>
                    </a:p>
                  </a:txBody>
                  <a:tcPr marL="68580" marR="68580" marT="0" marB="0"/>
                </a:tc>
              </a:tr>
              <a:tr h="322514">
                <a:tc>
                  <a:txBody>
                    <a:bodyPr/>
                    <a:lstStyle/>
                    <a:p>
                      <a:pPr marL="0" marR="0" algn="ctr">
                        <a:lnSpc>
                          <a:spcPct val="115000"/>
                        </a:lnSpc>
                        <a:spcBef>
                          <a:spcPts val="0"/>
                        </a:spcBef>
                        <a:spcAft>
                          <a:spcPts val="0"/>
                        </a:spcAft>
                      </a:pPr>
                      <a:r>
                        <a:rPr lang="en-US" sz="1400" dirty="0">
                          <a:effectLst/>
                        </a:rPr>
                        <a:t>Fentanyl</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0.1</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100" dirty="0">
                        <a:solidFill>
                          <a:srgbClr val="003366"/>
                        </a:solidFill>
                        <a:effectLst/>
                        <a:latin typeface="Calibri"/>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70239980"/>
              </p:ext>
            </p:extLst>
          </p:nvPr>
        </p:nvGraphicFramePr>
        <p:xfrm>
          <a:off x="5181600" y="2133599"/>
          <a:ext cx="3200400" cy="2699004"/>
        </p:xfrm>
        <a:graphic>
          <a:graphicData uri="http://schemas.openxmlformats.org/drawingml/2006/table">
            <a:tbl>
              <a:tblPr firstRow="1" bandRow="1">
                <a:tableStyleId>{85BE263C-DBD7-4A20-BB59-AAB30ACAA65A}</a:tableStyleId>
              </a:tblPr>
              <a:tblGrid>
                <a:gridCol w="1600200"/>
                <a:gridCol w="1600200"/>
              </a:tblGrid>
              <a:tr h="618294">
                <a:tc>
                  <a:txBody>
                    <a:bodyPr/>
                    <a:lstStyle/>
                    <a:p>
                      <a:pPr marL="0" marR="0" algn="ctr">
                        <a:lnSpc>
                          <a:spcPct val="115000"/>
                        </a:lnSpc>
                        <a:spcBef>
                          <a:spcPts val="0"/>
                        </a:spcBef>
                        <a:spcAft>
                          <a:spcPts val="0"/>
                        </a:spcAft>
                      </a:pPr>
                      <a:r>
                        <a:rPr lang="en-US" sz="1400" dirty="0">
                          <a:effectLst/>
                        </a:rPr>
                        <a:t>Oral 24hr Morphine Use</a:t>
                      </a:r>
                      <a:endParaRPr lang="en-US" sz="1100" dirty="0">
                        <a:effectLst/>
                      </a:endParaRPr>
                    </a:p>
                    <a:p>
                      <a:pPr marL="0" marR="0" algn="ctr">
                        <a:lnSpc>
                          <a:spcPct val="115000"/>
                        </a:lnSpc>
                        <a:spcBef>
                          <a:spcPts val="0"/>
                        </a:spcBef>
                        <a:spcAft>
                          <a:spcPts val="0"/>
                        </a:spcAft>
                      </a:pPr>
                      <a:r>
                        <a:rPr lang="en-US" sz="1400" dirty="0">
                          <a:effectLst/>
                        </a:rPr>
                        <a:t>(mg/day)</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Fentanyl Patch Dose (mcg/hr)</a:t>
                      </a:r>
                      <a:endParaRPr lang="en-US" sz="1100" dirty="0">
                        <a:effectLst/>
                        <a:latin typeface="Calibri"/>
                        <a:ea typeface="Calibri"/>
                        <a:cs typeface="Times New Roman"/>
                      </a:endParaRPr>
                    </a:p>
                  </a:txBody>
                  <a:tcPr marL="68580" marR="68580" marT="0" marB="0"/>
                </a:tc>
              </a:tr>
              <a:tr h="206098">
                <a:tc>
                  <a:txBody>
                    <a:bodyPr/>
                    <a:lstStyle/>
                    <a:p>
                      <a:pPr marL="0" marR="0" algn="ctr">
                        <a:lnSpc>
                          <a:spcPct val="115000"/>
                        </a:lnSpc>
                        <a:spcBef>
                          <a:spcPts val="0"/>
                        </a:spcBef>
                        <a:spcAft>
                          <a:spcPts val="0"/>
                        </a:spcAft>
                      </a:pPr>
                      <a:r>
                        <a:rPr lang="en-US" sz="1400" dirty="0">
                          <a:effectLst/>
                        </a:rPr>
                        <a:t>60-134</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25</a:t>
                      </a:r>
                      <a:endParaRPr lang="en-US" sz="1100" dirty="0">
                        <a:solidFill>
                          <a:srgbClr val="003366"/>
                        </a:solidFill>
                        <a:effectLst/>
                        <a:latin typeface="Calibri"/>
                        <a:ea typeface="Calibri"/>
                        <a:cs typeface="Times New Roman"/>
                      </a:endParaRPr>
                    </a:p>
                  </a:txBody>
                  <a:tcPr marL="68580" marR="68580" marT="0" marB="0"/>
                </a:tc>
              </a:tr>
              <a:tr h="206098">
                <a:tc>
                  <a:txBody>
                    <a:bodyPr/>
                    <a:lstStyle/>
                    <a:p>
                      <a:pPr marL="0" marR="0" algn="ctr">
                        <a:lnSpc>
                          <a:spcPct val="115000"/>
                        </a:lnSpc>
                        <a:spcBef>
                          <a:spcPts val="0"/>
                        </a:spcBef>
                        <a:spcAft>
                          <a:spcPts val="0"/>
                        </a:spcAft>
                      </a:pPr>
                      <a:r>
                        <a:rPr lang="en-US" sz="1400" dirty="0">
                          <a:effectLst/>
                        </a:rPr>
                        <a:t>135-224</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50</a:t>
                      </a:r>
                      <a:endParaRPr lang="en-US" sz="1100" dirty="0">
                        <a:solidFill>
                          <a:srgbClr val="003366"/>
                        </a:solidFill>
                        <a:effectLst/>
                        <a:latin typeface="Calibri"/>
                        <a:ea typeface="Calibri"/>
                        <a:cs typeface="Times New Roman"/>
                      </a:endParaRPr>
                    </a:p>
                  </a:txBody>
                  <a:tcPr marL="68580" marR="68580" marT="0" marB="0"/>
                </a:tc>
              </a:tr>
              <a:tr h="206098">
                <a:tc>
                  <a:txBody>
                    <a:bodyPr/>
                    <a:lstStyle/>
                    <a:p>
                      <a:pPr marL="0" marR="0" algn="ctr">
                        <a:lnSpc>
                          <a:spcPct val="115000"/>
                        </a:lnSpc>
                        <a:spcBef>
                          <a:spcPts val="0"/>
                        </a:spcBef>
                        <a:spcAft>
                          <a:spcPts val="0"/>
                        </a:spcAft>
                      </a:pPr>
                      <a:r>
                        <a:rPr lang="en-US" sz="1400" dirty="0">
                          <a:effectLst/>
                        </a:rPr>
                        <a:t>225-314</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75</a:t>
                      </a:r>
                      <a:endParaRPr lang="en-US" sz="1100" dirty="0">
                        <a:solidFill>
                          <a:srgbClr val="003366"/>
                        </a:solidFill>
                        <a:effectLst/>
                        <a:latin typeface="Calibri"/>
                        <a:ea typeface="Calibri"/>
                        <a:cs typeface="Times New Roman"/>
                      </a:endParaRPr>
                    </a:p>
                  </a:txBody>
                  <a:tcPr marL="68580" marR="68580" marT="0" marB="0"/>
                </a:tc>
              </a:tr>
              <a:tr h="206098">
                <a:tc>
                  <a:txBody>
                    <a:bodyPr/>
                    <a:lstStyle/>
                    <a:p>
                      <a:pPr marL="0" marR="0" algn="ctr">
                        <a:lnSpc>
                          <a:spcPct val="115000"/>
                        </a:lnSpc>
                        <a:spcBef>
                          <a:spcPts val="0"/>
                        </a:spcBef>
                        <a:spcAft>
                          <a:spcPts val="0"/>
                        </a:spcAft>
                      </a:pPr>
                      <a:r>
                        <a:rPr lang="en-US" sz="1400" dirty="0">
                          <a:effectLst/>
                        </a:rPr>
                        <a:t>315-404</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100</a:t>
                      </a:r>
                      <a:endParaRPr lang="en-US" sz="1100" dirty="0">
                        <a:solidFill>
                          <a:srgbClr val="003366"/>
                        </a:solidFill>
                        <a:effectLst/>
                        <a:latin typeface="Calibri"/>
                        <a:ea typeface="Calibri"/>
                        <a:cs typeface="Times New Roman"/>
                      </a:endParaRPr>
                    </a:p>
                  </a:txBody>
                  <a:tcPr marL="68580" marR="68580" marT="0" marB="0"/>
                </a:tc>
              </a:tr>
              <a:tr h="206098">
                <a:tc>
                  <a:txBody>
                    <a:bodyPr/>
                    <a:lstStyle/>
                    <a:p>
                      <a:pPr marL="0" marR="0" algn="ctr">
                        <a:lnSpc>
                          <a:spcPct val="115000"/>
                        </a:lnSpc>
                        <a:spcBef>
                          <a:spcPts val="0"/>
                        </a:spcBef>
                        <a:spcAft>
                          <a:spcPts val="0"/>
                        </a:spcAft>
                      </a:pPr>
                      <a:r>
                        <a:rPr lang="en-US" sz="1400" dirty="0">
                          <a:effectLst/>
                        </a:rPr>
                        <a:t>405-494</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125</a:t>
                      </a:r>
                      <a:endParaRPr lang="en-US" sz="1100" dirty="0">
                        <a:solidFill>
                          <a:srgbClr val="003366"/>
                        </a:solidFill>
                        <a:effectLst/>
                        <a:latin typeface="Calibri"/>
                        <a:ea typeface="Calibri"/>
                        <a:cs typeface="Times New Roman"/>
                      </a:endParaRPr>
                    </a:p>
                  </a:txBody>
                  <a:tcPr marL="68580" marR="68580" marT="0" marB="0"/>
                </a:tc>
              </a:tr>
              <a:tr h="206098">
                <a:tc>
                  <a:txBody>
                    <a:bodyPr/>
                    <a:lstStyle/>
                    <a:p>
                      <a:pPr marL="0" marR="0" algn="ctr">
                        <a:lnSpc>
                          <a:spcPct val="115000"/>
                        </a:lnSpc>
                        <a:spcBef>
                          <a:spcPts val="0"/>
                        </a:spcBef>
                        <a:spcAft>
                          <a:spcPts val="0"/>
                        </a:spcAft>
                      </a:pPr>
                      <a:r>
                        <a:rPr lang="en-US" sz="1400" dirty="0">
                          <a:effectLst/>
                        </a:rPr>
                        <a:t>495-584</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150</a:t>
                      </a:r>
                      <a:endParaRPr lang="en-US" sz="1100" dirty="0">
                        <a:solidFill>
                          <a:srgbClr val="003366"/>
                        </a:solidFill>
                        <a:effectLst/>
                        <a:latin typeface="Calibri"/>
                        <a:ea typeface="Calibri"/>
                        <a:cs typeface="Times New Roman"/>
                      </a:endParaRPr>
                    </a:p>
                  </a:txBody>
                  <a:tcPr marL="68580" marR="68580" marT="0" marB="0"/>
                </a:tc>
              </a:tr>
              <a:tr h="206098">
                <a:tc>
                  <a:txBody>
                    <a:bodyPr/>
                    <a:lstStyle/>
                    <a:p>
                      <a:pPr marL="0" marR="0" algn="ctr">
                        <a:lnSpc>
                          <a:spcPct val="115000"/>
                        </a:lnSpc>
                        <a:spcBef>
                          <a:spcPts val="0"/>
                        </a:spcBef>
                        <a:spcAft>
                          <a:spcPts val="0"/>
                        </a:spcAft>
                      </a:pPr>
                      <a:r>
                        <a:rPr lang="en-US" sz="1400" dirty="0">
                          <a:effectLst/>
                        </a:rPr>
                        <a:t>585-674</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175</a:t>
                      </a:r>
                      <a:endParaRPr lang="en-US" sz="1100" dirty="0">
                        <a:solidFill>
                          <a:srgbClr val="003366"/>
                        </a:solidFill>
                        <a:effectLst/>
                        <a:latin typeface="Calibri"/>
                        <a:ea typeface="Calibri"/>
                        <a:cs typeface="Times New Roman"/>
                      </a:endParaRPr>
                    </a:p>
                  </a:txBody>
                  <a:tcPr marL="68580" marR="68580" marT="0" marB="0"/>
                </a:tc>
              </a:tr>
              <a:tr h="206098">
                <a:tc>
                  <a:txBody>
                    <a:bodyPr/>
                    <a:lstStyle/>
                    <a:p>
                      <a:pPr marL="0" marR="0" algn="ctr">
                        <a:lnSpc>
                          <a:spcPct val="115000"/>
                        </a:lnSpc>
                        <a:spcBef>
                          <a:spcPts val="0"/>
                        </a:spcBef>
                        <a:spcAft>
                          <a:spcPts val="0"/>
                        </a:spcAft>
                      </a:pPr>
                      <a:r>
                        <a:rPr lang="en-US" sz="1400" dirty="0">
                          <a:effectLst/>
                        </a:rPr>
                        <a:t>675-764</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200</a:t>
                      </a:r>
                      <a:endParaRPr lang="en-US" sz="1100" dirty="0">
                        <a:solidFill>
                          <a:srgbClr val="003366"/>
                        </a:solidFill>
                        <a:effectLst/>
                        <a:latin typeface="Calibri"/>
                        <a:ea typeface="Calibri"/>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37319580"/>
              </p:ext>
            </p:extLst>
          </p:nvPr>
        </p:nvGraphicFramePr>
        <p:xfrm>
          <a:off x="1066800" y="3940752"/>
          <a:ext cx="3352800" cy="2285999"/>
        </p:xfrm>
        <a:graphic>
          <a:graphicData uri="http://schemas.openxmlformats.org/drawingml/2006/table">
            <a:tbl>
              <a:tblPr firstRow="1" bandRow="1">
                <a:tableStyleId>{85BE263C-DBD7-4A20-BB59-AAB30ACAA65A}</a:tableStyleId>
              </a:tblPr>
              <a:tblGrid>
                <a:gridCol w="1676400"/>
                <a:gridCol w="1676400"/>
              </a:tblGrid>
              <a:tr h="586073">
                <a:tc>
                  <a:txBody>
                    <a:bodyPr/>
                    <a:lstStyle/>
                    <a:p>
                      <a:pPr marL="0" marR="0" algn="ctr">
                        <a:lnSpc>
                          <a:spcPct val="115000"/>
                        </a:lnSpc>
                        <a:spcBef>
                          <a:spcPts val="0"/>
                        </a:spcBef>
                        <a:spcAft>
                          <a:spcPts val="0"/>
                        </a:spcAft>
                      </a:pPr>
                      <a:r>
                        <a:rPr lang="en-US" sz="1400" dirty="0">
                          <a:effectLst/>
                        </a:rPr>
                        <a:t>24 Hour Oral Morphine Total</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Oral Morphine : Methadone Ratio</a:t>
                      </a:r>
                      <a:endParaRPr lang="en-US" sz="1100" dirty="0">
                        <a:effectLst/>
                        <a:latin typeface="Calibri"/>
                        <a:ea typeface="Calibri"/>
                        <a:cs typeface="Times New Roman"/>
                      </a:endParaRPr>
                    </a:p>
                  </a:txBody>
                  <a:tcPr marL="68580" marR="68580" marT="0" marB="0"/>
                </a:tc>
              </a:tr>
              <a:tr h="283321">
                <a:tc>
                  <a:txBody>
                    <a:bodyPr/>
                    <a:lstStyle/>
                    <a:p>
                      <a:pPr marL="0" marR="0" algn="ctr">
                        <a:lnSpc>
                          <a:spcPct val="115000"/>
                        </a:lnSpc>
                        <a:spcBef>
                          <a:spcPts val="0"/>
                        </a:spcBef>
                        <a:spcAft>
                          <a:spcPts val="0"/>
                        </a:spcAft>
                      </a:pPr>
                      <a:r>
                        <a:rPr lang="en-US" sz="1400" dirty="0">
                          <a:effectLst/>
                        </a:rPr>
                        <a:t>&lt;30mg</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2:1</a:t>
                      </a:r>
                      <a:endParaRPr lang="en-US" sz="1100" dirty="0">
                        <a:solidFill>
                          <a:srgbClr val="003366"/>
                        </a:solidFill>
                        <a:effectLst/>
                        <a:latin typeface="Calibri"/>
                        <a:ea typeface="Calibri"/>
                        <a:cs typeface="Times New Roman"/>
                      </a:endParaRPr>
                    </a:p>
                  </a:txBody>
                  <a:tcPr marL="68580" marR="68580" marT="0" marB="0"/>
                </a:tc>
              </a:tr>
              <a:tr h="283321">
                <a:tc>
                  <a:txBody>
                    <a:bodyPr/>
                    <a:lstStyle/>
                    <a:p>
                      <a:pPr marL="0" marR="0" algn="ctr">
                        <a:lnSpc>
                          <a:spcPct val="115000"/>
                        </a:lnSpc>
                        <a:spcBef>
                          <a:spcPts val="0"/>
                        </a:spcBef>
                        <a:spcAft>
                          <a:spcPts val="0"/>
                        </a:spcAft>
                      </a:pPr>
                      <a:r>
                        <a:rPr lang="en-US" sz="1400" dirty="0">
                          <a:effectLst/>
                        </a:rPr>
                        <a:t>31-99mg</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4:1</a:t>
                      </a:r>
                      <a:endParaRPr lang="en-US" sz="1100" dirty="0">
                        <a:solidFill>
                          <a:srgbClr val="003366"/>
                        </a:solidFill>
                        <a:effectLst/>
                        <a:latin typeface="Calibri"/>
                        <a:ea typeface="Calibri"/>
                        <a:cs typeface="Times New Roman"/>
                      </a:endParaRPr>
                    </a:p>
                  </a:txBody>
                  <a:tcPr marL="68580" marR="68580" marT="0" marB="0"/>
                </a:tc>
              </a:tr>
              <a:tr h="283321">
                <a:tc>
                  <a:txBody>
                    <a:bodyPr/>
                    <a:lstStyle/>
                    <a:p>
                      <a:pPr marL="0" marR="0" algn="ctr">
                        <a:lnSpc>
                          <a:spcPct val="115000"/>
                        </a:lnSpc>
                        <a:spcBef>
                          <a:spcPts val="0"/>
                        </a:spcBef>
                        <a:spcAft>
                          <a:spcPts val="0"/>
                        </a:spcAft>
                      </a:pPr>
                      <a:r>
                        <a:rPr lang="en-US" sz="1400" dirty="0">
                          <a:effectLst/>
                        </a:rPr>
                        <a:t>100-299mg</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8:1</a:t>
                      </a:r>
                      <a:endParaRPr lang="en-US" sz="1100" dirty="0">
                        <a:solidFill>
                          <a:srgbClr val="003366"/>
                        </a:solidFill>
                        <a:effectLst/>
                        <a:latin typeface="Calibri"/>
                        <a:ea typeface="Calibri"/>
                        <a:cs typeface="Times New Roman"/>
                      </a:endParaRPr>
                    </a:p>
                  </a:txBody>
                  <a:tcPr marL="68580" marR="68580" marT="0" marB="0"/>
                </a:tc>
              </a:tr>
              <a:tr h="283321">
                <a:tc>
                  <a:txBody>
                    <a:bodyPr/>
                    <a:lstStyle/>
                    <a:p>
                      <a:pPr marL="0" marR="0" algn="ctr">
                        <a:lnSpc>
                          <a:spcPct val="115000"/>
                        </a:lnSpc>
                        <a:spcBef>
                          <a:spcPts val="0"/>
                        </a:spcBef>
                        <a:spcAft>
                          <a:spcPts val="0"/>
                        </a:spcAft>
                      </a:pPr>
                      <a:r>
                        <a:rPr lang="en-US" sz="1400" dirty="0">
                          <a:effectLst/>
                        </a:rPr>
                        <a:t>300-499mg</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12:1</a:t>
                      </a:r>
                      <a:endParaRPr lang="en-US" sz="1100" dirty="0">
                        <a:solidFill>
                          <a:srgbClr val="003366"/>
                        </a:solidFill>
                        <a:effectLst/>
                        <a:latin typeface="Calibri"/>
                        <a:ea typeface="Calibri"/>
                        <a:cs typeface="Times New Roman"/>
                      </a:endParaRPr>
                    </a:p>
                  </a:txBody>
                  <a:tcPr marL="68580" marR="68580" marT="0" marB="0"/>
                </a:tc>
              </a:tr>
              <a:tr h="283321">
                <a:tc>
                  <a:txBody>
                    <a:bodyPr/>
                    <a:lstStyle/>
                    <a:p>
                      <a:pPr marL="0" marR="0" algn="ctr">
                        <a:lnSpc>
                          <a:spcPct val="115000"/>
                        </a:lnSpc>
                        <a:spcBef>
                          <a:spcPts val="0"/>
                        </a:spcBef>
                        <a:spcAft>
                          <a:spcPts val="0"/>
                        </a:spcAft>
                      </a:pPr>
                      <a:r>
                        <a:rPr lang="en-US" sz="1400" dirty="0">
                          <a:effectLst/>
                        </a:rPr>
                        <a:t>500-999mg</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15:1</a:t>
                      </a:r>
                      <a:endParaRPr lang="en-US" sz="1100" dirty="0">
                        <a:solidFill>
                          <a:srgbClr val="003366"/>
                        </a:solidFill>
                        <a:effectLst/>
                        <a:latin typeface="Calibri"/>
                        <a:ea typeface="Calibri"/>
                        <a:cs typeface="Times New Roman"/>
                      </a:endParaRPr>
                    </a:p>
                  </a:txBody>
                  <a:tcPr marL="68580" marR="68580" marT="0" marB="0"/>
                </a:tc>
              </a:tr>
              <a:tr h="283321">
                <a:tc>
                  <a:txBody>
                    <a:bodyPr/>
                    <a:lstStyle/>
                    <a:p>
                      <a:pPr marL="0" marR="0" algn="ctr">
                        <a:lnSpc>
                          <a:spcPct val="115000"/>
                        </a:lnSpc>
                        <a:spcBef>
                          <a:spcPts val="0"/>
                        </a:spcBef>
                        <a:spcAft>
                          <a:spcPts val="0"/>
                        </a:spcAft>
                      </a:pPr>
                      <a:r>
                        <a:rPr lang="en-US" sz="1400" dirty="0">
                          <a:effectLst/>
                        </a:rPr>
                        <a:t>&gt;1000mg</a:t>
                      </a:r>
                      <a:endParaRPr lang="en-US" sz="1100" dirty="0">
                        <a:solidFill>
                          <a:srgbClr val="003366"/>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20:1</a:t>
                      </a:r>
                      <a:endParaRPr lang="en-US" sz="1100" dirty="0">
                        <a:solidFill>
                          <a:srgbClr val="003366"/>
                        </a:solidFill>
                        <a:effectLst/>
                        <a:latin typeface="Calibri"/>
                        <a:ea typeface="Calibri"/>
                        <a:cs typeface="Times New Roman"/>
                      </a:endParaRPr>
                    </a:p>
                  </a:txBody>
                  <a:tcPr marL="68580" marR="68580" marT="0" marB="0"/>
                </a:tc>
              </a:tr>
            </a:tbl>
          </a:graphicData>
        </a:graphic>
      </p:graphicFrame>
      <p:sp>
        <p:nvSpPr>
          <p:cNvPr id="8" name="Rectangle 2"/>
          <p:cNvSpPr>
            <a:spLocks noChangeArrowheads="1"/>
          </p:cNvSpPr>
          <p:nvPr/>
        </p:nvSpPr>
        <p:spPr bwMode="auto">
          <a:xfrm>
            <a:off x="2492375" y="3051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US" alt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C:\Users\albanh\AppData\Local\Microsoft\Windows\Temporary Internet Files\Content.IE5\LYAC5MEK\calculat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029200"/>
            <a:ext cx="158115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04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4675"/>
            <a:ext cx="6019800" cy="1143000"/>
          </a:xfrm>
        </p:spPr>
        <p:txBody>
          <a:bodyPr>
            <a:normAutofit fontScale="90000"/>
          </a:bodyPr>
          <a:lstStyle/>
          <a:p>
            <a:r>
              <a:rPr lang="en-US" sz="4000" dirty="0" smtClean="0"/>
              <a:t>Opioid Conversion Calculation</a:t>
            </a:r>
            <a:endParaRPr lang="en-US" sz="4000"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
        <p:nvSpPr>
          <p:cNvPr id="7" name="TextBox 6"/>
          <p:cNvSpPr txBox="1"/>
          <p:nvPr/>
        </p:nvSpPr>
        <p:spPr>
          <a:xfrm>
            <a:off x="1219200" y="1832338"/>
            <a:ext cx="6518512" cy="33239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i="1" dirty="0">
                <a:solidFill>
                  <a:schemeClr val="accent3">
                    <a:lumMod val="50000"/>
                  </a:schemeClr>
                </a:solidFill>
              </a:rPr>
              <a:t>Select the dose of </a:t>
            </a:r>
            <a:r>
              <a:rPr lang="en-US" sz="2400" i="1" dirty="0" smtClean="0">
                <a:solidFill>
                  <a:schemeClr val="accent3">
                    <a:lumMod val="50000"/>
                  </a:schemeClr>
                </a:solidFill>
              </a:rPr>
              <a:t>IV </a:t>
            </a:r>
            <a:r>
              <a:rPr lang="en-US" sz="2400" i="1" dirty="0" err="1" smtClean="0">
                <a:solidFill>
                  <a:schemeClr val="accent3">
                    <a:lumMod val="50000"/>
                  </a:schemeClr>
                </a:solidFill>
              </a:rPr>
              <a:t>Dilaudid</a:t>
            </a:r>
            <a:r>
              <a:rPr lang="en-US" sz="2400" i="1" dirty="0" smtClean="0">
                <a:solidFill>
                  <a:schemeClr val="accent3">
                    <a:lumMod val="50000"/>
                  </a:schemeClr>
                </a:solidFill>
              </a:rPr>
              <a:t> </a:t>
            </a:r>
            <a:r>
              <a:rPr lang="en-US" sz="2400" i="1" dirty="0">
                <a:solidFill>
                  <a:schemeClr val="accent3">
                    <a:lumMod val="50000"/>
                  </a:schemeClr>
                </a:solidFill>
              </a:rPr>
              <a:t>that would be the most equivalent to </a:t>
            </a:r>
            <a:r>
              <a:rPr lang="en-US" sz="2400" i="1" dirty="0" smtClean="0">
                <a:solidFill>
                  <a:schemeClr val="accent3">
                    <a:lumMod val="50000"/>
                  </a:schemeClr>
                </a:solidFill>
              </a:rPr>
              <a:t>Ms. Jones’ </a:t>
            </a:r>
            <a:r>
              <a:rPr lang="en-US" sz="2400" i="1" dirty="0">
                <a:solidFill>
                  <a:schemeClr val="accent3">
                    <a:lumMod val="50000"/>
                  </a:schemeClr>
                </a:solidFill>
              </a:rPr>
              <a:t>home </a:t>
            </a:r>
            <a:r>
              <a:rPr lang="en-US" sz="2400" i="1" dirty="0" smtClean="0">
                <a:solidFill>
                  <a:schemeClr val="accent3">
                    <a:lumMod val="50000"/>
                  </a:schemeClr>
                </a:solidFill>
              </a:rPr>
              <a:t>regimen </a:t>
            </a:r>
            <a:r>
              <a:rPr lang="en-US" i="1" dirty="0" smtClean="0">
                <a:solidFill>
                  <a:schemeClr val="accent3">
                    <a:lumMod val="50000"/>
                  </a:schemeClr>
                </a:solidFill>
              </a:rPr>
              <a:t>(Dilaudid 4mg PO):</a:t>
            </a:r>
            <a:endParaRPr lang="en-US" sz="2400" i="1" dirty="0" smtClean="0">
              <a:solidFill>
                <a:schemeClr val="accent3">
                  <a:lumMod val="50000"/>
                </a:schemeClr>
              </a:solidFill>
            </a:endParaRPr>
          </a:p>
          <a:p>
            <a:endParaRPr lang="en-US" sz="2400" i="1" dirty="0">
              <a:solidFill>
                <a:schemeClr val="accent3">
                  <a:lumMod val="50000"/>
                </a:schemeClr>
              </a:solidFill>
            </a:endParaRPr>
          </a:p>
          <a:p>
            <a:endParaRPr lang="en-US" sz="2400" i="1" dirty="0" smtClean="0">
              <a:solidFill>
                <a:schemeClr val="accent3">
                  <a:lumMod val="50000"/>
                </a:schemeClr>
              </a:solidFill>
            </a:endParaRPr>
          </a:p>
          <a:p>
            <a:endParaRPr lang="en-US" sz="2400" i="1" dirty="0">
              <a:solidFill>
                <a:schemeClr val="accent3">
                  <a:lumMod val="50000"/>
                </a:schemeClr>
              </a:solidFill>
            </a:endParaRPr>
          </a:p>
          <a:p>
            <a:endParaRPr lang="en-US" sz="2400" i="1" dirty="0" smtClean="0">
              <a:solidFill>
                <a:schemeClr val="accent3">
                  <a:lumMod val="50000"/>
                </a:schemeClr>
              </a:solidFill>
            </a:endParaRPr>
          </a:p>
          <a:p>
            <a:endParaRPr lang="en-US" sz="2400" i="1" dirty="0">
              <a:solidFill>
                <a:schemeClr val="accent3">
                  <a:lumMod val="50000"/>
                </a:schemeClr>
              </a:solidFill>
            </a:endParaRPr>
          </a:p>
          <a:p>
            <a:endParaRPr lang="en-US" sz="2400" i="1" dirty="0">
              <a:solidFill>
                <a:schemeClr val="accent3">
                  <a:lumMod val="50000"/>
                </a:schemeClr>
              </a:solidFill>
            </a:endParaRPr>
          </a:p>
        </p:txBody>
      </p:sp>
      <p:sp>
        <p:nvSpPr>
          <p:cNvPr id="3" name="TextBox 2">
            <a:hlinkClick r:id="rId4" action="ppaction://hlinksldjump"/>
          </p:cNvPr>
          <p:cNvSpPr txBox="1"/>
          <p:nvPr/>
        </p:nvSpPr>
        <p:spPr>
          <a:xfrm>
            <a:off x="2795042" y="2986500"/>
            <a:ext cx="3834358" cy="369332"/>
          </a:xfrm>
          <a:prstGeom prst="rect">
            <a:avLst/>
          </a:prstGeom>
          <a:noFill/>
        </p:spPr>
        <p:txBody>
          <a:bodyPr wrap="square" rtlCol="0">
            <a:spAutoFit/>
          </a:bodyPr>
          <a:lstStyle/>
          <a:p>
            <a:r>
              <a:rPr lang="en-US" dirty="0" smtClean="0"/>
              <a:t>A. </a:t>
            </a:r>
            <a:r>
              <a:rPr lang="en-US" dirty="0"/>
              <a:t>Dilaudid 0.5mg IV </a:t>
            </a:r>
            <a:r>
              <a:rPr lang="en-US" dirty="0" smtClean="0"/>
              <a:t>Q6 </a:t>
            </a:r>
            <a:r>
              <a:rPr lang="en-US" dirty="0" err="1" smtClean="0"/>
              <a:t>hrs</a:t>
            </a:r>
            <a:r>
              <a:rPr lang="en-US" dirty="0" smtClean="0"/>
              <a:t> </a:t>
            </a:r>
            <a:r>
              <a:rPr lang="en-US" dirty="0"/>
              <a:t>PRN </a:t>
            </a:r>
          </a:p>
        </p:txBody>
      </p:sp>
      <p:sp>
        <p:nvSpPr>
          <p:cNvPr id="4" name="TextBox 3">
            <a:hlinkClick r:id="rId5" action="ppaction://hlinksldjump"/>
          </p:cNvPr>
          <p:cNvSpPr txBox="1"/>
          <p:nvPr/>
        </p:nvSpPr>
        <p:spPr>
          <a:xfrm>
            <a:off x="2795042" y="3472428"/>
            <a:ext cx="4942670" cy="369332"/>
          </a:xfrm>
          <a:prstGeom prst="rect">
            <a:avLst/>
          </a:prstGeom>
          <a:noFill/>
        </p:spPr>
        <p:txBody>
          <a:bodyPr wrap="square" rtlCol="0">
            <a:spAutoFit/>
          </a:bodyPr>
          <a:lstStyle/>
          <a:p>
            <a:pPr lvl="0"/>
            <a:r>
              <a:rPr lang="en-US" dirty="0" smtClean="0"/>
              <a:t>B. </a:t>
            </a:r>
            <a:r>
              <a:rPr lang="en-US" dirty="0"/>
              <a:t>Dilaudid 1mg IV Q6 </a:t>
            </a:r>
            <a:r>
              <a:rPr lang="en-US" dirty="0" err="1" smtClean="0"/>
              <a:t>hrs</a:t>
            </a:r>
            <a:r>
              <a:rPr lang="en-US" dirty="0" smtClean="0"/>
              <a:t> PRN</a:t>
            </a:r>
            <a:r>
              <a:rPr lang="en-US" dirty="0"/>
              <a:t> </a:t>
            </a:r>
          </a:p>
        </p:txBody>
      </p:sp>
      <p:sp>
        <p:nvSpPr>
          <p:cNvPr id="9" name="TextBox 8">
            <a:hlinkClick r:id="rId4" action="ppaction://hlinksldjump"/>
          </p:cNvPr>
          <p:cNvSpPr txBox="1"/>
          <p:nvPr/>
        </p:nvSpPr>
        <p:spPr>
          <a:xfrm>
            <a:off x="2777724" y="3962400"/>
            <a:ext cx="3342470" cy="369332"/>
          </a:xfrm>
          <a:prstGeom prst="rect">
            <a:avLst/>
          </a:prstGeom>
          <a:noFill/>
        </p:spPr>
        <p:txBody>
          <a:bodyPr wrap="square" rtlCol="0">
            <a:spAutoFit/>
          </a:bodyPr>
          <a:lstStyle/>
          <a:p>
            <a:r>
              <a:rPr lang="en-US" dirty="0" smtClean="0"/>
              <a:t>C. </a:t>
            </a:r>
            <a:r>
              <a:rPr lang="en-US" dirty="0"/>
              <a:t>Dilaudid 4mg IV Q6 </a:t>
            </a:r>
            <a:r>
              <a:rPr lang="en-US" dirty="0" err="1" smtClean="0"/>
              <a:t>hrs</a:t>
            </a:r>
            <a:r>
              <a:rPr lang="en-US" dirty="0" smtClean="0"/>
              <a:t> PRN </a:t>
            </a:r>
            <a:endParaRPr lang="en-US" dirty="0"/>
          </a:p>
        </p:txBody>
      </p:sp>
      <p:sp>
        <p:nvSpPr>
          <p:cNvPr id="12" name="TextBox 11"/>
          <p:cNvSpPr txBox="1"/>
          <p:nvPr/>
        </p:nvSpPr>
        <p:spPr>
          <a:xfrm>
            <a:off x="3356238" y="5257800"/>
            <a:ext cx="2185442" cy="830997"/>
          </a:xfrm>
          <a:prstGeom prst="rect">
            <a:avLst/>
          </a:prstGeom>
          <a:noFill/>
        </p:spPr>
        <p:txBody>
          <a:bodyPr wrap="square" rtlCol="0">
            <a:spAutoFit/>
          </a:bodyPr>
          <a:lstStyle/>
          <a:p>
            <a:pPr algn="ctr"/>
            <a:r>
              <a:rPr lang="en-US" sz="2400" b="1" i="1" u="sng" dirty="0" smtClean="0">
                <a:solidFill>
                  <a:srgbClr val="FF0000"/>
                </a:solidFill>
              </a:rPr>
              <a:t>Click</a:t>
            </a:r>
            <a:r>
              <a:rPr lang="en-US" sz="2400" i="1" dirty="0" smtClean="0">
                <a:solidFill>
                  <a:srgbClr val="FF0000"/>
                </a:solidFill>
              </a:rPr>
              <a:t> on the correct answer</a:t>
            </a:r>
            <a:endParaRPr lang="en-US" sz="2400" i="1" dirty="0">
              <a:solidFill>
                <a:srgbClr val="FF0000"/>
              </a:solidFill>
            </a:endParaRPr>
          </a:p>
        </p:txBody>
      </p:sp>
    </p:spTree>
    <p:extLst>
      <p:ext uri="{BB962C8B-B14F-4D97-AF65-F5344CB8AC3E}">
        <p14:creationId xmlns:p14="http://schemas.microsoft.com/office/powerpoint/2010/main" val="353323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t>
            </a:r>
            <a:endParaRPr lang="en-US" dirty="0"/>
          </a:p>
        </p:txBody>
      </p:sp>
      <p:sp>
        <p:nvSpPr>
          <p:cNvPr id="3" name="Content Placeholder 2"/>
          <p:cNvSpPr>
            <a:spLocks noGrp="1"/>
          </p:cNvSpPr>
          <p:nvPr>
            <p:ph idx="1"/>
          </p:nvPr>
        </p:nvSpPr>
        <p:spPr>
          <a:xfrm>
            <a:off x="335280" y="1676400"/>
            <a:ext cx="8229600" cy="4525963"/>
          </a:xfrm>
        </p:spPr>
        <p:txBody>
          <a:bodyPr/>
          <a:lstStyle/>
          <a:p>
            <a:pPr marL="0" indent="0" algn="ctr">
              <a:buNone/>
            </a:pPr>
            <a:r>
              <a:rPr lang="en-US" dirty="0" smtClean="0"/>
              <a:t>4mg of oral Dilaudid is </a:t>
            </a:r>
            <a:r>
              <a:rPr lang="en-US" u="sng" dirty="0" smtClean="0"/>
              <a:t>most equivalent</a:t>
            </a:r>
            <a:r>
              <a:rPr lang="en-US" dirty="0" smtClean="0"/>
              <a:t> to 1mg IV Dilaudid</a:t>
            </a:r>
          </a:p>
          <a:p>
            <a:pPr marL="0" indent="0" algn="ctr">
              <a:buNone/>
            </a:pPr>
            <a:endParaRPr lang="en-US" dirty="0"/>
          </a:p>
          <a:p>
            <a:pPr marL="0" indent="0" algn="ctr">
              <a:buNone/>
            </a:pPr>
            <a:r>
              <a:rPr lang="en-US" sz="2400" dirty="0" smtClean="0"/>
              <a:t>Exact Calculation: </a:t>
            </a:r>
          </a:p>
          <a:p>
            <a:pPr marL="0" indent="0" algn="ctr">
              <a:buNone/>
            </a:pPr>
            <a:r>
              <a:rPr lang="en-US" sz="2400" dirty="0" smtClean="0"/>
              <a:t>1.5mg IV : 7.5mg PO :: X mg IV : 4mg PO</a:t>
            </a:r>
          </a:p>
          <a:p>
            <a:pPr marL="0" indent="0" algn="ctr">
              <a:buNone/>
            </a:pPr>
            <a:r>
              <a:rPr lang="en-US" sz="2400" dirty="0" smtClean="0"/>
              <a:t>X = 0.8mg IV</a:t>
            </a:r>
          </a:p>
        </p:txBody>
      </p:sp>
      <p:sp>
        <p:nvSpPr>
          <p:cNvPr id="5" name="TextBox 4">
            <a:hlinkClick r:id="rId2" action="ppaction://hlinksldjump"/>
          </p:cNvPr>
          <p:cNvSpPr txBox="1"/>
          <p:nvPr/>
        </p:nvSpPr>
        <p:spPr>
          <a:xfrm>
            <a:off x="609600" y="5577840"/>
            <a:ext cx="7924800" cy="584775"/>
          </a:xfrm>
          <a:prstGeom prst="rect">
            <a:avLst/>
          </a:prstGeom>
          <a:noFill/>
        </p:spPr>
        <p:txBody>
          <a:bodyPr wrap="square" rtlCol="0">
            <a:spAutoFit/>
          </a:bodyPr>
          <a:lstStyle/>
          <a:p>
            <a:pPr algn="ctr"/>
            <a:r>
              <a:rPr lang="en-US" sz="3200" b="1" u="sng" dirty="0" smtClean="0">
                <a:solidFill>
                  <a:srgbClr val="FF0000"/>
                </a:solidFill>
              </a:rPr>
              <a:t>CLICK</a:t>
            </a:r>
            <a:r>
              <a:rPr lang="en-US" sz="3200" b="1" dirty="0" smtClean="0">
                <a:solidFill>
                  <a:srgbClr val="FF0000"/>
                </a:solidFill>
              </a:rPr>
              <a:t> HERE TO PROCEED TO THE NEXT SLIDE</a:t>
            </a:r>
            <a:endParaRPr lang="en-US" sz="3200" b="1" dirty="0">
              <a:solidFill>
                <a:srgbClr val="FF0000"/>
              </a:solidFill>
            </a:endParaRPr>
          </a:p>
        </p:txBody>
      </p:sp>
    </p:spTree>
    <p:extLst>
      <p:ext uri="{BB962C8B-B14F-4D97-AF65-F5344CB8AC3E}">
        <p14:creationId xmlns:p14="http://schemas.microsoft.com/office/powerpoint/2010/main" val="1807517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a:t>
            </a:r>
            <a:endParaRPr lang="en-US" dirty="0"/>
          </a:p>
        </p:txBody>
      </p:sp>
      <p:sp>
        <p:nvSpPr>
          <p:cNvPr id="4" name="TextBox 3">
            <a:hlinkClick r:id="rId2" action="ppaction://hlinksldjump"/>
          </p:cNvPr>
          <p:cNvSpPr txBox="1"/>
          <p:nvPr/>
        </p:nvSpPr>
        <p:spPr>
          <a:xfrm>
            <a:off x="1676400" y="2514600"/>
            <a:ext cx="5638800" cy="1938992"/>
          </a:xfrm>
          <a:prstGeom prst="rect">
            <a:avLst/>
          </a:prstGeom>
          <a:noFill/>
          <a:ln>
            <a:solidFill>
              <a:schemeClr val="tx1"/>
            </a:solidFill>
          </a:ln>
        </p:spPr>
        <p:txBody>
          <a:bodyPr wrap="square" rtlCol="0">
            <a:spAutoFit/>
          </a:bodyPr>
          <a:lstStyle/>
          <a:p>
            <a:pPr algn="ctr"/>
            <a:r>
              <a:rPr lang="en-US" sz="4000" dirty="0" smtClean="0">
                <a:solidFill>
                  <a:srgbClr val="C00000"/>
                </a:solidFill>
              </a:rPr>
              <a:t>Please click here to go back to the question and try again.  </a:t>
            </a:r>
            <a:endParaRPr lang="en-US" sz="4000" dirty="0">
              <a:solidFill>
                <a:srgbClr val="C00000"/>
              </a:solidFill>
            </a:endParaRPr>
          </a:p>
        </p:txBody>
      </p:sp>
    </p:spTree>
    <p:extLst>
      <p:ext uri="{BB962C8B-B14F-4D97-AF65-F5344CB8AC3E}">
        <p14:creationId xmlns:p14="http://schemas.microsoft.com/office/powerpoint/2010/main" val="3575237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Work-up complete…</a:t>
            </a:r>
            <a:endParaRPr lang="en-US" dirty="0"/>
          </a:p>
        </p:txBody>
      </p:sp>
      <p:sp>
        <p:nvSpPr>
          <p:cNvPr id="3" name="Content Placeholder 2"/>
          <p:cNvSpPr>
            <a:spLocks noGrp="1"/>
          </p:cNvSpPr>
          <p:nvPr>
            <p:ph idx="1"/>
          </p:nvPr>
        </p:nvSpPr>
        <p:spPr/>
        <p:txBody>
          <a:bodyPr>
            <a:normAutofit/>
          </a:bodyPr>
          <a:lstStyle/>
          <a:p>
            <a:r>
              <a:rPr lang="en-US" sz="2400" dirty="0" smtClean="0"/>
              <a:t>Ms. Jones has returned </a:t>
            </a:r>
            <a:r>
              <a:rPr lang="en-US" sz="2400" dirty="0"/>
              <a:t>to her room post </a:t>
            </a:r>
            <a:r>
              <a:rPr lang="en-US" sz="2400" dirty="0" smtClean="0"/>
              <a:t>Bronchoscopy and </a:t>
            </a:r>
            <a:r>
              <a:rPr lang="en-US" sz="2400" dirty="0"/>
              <a:t>appears drowsy yet comfortable. </a:t>
            </a:r>
            <a:r>
              <a:rPr lang="en-US" sz="2400" dirty="0" smtClean="0"/>
              <a:t> After </a:t>
            </a:r>
            <a:r>
              <a:rPr lang="en-US" sz="2400" dirty="0"/>
              <a:t>a few hours, she ambulates to the bathroom, trips over her oxygen </a:t>
            </a:r>
            <a:r>
              <a:rPr lang="en-US" sz="2400" dirty="0" smtClean="0"/>
              <a:t>tubing, </a:t>
            </a:r>
            <a:r>
              <a:rPr lang="en-US" sz="2400" dirty="0"/>
              <a:t>and </a:t>
            </a:r>
            <a:r>
              <a:rPr lang="en-US" sz="2400" dirty="0" smtClean="0"/>
              <a:t>falls.  X-ray </a:t>
            </a:r>
            <a:r>
              <a:rPr lang="en-US" sz="2400" dirty="0"/>
              <a:t>reveals a lumbar compression fracture. </a:t>
            </a:r>
          </a:p>
          <a:p>
            <a:endParaRPr lang="en-US" sz="2400" dirty="0"/>
          </a:p>
          <a:p>
            <a:r>
              <a:rPr lang="en-US" sz="2400" dirty="0" smtClean="0"/>
              <a:t>She reports severe </a:t>
            </a:r>
            <a:r>
              <a:rPr lang="en-US" sz="2400" dirty="0"/>
              <a:t>back pain. </a:t>
            </a:r>
            <a:r>
              <a:rPr lang="en-US" sz="2400" dirty="0" smtClean="0"/>
              <a:t> Pain </a:t>
            </a:r>
            <a:r>
              <a:rPr lang="en-US" sz="2400" dirty="0"/>
              <a:t>is 10/10, sharp, stabbing with intermittent muscle spasms; </a:t>
            </a:r>
            <a:r>
              <a:rPr lang="en-US" sz="2400" dirty="0" smtClean="0"/>
              <a:t>decreases </a:t>
            </a:r>
            <a:r>
              <a:rPr lang="en-US" sz="2400" dirty="0"/>
              <a:t>to a 7/10 after PRN </a:t>
            </a:r>
            <a:r>
              <a:rPr lang="en-US" sz="2400" dirty="0" smtClean="0"/>
              <a:t>Dilaudid which lasts </a:t>
            </a:r>
            <a:r>
              <a:rPr lang="en-US" sz="2400" dirty="0"/>
              <a:t>for about 3 hours. </a:t>
            </a:r>
            <a:r>
              <a:rPr lang="en-US" sz="2400" dirty="0" smtClean="0"/>
              <a:t> She </a:t>
            </a:r>
            <a:r>
              <a:rPr lang="en-US" sz="2400" dirty="0"/>
              <a:t>is restless and tearful. </a:t>
            </a:r>
          </a:p>
          <a:p>
            <a:endParaRPr lang="en-US" dirty="0"/>
          </a:p>
        </p:txBody>
      </p:sp>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pic>
        <p:nvPicPr>
          <p:cNvPr id="3074" name="Picture 2" descr="http://tse1.mm.bing.net/th?&amp;id=JN.WgpjWb2ufEXTU3CZOpDm1g&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952999"/>
            <a:ext cx="2247900" cy="1685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336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Adjust the plan of care</a:t>
            </a:r>
            <a:endParaRPr lang="en-US" sz="4000" dirty="0"/>
          </a:p>
        </p:txBody>
      </p:sp>
      <p:sp>
        <p:nvSpPr>
          <p:cNvPr id="3" name="Content Placeholder 2"/>
          <p:cNvSpPr>
            <a:spLocks noGrp="1"/>
          </p:cNvSpPr>
          <p:nvPr>
            <p:ph idx="1"/>
          </p:nvPr>
        </p:nvSpPr>
        <p:spPr>
          <a:xfrm>
            <a:off x="763030" y="1981200"/>
            <a:ext cx="7518400" cy="3370093"/>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US" sz="2400" i="1" dirty="0" smtClean="0">
                <a:solidFill>
                  <a:schemeClr val="accent3">
                    <a:lumMod val="50000"/>
                  </a:schemeClr>
                </a:solidFill>
              </a:rPr>
              <a:t>Which of the following actions/orders would you expect to see from the provider based on Ms. Jones’ current status? </a:t>
            </a:r>
          </a:p>
          <a:p>
            <a:pPr marL="0" indent="0">
              <a:buNone/>
            </a:pPr>
            <a:r>
              <a:rPr lang="en-US" sz="1600" i="1" dirty="0" smtClean="0">
                <a:solidFill>
                  <a:schemeClr val="accent3">
                    <a:lumMod val="50000"/>
                  </a:schemeClr>
                </a:solidFill>
              </a:rPr>
              <a:t>Current pain regimen: Dilaudid 1mg IV Q6 </a:t>
            </a:r>
            <a:r>
              <a:rPr lang="en-US" sz="1600" i="1" dirty="0" err="1" smtClean="0">
                <a:solidFill>
                  <a:schemeClr val="accent3">
                    <a:lumMod val="50000"/>
                  </a:schemeClr>
                </a:solidFill>
              </a:rPr>
              <a:t>hrs</a:t>
            </a:r>
            <a:r>
              <a:rPr lang="en-US" sz="1600" i="1" dirty="0" smtClean="0">
                <a:solidFill>
                  <a:schemeClr val="accent3">
                    <a:lumMod val="50000"/>
                  </a:schemeClr>
                </a:solidFill>
              </a:rPr>
              <a:t> PRN</a:t>
            </a:r>
            <a:endParaRPr lang="en-US" sz="2000" dirty="0" smtClean="0">
              <a:solidFill>
                <a:schemeClr val="accent3">
                  <a:lumMod val="50000"/>
                </a:schemeClr>
              </a:solidFill>
            </a:endParaRPr>
          </a:p>
          <a:p>
            <a:pPr marL="857250" lvl="1" indent="-457200">
              <a:lnSpc>
                <a:spcPct val="110000"/>
              </a:lnSpc>
              <a:spcBef>
                <a:spcPts val="0"/>
              </a:spcBef>
              <a:buClr>
                <a:schemeClr val="accent3">
                  <a:lumMod val="50000"/>
                </a:schemeClr>
              </a:buClr>
              <a:buFont typeface="+mj-lt"/>
              <a:buAutoNum type="alphaUcPeriod"/>
            </a:pPr>
            <a:endParaRPr lang="en-US" sz="2000" dirty="0" smtClean="0">
              <a:solidFill>
                <a:schemeClr val="accent3">
                  <a:lumMod val="50000"/>
                </a:schemeClr>
              </a:solidFill>
            </a:endParaRPr>
          </a:p>
          <a:p>
            <a:pPr marL="857250" lvl="1" indent="-457200">
              <a:lnSpc>
                <a:spcPct val="110000"/>
              </a:lnSpc>
              <a:spcBef>
                <a:spcPts val="0"/>
              </a:spcBef>
              <a:buClr>
                <a:schemeClr val="accent3">
                  <a:lumMod val="50000"/>
                </a:schemeClr>
              </a:buClr>
              <a:buFont typeface="+mj-lt"/>
              <a:buAutoNum type="alphaUcPeriod"/>
            </a:pPr>
            <a:endParaRPr lang="en-US" sz="2000" dirty="0" smtClean="0">
              <a:solidFill>
                <a:schemeClr val="accent3">
                  <a:lumMod val="50000"/>
                </a:schemeClr>
              </a:solidFill>
            </a:endParaRPr>
          </a:p>
          <a:p>
            <a:pPr marL="400050" lvl="1" indent="0">
              <a:lnSpc>
                <a:spcPct val="110000"/>
              </a:lnSpc>
              <a:spcBef>
                <a:spcPts val="0"/>
              </a:spcBef>
              <a:buClr>
                <a:schemeClr val="accent3">
                  <a:lumMod val="50000"/>
                </a:schemeClr>
              </a:buClr>
              <a:buNone/>
            </a:pPr>
            <a:endParaRPr lang="en-US" sz="2000" dirty="0" smtClean="0">
              <a:solidFill>
                <a:schemeClr val="accent3">
                  <a:lumMod val="50000"/>
                </a:schemeClr>
              </a:solidFill>
            </a:endParaRPr>
          </a:p>
          <a:p>
            <a:pPr marL="400050" lvl="1" indent="0">
              <a:lnSpc>
                <a:spcPct val="110000"/>
              </a:lnSpc>
              <a:spcBef>
                <a:spcPts val="0"/>
              </a:spcBef>
              <a:buClr>
                <a:schemeClr val="accent3">
                  <a:lumMod val="50000"/>
                </a:schemeClr>
              </a:buClr>
              <a:buNone/>
            </a:pPr>
            <a:endParaRPr lang="en-US" sz="2000" dirty="0">
              <a:solidFill>
                <a:schemeClr val="accent3">
                  <a:lumMod val="50000"/>
                </a:schemeClr>
              </a:solidFill>
            </a:endParaRPr>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
        <p:nvSpPr>
          <p:cNvPr id="4" name="TextBox 3">
            <a:hlinkClick r:id="rId4" action="ppaction://hlinksldjump"/>
          </p:cNvPr>
          <p:cNvSpPr txBox="1"/>
          <p:nvPr/>
        </p:nvSpPr>
        <p:spPr>
          <a:xfrm>
            <a:off x="1129613" y="3463508"/>
            <a:ext cx="6667690" cy="430887"/>
          </a:xfrm>
          <a:prstGeom prst="rect">
            <a:avLst/>
          </a:prstGeom>
          <a:noFill/>
        </p:spPr>
        <p:txBody>
          <a:bodyPr wrap="square" rtlCol="0">
            <a:spAutoFit/>
          </a:bodyPr>
          <a:lstStyle/>
          <a:p>
            <a:pPr indent="-57150">
              <a:lnSpc>
                <a:spcPct val="110000"/>
              </a:lnSpc>
              <a:buClr>
                <a:schemeClr val="accent3">
                  <a:lumMod val="50000"/>
                </a:schemeClr>
              </a:buClr>
            </a:pPr>
            <a:r>
              <a:rPr lang="en-US" sz="2000" dirty="0" smtClean="0">
                <a:solidFill>
                  <a:schemeClr val="accent3">
                    <a:lumMod val="50000"/>
                  </a:schemeClr>
                </a:solidFill>
              </a:rPr>
              <a:t>A. Nothing as the patient is reporting some relief</a:t>
            </a:r>
            <a:endParaRPr lang="en-US" sz="2000" dirty="0">
              <a:solidFill>
                <a:schemeClr val="accent3">
                  <a:lumMod val="50000"/>
                </a:schemeClr>
              </a:solidFill>
            </a:endParaRPr>
          </a:p>
        </p:txBody>
      </p:sp>
      <p:sp>
        <p:nvSpPr>
          <p:cNvPr id="7" name="TextBox 6">
            <a:hlinkClick r:id="rId4" action="ppaction://hlinksldjump"/>
          </p:cNvPr>
          <p:cNvSpPr txBox="1"/>
          <p:nvPr/>
        </p:nvSpPr>
        <p:spPr>
          <a:xfrm>
            <a:off x="1117256" y="3865393"/>
            <a:ext cx="6781800" cy="413959"/>
          </a:xfrm>
          <a:prstGeom prst="rect">
            <a:avLst/>
          </a:prstGeom>
          <a:noFill/>
        </p:spPr>
        <p:txBody>
          <a:bodyPr wrap="square" rtlCol="0">
            <a:spAutoFit/>
          </a:bodyPr>
          <a:lstStyle/>
          <a:p>
            <a:pPr indent="-57150">
              <a:lnSpc>
                <a:spcPct val="110000"/>
              </a:lnSpc>
              <a:buClr>
                <a:schemeClr val="accent3">
                  <a:lumMod val="50000"/>
                </a:schemeClr>
              </a:buClr>
            </a:pPr>
            <a:r>
              <a:rPr lang="en-US" sz="2000" dirty="0" smtClean="0">
                <a:solidFill>
                  <a:schemeClr val="accent3">
                    <a:lumMod val="50000"/>
                  </a:schemeClr>
                </a:solidFill>
              </a:rPr>
              <a:t>B. An increase in the dose of the Dilaudid  </a:t>
            </a:r>
            <a:endParaRPr lang="en-US" sz="2000" dirty="0">
              <a:solidFill>
                <a:schemeClr val="accent3">
                  <a:lumMod val="50000"/>
                </a:schemeClr>
              </a:solidFill>
            </a:endParaRPr>
          </a:p>
        </p:txBody>
      </p:sp>
      <p:sp>
        <p:nvSpPr>
          <p:cNvPr id="8" name="TextBox 7">
            <a:hlinkClick r:id="rId4" action="ppaction://hlinksldjump"/>
          </p:cNvPr>
          <p:cNvSpPr txBox="1"/>
          <p:nvPr/>
        </p:nvSpPr>
        <p:spPr>
          <a:xfrm>
            <a:off x="1117256" y="4269008"/>
            <a:ext cx="7924800" cy="413959"/>
          </a:xfrm>
          <a:prstGeom prst="rect">
            <a:avLst/>
          </a:prstGeom>
          <a:noFill/>
        </p:spPr>
        <p:txBody>
          <a:bodyPr wrap="square" rtlCol="0">
            <a:spAutoFit/>
          </a:bodyPr>
          <a:lstStyle/>
          <a:p>
            <a:pPr indent="-57150">
              <a:lnSpc>
                <a:spcPct val="110000"/>
              </a:lnSpc>
              <a:buClr>
                <a:schemeClr val="accent3">
                  <a:lumMod val="50000"/>
                </a:schemeClr>
              </a:buClr>
            </a:pPr>
            <a:r>
              <a:rPr lang="en-US" sz="2000" dirty="0" smtClean="0">
                <a:solidFill>
                  <a:schemeClr val="accent3">
                    <a:lumMod val="50000"/>
                  </a:schemeClr>
                </a:solidFill>
              </a:rPr>
              <a:t>C. An increase in the frequency of the Dilaudid</a:t>
            </a:r>
            <a:endParaRPr lang="en-US" sz="2000" dirty="0">
              <a:solidFill>
                <a:schemeClr val="accent3">
                  <a:lumMod val="50000"/>
                </a:schemeClr>
              </a:solidFill>
            </a:endParaRPr>
          </a:p>
        </p:txBody>
      </p:sp>
      <p:sp>
        <p:nvSpPr>
          <p:cNvPr id="9" name="TextBox 8">
            <a:hlinkClick r:id="rId5" action="ppaction://hlinksldjump"/>
          </p:cNvPr>
          <p:cNvSpPr txBox="1"/>
          <p:nvPr/>
        </p:nvSpPr>
        <p:spPr>
          <a:xfrm>
            <a:off x="1111078" y="4682967"/>
            <a:ext cx="6127922" cy="400110"/>
          </a:xfrm>
          <a:prstGeom prst="rect">
            <a:avLst/>
          </a:prstGeom>
          <a:noFill/>
        </p:spPr>
        <p:txBody>
          <a:bodyPr wrap="square" rtlCol="0">
            <a:spAutoFit/>
          </a:bodyPr>
          <a:lstStyle/>
          <a:p>
            <a:r>
              <a:rPr lang="en-US" sz="2000" dirty="0" smtClean="0">
                <a:solidFill>
                  <a:schemeClr val="accent3">
                    <a:lumMod val="50000"/>
                  </a:schemeClr>
                </a:solidFill>
              </a:rPr>
              <a:t>D. An increase in the dose and frequency of the Dilaudid</a:t>
            </a:r>
            <a:endParaRPr lang="en-US" sz="2000" dirty="0">
              <a:solidFill>
                <a:schemeClr val="accent3">
                  <a:lumMod val="50000"/>
                </a:schemeClr>
              </a:solidFill>
            </a:endParaRPr>
          </a:p>
        </p:txBody>
      </p:sp>
      <p:sp>
        <p:nvSpPr>
          <p:cNvPr id="11" name="TextBox 10"/>
          <p:cNvSpPr txBox="1"/>
          <p:nvPr/>
        </p:nvSpPr>
        <p:spPr>
          <a:xfrm>
            <a:off x="3276600" y="5486400"/>
            <a:ext cx="2438400" cy="830997"/>
          </a:xfrm>
          <a:prstGeom prst="rect">
            <a:avLst/>
          </a:prstGeom>
          <a:noFill/>
        </p:spPr>
        <p:txBody>
          <a:bodyPr wrap="square" rtlCol="0">
            <a:spAutoFit/>
          </a:bodyPr>
          <a:lstStyle/>
          <a:p>
            <a:pPr algn="ctr"/>
            <a:r>
              <a:rPr lang="en-US" sz="2400" b="1" i="1" u="sng" dirty="0" smtClean="0">
                <a:solidFill>
                  <a:srgbClr val="FF0000"/>
                </a:solidFill>
              </a:rPr>
              <a:t>Click</a:t>
            </a:r>
            <a:r>
              <a:rPr lang="en-US" sz="2400" b="1" i="1" dirty="0" smtClean="0">
                <a:solidFill>
                  <a:srgbClr val="FF0000"/>
                </a:solidFill>
              </a:rPr>
              <a:t> </a:t>
            </a:r>
            <a:r>
              <a:rPr lang="en-US" sz="2400" i="1" dirty="0" smtClean="0">
                <a:solidFill>
                  <a:srgbClr val="FF0000"/>
                </a:solidFill>
              </a:rPr>
              <a:t>on the correct answer</a:t>
            </a:r>
            <a:endParaRPr lang="en-US" sz="2400" i="1" dirty="0">
              <a:solidFill>
                <a:srgbClr val="FF0000"/>
              </a:solidFill>
            </a:endParaRPr>
          </a:p>
        </p:txBody>
      </p:sp>
    </p:spTree>
    <p:extLst>
      <p:ext uri="{BB962C8B-B14F-4D97-AF65-F5344CB8AC3E}">
        <p14:creationId xmlns:p14="http://schemas.microsoft.com/office/powerpoint/2010/main" val="2488023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t>
            </a:r>
            <a:endParaRPr lang="en-US" dirty="0"/>
          </a:p>
        </p:txBody>
      </p:sp>
      <p:sp>
        <p:nvSpPr>
          <p:cNvPr id="3" name="Content Placeholder 2"/>
          <p:cNvSpPr>
            <a:spLocks noGrp="1"/>
          </p:cNvSpPr>
          <p:nvPr>
            <p:ph idx="1"/>
          </p:nvPr>
        </p:nvSpPr>
        <p:spPr>
          <a:xfrm>
            <a:off x="335280" y="1676400"/>
            <a:ext cx="8229600" cy="4525963"/>
          </a:xfrm>
        </p:spPr>
        <p:txBody>
          <a:bodyPr>
            <a:normAutofit/>
          </a:bodyPr>
          <a:lstStyle/>
          <a:p>
            <a:pPr algn="ctr">
              <a:buFont typeface="Wingdings" panose="05000000000000000000" pitchFamily="2" charset="2"/>
              <a:buChar char="ü"/>
            </a:pPr>
            <a:r>
              <a:rPr lang="en-US" dirty="0" smtClean="0">
                <a:solidFill>
                  <a:schemeClr val="accent3">
                    <a:lumMod val="50000"/>
                  </a:schemeClr>
                </a:solidFill>
              </a:rPr>
              <a:t>The dose and frequency should be increased.</a:t>
            </a:r>
          </a:p>
          <a:p>
            <a:pPr marL="57150" indent="0" algn="ctr">
              <a:buNone/>
            </a:pPr>
            <a:endParaRPr lang="en-US" sz="1400" dirty="0">
              <a:solidFill>
                <a:schemeClr val="accent3">
                  <a:lumMod val="50000"/>
                </a:schemeClr>
              </a:solidFill>
            </a:endParaRPr>
          </a:p>
          <a:p>
            <a:pPr marL="57150" indent="0" algn="ctr">
              <a:buNone/>
            </a:pPr>
            <a:r>
              <a:rPr lang="en-US" dirty="0" smtClean="0">
                <a:solidFill>
                  <a:schemeClr val="accent3">
                    <a:lumMod val="50000"/>
                  </a:schemeClr>
                </a:solidFill>
              </a:rPr>
              <a:t>Pain is now acute; expect higher opioid requirements in an opioid tolerant patient. Dosing interval should be every 3-4 hours, initially, until her pain is under control. </a:t>
            </a:r>
            <a:endParaRPr lang="en-US" dirty="0">
              <a:solidFill>
                <a:schemeClr val="accent3">
                  <a:lumMod val="50000"/>
                </a:schemeClr>
              </a:solidFill>
            </a:endParaRPr>
          </a:p>
        </p:txBody>
      </p:sp>
      <p:sp>
        <p:nvSpPr>
          <p:cNvPr id="5" name="TextBox 4">
            <a:hlinkClick r:id="rId2" action="ppaction://hlinksldjump"/>
          </p:cNvPr>
          <p:cNvSpPr txBox="1"/>
          <p:nvPr/>
        </p:nvSpPr>
        <p:spPr>
          <a:xfrm>
            <a:off x="609600" y="5577839"/>
            <a:ext cx="7924800" cy="584775"/>
          </a:xfrm>
          <a:prstGeom prst="rect">
            <a:avLst/>
          </a:prstGeom>
          <a:noFill/>
        </p:spPr>
        <p:txBody>
          <a:bodyPr wrap="square" rtlCol="0">
            <a:spAutoFit/>
          </a:bodyPr>
          <a:lstStyle/>
          <a:p>
            <a:pPr algn="ctr"/>
            <a:r>
              <a:rPr lang="en-US" sz="3200" b="1" u="sng" dirty="0" smtClean="0">
                <a:solidFill>
                  <a:srgbClr val="FF0000"/>
                </a:solidFill>
              </a:rPr>
              <a:t>CLICK</a:t>
            </a:r>
            <a:r>
              <a:rPr lang="en-US" sz="3200" b="1" dirty="0" smtClean="0">
                <a:solidFill>
                  <a:srgbClr val="FF0000"/>
                </a:solidFill>
              </a:rPr>
              <a:t> HERE TO PROCEED TO THE NEXT SLIDE</a:t>
            </a:r>
            <a:endParaRPr lang="en-US" sz="3200" b="1" dirty="0">
              <a:solidFill>
                <a:srgbClr val="FF0000"/>
              </a:solidFill>
            </a:endParaRPr>
          </a:p>
        </p:txBody>
      </p:sp>
    </p:spTree>
    <p:extLst>
      <p:ext uri="{BB962C8B-B14F-4D97-AF65-F5344CB8AC3E}">
        <p14:creationId xmlns:p14="http://schemas.microsoft.com/office/powerpoint/2010/main" val="1440652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a:t>
            </a:r>
            <a:endParaRPr lang="en-US" dirty="0"/>
          </a:p>
        </p:txBody>
      </p:sp>
      <p:sp>
        <p:nvSpPr>
          <p:cNvPr id="4" name="TextBox 3">
            <a:hlinkClick r:id="rId2" action="ppaction://hlinksldjump"/>
          </p:cNvPr>
          <p:cNvSpPr txBox="1"/>
          <p:nvPr/>
        </p:nvSpPr>
        <p:spPr>
          <a:xfrm>
            <a:off x="1676400" y="2514600"/>
            <a:ext cx="5638800" cy="1938992"/>
          </a:xfrm>
          <a:prstGeom prst="rect">
            <a:avLst/>
          </a:prstGeom>
          <a:noFill/>
          <a:ln>
            <a:solidFill>
              <a:schemeClr val="tx1"/>
            </a:solidFill>
          </a:ln>
        </p:spPr>
        <p:txBody>
          <a:bodyPr wrap="square" rtlCol="0">
            <a:spAutoFit/>
          </a:bodyPr>
          <a:lstStyle/>
          <a:p>
            <a:pPr algn="ctr"/>
            <a:r>
              <a:rPr lang="en-US" sz="4000" dirty="0" smtClean="0">
                <a:solidFill>
                  <a:srgbClr val="C00000"/>
                </a:solidFill>
              </a:rPr>
              <a:t>Please click here to go back to the question and try again.  </a:t>
            </a:r>
            <a:endParaRPr lang="en-US" sz="4000" dirty="0">
              <a:solidFill>
                <a:srgbClr val="C00000"/>
              </a:solidFill>
            </a:endParaRPr>
          </a:p>
        </p:txBody>
      </p:sp>
    </p:spTree>
    <p:extLst>
      <p:ext uri="{BB962C8B-B14F-4D97-AF65-F5344CB8AC3E}">
        <p14:creationId xmlns:p14="http://schemas.microsoft.com/office/powerpoint/2010/main" val="3207544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Pain Management</a:t>
            </a:r>
            <a:br>
              <a:rPr lang="en-US" dirty="0" smtClean="0"/>
            </a:br>
            <a:r>
              <a:rPr lang="en-US" sz="2800" dirty="0" smtClean="0"/>
              <a:t>for Nurses</a:t>
            </a:r>
            <a:endParaRPr lang="en-US" dirty="0"/>
          </a:p>
        </p:txBody>
      </p:sp>
      <p:sp>
        <p:nvSpPr>
          <p:cNvPr id="3" name="Content Placeholder 2"/>
          <p:cNvSpPr>
            <a:spLocks noGrp="1"/>
          </p:cNvSpPr>
          <p:nvPr>
            <p:ph idx="1"/>
          </p:nvPr>
        </p:nvSpPr>
        <p:spPr>
          <a:xfrm>
            <a:off x="863600" y="1447801"/>
            <a:ext cx="7747000" cy="4572000"/>
          </a:xfrm>
        </p:spPr>
        <p:txBody>
          <a:bodyPr>
            <a:normAutofit/>
          </a:bodyPr>
          <a:lstStyle/>
          <a:p>
            <a:pPr marL="0" indent="0" algn="ctr">
              <a:buNone/>
            </a:pPr>
            <a:r>
              <a:rPr lang="en-US" sz="4400" dirty="0" smtClean="0">
                <a:solidFill>
                  <a:srgbClr val="C00000"/>
                </a:solidFill>
              </a:rPr>
              <a:t>It is imperative that you proceed through this program using </a:t>
            </a:r>
            <a:r>
              <a:rPr lang="en-US" sz="4400" b="1" u="sng" dirty="0" smtClean="0">
                <a:solidFill>
                  <a:srgbClr val="C00000"/>
                </a:solidFill>
              </a:rPr>
              <a:t>mouse clicks</a:t>
            </a:r>
            <a:r>
              <a:rPr lang="en-US" sz="4400" dirty="0" smtClean="0">
                <a:solidFill>
                  <a:srgbClr val="C00000"/>
                </a:solidFill>
              </a:rPr>
              <a:t>.  </a:t>
            </a:r>
          </a:p>
          <a:p>
            <a:pPr marL="0" indent="0" algn="ctr">
              <a:buNone/>
            </a:pPr>
            <a:endParaRPr lang="en-US" sz="4400" dirty="0">
              <a:solidFill>
                <a:srgbClr val="C00000"/>
              </a:solidFill>
            </a:endParaRPr>
          </a:p>
        </p:txBody>
      </p:sp>
      <p:sp>
        <p:nvSpPr>
          <p:cNvPr id="4" name="TextBox 3"/>
          <p:cNvSpPr txBox="1"/>
          <p:nvPr/>
        </p:nvSpPr>
        <p:spPr>
          <a:xfrm>
            <a:off x="2933700" y="6001434"/>
            <a:ext cx="3581400" cy="646331"/>
          </a:xfrm>
          <a:prstGeom prst="rect">
            <a:avLst/>
          </a:prstGeom>
          <a:noFill/>
        </p:spPr>
        <p:txBody>
          <a:bodyPr wrap="square" rtlCol="0">
            <a:spAutoFit/>
          </a:bodyPr>
          <a:lstStyle/>
          <a:p>
            <a:pPr algn="ctr"/>
            <a:r>
              <a:rPr lang="en-US" dirty="0" smtClean="0"/>
              <a:t>Annual Pain Management Education </a:t>
            </a:r>
          </a:p>
          <a:p>
            <a:pPr algn="ctr"/>
            <a:r>
              <a:rPr lang="en-US" dirty="0" smtClean="0"/>
              <a:t>SLUHN - 2015</a:t>
            </a:r>
            <a:endParaRPr lang="en-US"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pic>
        <p:nvPicPr>
          <p:cNvPr id="1026" name="Picture 2" descr="C:\Users\cunnink\AppData\Local\Microsoft\Windows\Temporary Internet Files\Content.IE5\O0VLPMQN\10011701674_af46cbf86e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7200" y="568275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cunnink\AppData\Local\Microsoft\Windows\Temporary Internet Files\Content.IE5\O0VLPMQN\10011701674_af46cbf86e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573336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unnink\AppData\Local\Microsoft\Windows\Temporary Internet Files\Content.IE5\224L5OWM\15220-illustration-of-a-blue-computer-mouse-pv[1].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3490811" y="3622026"/>
            <a:ext cx="2467178" cy="23255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477329" y="3779869"/>
            <a:ext cx="1498600" cy="369332"/>
          </a:xfrm>
          <a:prstGeom prst="rect">
            <a:avLst/>
          </a:prstGeom>
          <a:noFill/>
        </p:spPr>
        <p:txBody>
          <a:bodyPr wrap="square" rtlCol="0">
            <a:spAutoFit/>
          </a:bodyPr>
          <a:lstStyle/>
          <a:p>
            <a:r>
              <a:rPr lang="en-US" dirty="0" smtClean="0">
                <a:solidFill>
                  <a:srgbClr val="C00000"/>
                </a:solidFill>
              </a:rPr>
              <a:t>CLICK</a:t>
            </a:r>
            <a:endParaRPr lang="en-US" dirty="0">
              <a:solidFill>
                <a:srgbClr val="C00000"/>
              </a:solidFill>
            </a:endParaRPr>
          </a:p>
        </p:txBody>
      </p:sp>
      <p:sp>
        <p:nvSpPr>
          <p:cNvPr id="13" name="TextBox 12"/>
          <p:cNvSpPr txBox="1"/>
          <p:nvPr/>
        </p:nvSpPr>
        <p:spPr>
          <a:xfrm>
            <a:off x="7041243" y="3998935"/>
            <a:ext cx="1498600" cy="369332"/>
          </a:xfrm>
          <a:prstGeom prst="rect">
            <a:avLst/>
          </a:prstGeom>
          <a:noFill/>
        </p:spPr>
        <p:txBody>
          <a:bodyPr wrap="square" rtlCol="0">
            <a:spAutoFit/>
          </a:bodyPr>
          <a:lstStyle/>
          <a:p>
            <a:r>
              <a:rPr lang="en-US" dirty="0" smtClean="0">
                <a:solidFill>
                  <a:srgbClr val="C00000"/>
                </a:solidFill>
              </a:rPr>
              <a:t>CLICK</a:t>
            </a:r>
            <a:endParaRPr lang="en-US" dirty="0">
              <a:solidFill>
                <a:srgbClr val="C00000"/>
              </a:solidFill>
            </a:endParaRPr>
          </a:p>
        </p:txBody>
      </p:sp>
      <p:sp>
        <p:nvSpPr>
          <p:cNvPr id="14" name="TextBox 13"/>
          <p:cNvSpPr txBox="1"/>
          <p:nvPr/>
        </p:nvSpPr>
        <p:spPr>
          <a:xfrm>
            <a:off x="1992211" y="4819976"/>
            <a:ext cx="1498600" cy="369332"/>
          </a:xfrm>
          <a:prstGeom prst="rect">
            <a:avLst/>
          </a:prstGeom>
          <a:noFill/>
        </p:spPr>
        <p:txBody>
          <a:bodyPr wrap="square" rtlCol="0">
            <a:spAutoFit/>
          </a:bodyPr>
          <a:lstStyle/>
          <a:p>
            <a:r>
              <a:rPr lang="en-US" dirty="0" smtClean="0">
                <a:solidFill>
                  <a:srgbClr val="C00000"/>
                </a:solidFill>
              </a:rPr>
              <a:t>CLICK</a:t>
            </a:r>
            <a:endParaRPr lang="en-US" dirty="0">
              <a:solidFill>
                <a:srgbClr val="C00000"/>
              </a:solidFill>
            </a:endParaRPr>
          </a:p>
        </p:txBody>
      </p:sp>
      <p:sp>
        <p:nvSpPr>
          <p:cNvPr id="15" name="TextBox 14"/>
          <p:cNvSpPr txBox="1"/>
          <p:nvPr/>
        </p:nvSpPr>
        <p:spPr>
          <a:xfrm>
            <a:off x="1077686" y="4443115"/>
            <a:ext cx="1498600" cy="369332"/>
          </a:xfrm>
          <a:prstGeom prst="rect">
            <a:avLst/>
          </a:prstGeom>
          <a:noFill/>
        </p:spPr>
        <p:txBody>
          <a:bodyPr wrap="square" rtlCol="0">
            <a:spAutoFit/>
          </a:bodyPr>
          <a:lstStyle/>
          <a:p>
            <a:r>
              <a:rPr lang="en-US" dirty="0" smtClean="0">
                <a:solidFill>
                  <a:srgbClr val="C00000"/>
                </a:solidFill>
              </a:rPr>
              <a:t>CLICK</a:t>
            </a:r>
            <a:endParaRPr lang="en-US" dirty="0">
              <a:solidFill>
                <a:srgbClr val="C00000"/>
              </a:solidFill>
            </a:endParaRPr>
          </a:p>
        </p:txBody>
      </p:sp>
      <p:sp>
        <p:nvSpPr>
          <p:cNvPr id="16" name="TextBox 15"/>
          <p:cNvSpPr txBox="1"/>
          <p:nvPr/>
        </p:nvSpPr>
        <p:spPr>
          <a:xfrm>
            <a:off x="1727200" y="3923909"/>
            <a:ext cx="1498600" cy="369332"/>
          </a:xfrm>
          <a:prstGeom prst="rect">
            <a:avLst/>
          </a:prstGeom>
          <a:noFill/>
        </p:spPr>
        <p:txBody>
          <a:bodyPr wrap="square" rtlCol="0">
            <a:spAutoFit/>
          </a:bodyPr>
          <a:lstStyle/>
          <a:p>
            <a:r>
              <a:rPr lang="en-US" dirty="0" smtClean="0">
                <a:solidFill>
                  <a:srgbClr val="C00000"/>
                </a:solidFill>
              </a:rPr>
              <a:t>CLICK</a:t>
            </a:r>
            <a:endParaRPr lang="en-US" dirty="0">
              <a:solidFill>
                <a:srgbClr val="C00000"/>
              </a:solidFill>
            </a:endParaRPr>
          </a:p>
        </p:txBody>
      </p:sp>
      <p:sp>
        <p:nvSpPr>
          <p:cNvPr id="17" name="TextBox 16"/>
          <p:cNvSpPr txBox="1"/>
          <p:nvPr/>
        </p:nvSpPr>
        <p:spPr>
          <a:xfrm>
            <a:off x="6066971" y="4368267"/>
            <a:ext cx="1498600" cy="369332"/>
          </a:xfrm>
          <a:prstGeom prst="rect">
            <a:avLst/>
          </a:prstGeom>
          <a:noFill/>
        </p:spPr>
        <p:txBody>
          <a:bodyPr wrap="square" rtlCol="0">
            <a:spAutoFit/>
          </a:bodyPr>
          <a:lstStyle/>
          <a:p>
            <a:r>
              <a:rPr lang="en-US" dirty="0" smtClean="0">
                <a:solidFill>
                  <a:srgbClr val="C00000"/>
                </a:solidFill>
              </a:rPr>
              <a:t>CLICK</a:t>
            </a:r>
            <a:endParaRPr lang="en-US" dirty="0">
              <a:solidFill>
                <a:srgbClr val="C00000"/>
              </a:solidFill>
            </a:endParaRPr>
          </a:p>
        </p:txBody>
      </p:sp>
      <p:sp>
        <p:nvSpPr>
          <p:cNvPr id="18" name="TextBox 17"/>
          <p:cNvSpPr txBox="1"/>
          <p:nvPr/>
        </p:nvSpPr>
        <p:spPr>
          <a:xfrm>
            <a:off x="6515100" y="5029200"/>
            <a:ext cx="1498600" cy="369332"/>
          </a:xfrm>
          <a:prstGeom prst="rect">
            <a:avLst/>
          </a:prstGeom>
          <a:noFill/>
        </p:spPr>
        <p:txBody>
          <a:bodyPr wrap="square" rtlCol="0">
            <a:spAutoFit/>
          </a:bodyPr>
          <a:lstStyle/>
          <a:p>
            <a:r>
              <a:rPr lang="en-US" dirty="0" smtClean="0">
                <a:solidFill>
                  <a:srgbClr val="C00000"/>
                </a:solidFill>
              </a:rPr>
              <a:t>CLICK</a:t>
            </a:r>
            <a:endParaRPr lang="en-US" dirty="0">
              <a:solidFill>
                <a:srgbClr val="C00000"/>
              </a:solidFill>
            </a:endParaRPr>
          </a:p>
        </p:txBody>
      </p:sp>
      <p:sp>
        <p:nvSpPr>
          <p:cNvPr id="19" name="TextBox 18"/>
          <p:cNvSpPr txBox="1"/>
          <p:nvPr/>
        </p:nvSpPr>
        <p:spPr>
          <a:xfrm>
            <a:off x="7264400" y="4670542"/>
            <a:ext cx="1498600" cy="369332"/>
          </a:xfrm>
          <a:prstGeom prst="rect">
            <a:avLst/>
          </a:prstGeom>
          <a:noFill/>
        </p:spPr>
        <p:txBody>
          <a:bodyPr wrap="square" rtlCol="0">
            <a:spAutoFit/>
          </a:bodyPr>
          <a:lstStyle/>
          <a:p>
            <a:r>
              <a:rPr lang="en-US" dirty="0" smtClean="0">
                <a:solidFill>
                  <a:srgbClr val="C00000"/>
                </a:solidFill>
              </a:rPr>
              <a:t>CLICK</a:t>
            </a:r>
            <a:endParaRPr lang="en-US" dirty="0">
              <a:solidFill>
                <a:srgbClr val="C00000"/>
              </a:solidFill>
            </a:endParaRPr>
          </a:p>
        </p:txBody>
      </p:sp>
      <p:sp>
        <p:nvSpPr>
          <p:cNvPr id="20" name="TextBox 19"/>
          <p:cNvSpPr txBox="1"/>
          <p:nvPr/>
        </p:nvSpPr>
        <p:spPr>
          <a:xfrm>
            <a:off x="2848429" y="5313423"/>
            <a:ext cx="1498600" cy="369332"/>
          </a:xfrm>
          <a:prstGeom prst="rect">
            <a:avLst/>
          </a:prstGeom>
          <a:noFill/>
        </p:spPr>
        <p:txBody>
          <a:bodyPr wrap="square" rtlCol="0">
            <a:spAutoFit/>
          </a:bodyPr>
          <a:lstStyle/>
          <a:p>
            <a:r>
              <a:rPr lang="en-US" dirty="0" smtClean="0">
                <a:solidFill>
                  <a:srgbClr val="C00000"/>
                </a:solidFill>
              </a:rPr>
              <a:t>CLICK</a:t>
            </a:r>
            <a:endParaRPr lang="en-US" dirty="0">
              <a:solidFill>
                <a:srgbClr val="C00000"/>
              </a:solidFill>
            </a:endParaRPr>
          </a:p>
        </p:txBody>
      </p:sp>
      <p:sp>
        <p:nvSpPr>
          <p:cNvPr id="21" name="TextBox 20"/>
          <p:cNvSpPr txBox="1"/>
          <p:nvPr/>
        </p:nvSpPr>
        <p:spPr>
          <a:xfrm>
            <a:off x="1834243" y="4293241"/>
            <a:ext cx="1498600" cy="369332"/>
          </a:xfrm>
          <a:prstGeom prst="rect">
            <a:avLst/>
          </a:prstGeom>
          <a:noFill/>
        </p:spPr>
        <p:txBody>
          <a:bodyPr wrap="square" rtlCol="0">
            <a:spAutoFit/>
          </a:bodyPr>
          <a:lstStyle/>
          <a:p>
            <a:pPr algn="r"/>
            <a:r>
              <a:rPr lang="en-US" dirty="0" smtClean="0">
                <a:solidFill>
                  <a:srgbClr val="C00000"/>
                </a:solidFill>
              </a:rPr>
              <a:t>CLICK</a:t>
            </a:r>
            <a:endParaRPr lang="en-US" dirty="0">
              <a:solidFill>
                <a:srgbClr val="C00000"/>
              </a:solidFill>
            </a:endParaRPr>
          </a:p>
        </p:txBody>
      </p:sp>
    </p:spTree>
    <p:extLst>
      <p:ext uri="{BB962C8B-B14F-4D97-AF65-F5344CB8AC3E}">
        <p14:creationId xmlns:p14="http://schemas.microsoft.com/office/powerpoint/2010/main" val="1925831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Optimizing Pain Management</a:t>
            </a:r>
            <a:endParaRPr lang="en-US" sz="3600" dirty="0"/>
          </a:p>
        </p:txBody>
      </p:sp>
      <p:sp>
        <p:nvSpPr>
          <p:cNvPr id="3" name="Content Placeholder 2"/>
          <p:cNvSpPr>
            <a:spLocks noGrp="1"/>
          </p:cNvSpPr>
          <p:nvPr>
            <p:ph idx="1"/>
          </p:nvPr>
        </p:nvSpPr>
        <p:spPr>
          <a:xfrm>
            <a:off x="863600" y="1524000"/>
            <a:ext cx="7416800" cy="3950732"/>
          </a:xfrm>
        </p:spPr>
        <p:style>
          <a:lnRef idx="1">
            <a:schemeClr val="accent3"/>
          </a:lnRef>
          <a:fillRef idx="2">
            <a:schemeClr val="accent3"/>
          </a:fillRef>
          <a:effectRef idx="1">
            <a:schemeClr val="accent3"/>
          </a:effectRef>
          <a:fontRef idx="minor">
            <a:schemeClr val="dk1"/>
          </a:fontRef>
        </p:style>
        <p:txBody>
          <a:bodyPr/>
          <a:lstStyle/>
          <a:p>
            <a:pPr marL="0" indent="0">
              <a:spcBef>
                <a:spcPts val="0"/>
              </a:spcBef>
              <a:buNone/>
            </a:pPr>
            <a:r>
              <a:rPr lang="en-US" sz="2000" i="1" dirty="0" smtClean="0">
                <a:solidFill>
                  <a:schemeClr val="accent3">
                    <a:lumMod val="50000"/>
                  </a:schemeClr>
                </a:solidFill>
              </a:rPr>
              <a:t>To attempt to </a:t>
            </a:r>
            <a:r>
              <a:rPr lang="en-US" sz="2000" i="1" dirty="0">
                <a:solidFill>
                  <a:schemeClr val="accent3">
                    <a:lumMod val="50000"/>
                  </a:schemeClr>
                </a:solidFill>
              </a:rPr>
              <a:t>optimize </a:t>
            </a:r>
            <a:r>
              <a:rPr lang="en-US" sz="2000" i="1" dirty="0" smtClean="0">
                <a:solidFill>
                  <a:schemeClr val="accent3">
                    <a:lumMod val="50000"/>
                  </a:schemeClr>
                </a:solidFill>
              </a:rPr>
              <a:t>Ms. Jones’ </a:t>
            </a:r>
            <a:r>
              <a:rPr lang="en-US" sz="2000" i="1" dirty="0">
                <a:solidFill>
                  <a:schemeClr val="accent3">
                    <a:lumMod val="50000"/>
                  </a:schemeClr>
                </a:solidFill>
              </a:rPr>
              <a:t>pain </a:t>
            </a:r>
            <a:r>
              <a:rPr lang="en-US" sz="2000" i="1" dirty="0" smtClean="0">
                <a:solidFill>
                  <a:schemeClr val="accent3">
                    <a:lumMod val="50000"/>
                  </a:schemeClr>
                </a:solidFill>
              </a:rPr>
              <a:t>management, adjunct medications are important. Which of the following would you suggest to the provider to improve her pain management regimen?  Two of the following medications would be options, select one of the correct answers:</a:t>
            </a:r>
            <a:endParaRPr lang="en-US" sz="2000" i="1" dirty="0">
              <a:solidFill>
                <a:schemeClr val="accent3">
                  <a:lumMod val="50000"/>
                </a:schemeClr>
              </a:solidFill>
            </a:endParaRPr>
          </a:p>
          <a:p>
            <a:pPr marL="0" indent="0">
              <a:spcBef>
                <a:spcPts val="0"/>
              </a:spcBef>
              <a:buNone/>
            </a:pPr>
            <a:endParaRPr lang="en-US" sz="2400" i="1" dirty="0" smtClean="0">
              <a:solidFill>
                <a:schemeClr val="accent3">
                  <a:lumMod val="50000"/>
                </a:schemeClr>
              </a:solidFill>
            </a:endParaRPr>
          </a:p>
          <a:p>
            <a:pPr marL="0" indent="0">
              <a:spcBef>
                <a:spcPts val="0"/>
              </a:spcBef>
              <a:buNone/>
            </a:pPr>
            <a:endParaRPr lang="en-US" sz="2400" i="1" dirty="0">
              <a:solidFill>
                <a:schemeClr val="accent3">
                  <a:lumMod val="50000"/>
                </a:schemeClr>
              </a:solidFill>
            </a:endParaRPr>
          </a:p>
          <a:p>
            <a:pPr marL="0" indent="0">
              <a:spcBef>
                <a:spcPts val="0"/>
              </a:spcBef>
              <a:buNone/>
            </a:pPr>
            <a:endParaRPr lang="en-US" sz="2400" i="1" dirty="0" smtClean="0">
              <a:solidFill>
                <a:schemeClr val="accent3">
                  <a:lumMod val="50000"/>
                </a:schemeClr>
              </a:solidFill>
            </a:endParaRPr>
          </a:p>
          <a:p>
            <a:pPr marL="0" indent="0">
              <a:spcBef>
                <a:spcPts val="0"/>
              </a:spcBef>
              <a:buNone/>
            </a:pPr>
            <a:endParaRPr lang="en-US" sz="2400" i="1" dirty="0">
              <a:solidFill>
                <a:schemeClr val="accent3">
                  <a:lumMod val="50000"/>
                </a:schemeClr>
              </a:solidFill>
            </a:endParaRPr>
          </a:p>
          <a:p>
            <a:pPr marL="0" indent="0">
              <a:spcBef>
                <a:spcPts val="0"/>
              </a:spcBef>
              <a:buNone/>
            </a:pPr>
            <a:endParaRPr lang="en-US" sz="2400" i="1" dirty="0" smtClean="0">
              <a:solidFill>
                <a:schemeClr val="accent3">
                  <a:lumMod val="50000"/>
                </a:schemeClr>
              </a:solidFill>
            </a:endParaRPr>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
        <p:nvSpPr>
          <p:cNvPr id="8" name="TextBox 7">
            <a:hlinkClick r:id="rId4" action="ppaction://hlinksldjump"/>
          </p:cNvPr>
          <p:cNvSpPr txBox="1"/>
          <p:nvPr/>
        </p:nvSpPr>
        <p:spPr>
          <a:xfrm>
            <a:off x="2590800" y="3161105"/>
            <a:ext cx="3810000" cy="400110"/>
          </a:xfrm>
          <a:prstGeom prst="rect">
            <a:avLst/>
          </a:prstGeom>
          <a:noFill/>
        </p:spPr>
        <p:txBody>
          <a:bodyPr wrap="square" rtlCol="0">
            <a:spAutoFit/>
          </a:bodyPr>
          <a:lstStyle/>
          <a:p>
            <a:r>
              <a:rPr lang="en-US" sz="2000" dirty="0" smtClean="0">
                <a:solidFill>
                  <a:schemeClr val="accent3">
                    <a:lumMod val="50000"/>
                  </a:schemeClr>
                </a:solidFill>
              </a:rPr>
              <a:t>A. Tylenol 650mg Q6 </a:t>
            </a:r>
            <a:r>
              <a:rPr lang="en-US" sz="2000" dirty="0" err="1" smtClean="0">
                <a:solidFill>
                  <a:schemeClr val="accent3">
                    <a:lumMod val="50000"/>
                  </a:schemeClr>
                </a:solidFill>
              </a:rPr>
              <a:t>hrs</a:t>
            </a:r>
            <a:r>
              <a:rPr lang="en-US" sz="2000" dirty="0" smtClean="0">
                <a:solidFill>
                  <a:schemeClr val="accent3">
                    <a:lumMod val="50000"/>
                  </a:schemeClr>
                </a:solidFill>
              </a:rPr>
              <a:t> PRN</a:t>
            </a:r>
            <a:endParaRPr lang="en-US" sz="2000" dirty="0">
              <a:solidFill>
                <a:schemeClr val="accent3">
                  <a:lumMod val="50000"/>
                </a:schemeClr>
              </a:solidFill>
            </a:endParaRPr>
          </a:p>
        </p:txBody>
      </p:sp>
      <p:sp>
        <p:nvSpPr>
          <p:cNvPr id="9" name="TextBox 8">
            <a:hlinkClick r:id="rId4" action="ppaction://hlinksldjump"/>
          </p:cNvPr>
          <p:cNvSpPr txBox="1"/>
          <p:nvPr/>
        </p:nvSpPr>
        <p:spPr>
          <a:xfrm>
            <a:off x="2590800" y="3571510"/>
            <a:ext cx="4038600" cy="400110"/>
          </a:xfrm>
          <a:prstGeom prst="rect">
            <a:avLst/>
          </a:prstGeom>
          <a:noFill/>
        </p:spPr>
        <p:txBody>
          <a:bodyPr wrap="square" rtlCol="0">
            <a:spAutoFit/>
          </a:bodyPr>
          <a:lstStyle/>
          <a:p>
            <a:r>
              <a:rPr lang="en-US" sz="2000" dirty="0" smtClean="0">
                <a:solidFill>
                  <a:schemeClr val="accent3">
                    <a:lumMod val="50000"/>
                  </a:schemeClr>
                </a:solidFill>
              </a:rPr>
              <a:t>B. Tramadol 50mg Q6 </a:t>
            </a:r>
            <a:r>
              <a:rPr lang="en-US" sz="2000" dirty="0" err="1" smtClean="0">
                <a:solidFill>
                  <a:schemeClr val="accent3">
                    <a:lumMod val="50000"/>
                  </a:schemeClr>
                </a:solidFill>
              </a:rPr>
              <a:t>hrs</a:t>
            </a:r>
            <a:r>
              <a:rPr lang="en-US" sz="2000" dirty="0" smtClean="0">
                <a:solidFill>
                  <a:schemeClr val="accent3">
                    <a:lumMod val="50000"/>
                  </a:schemeClr>
                </a:solidFill>
              </a:rPr>
              <a:t> PRN</a:t>
            </a:r>
            <a:endParaRPr lang="en-US" sz="2000" dirty="0">
              <a:solidFill>
                <a:schemeClr val="accent3">
                  <a:lumMod val="50000"/>
                </a:schemeClr>
              </a:solidFill>
            </a:endParaRPr>
          </a:p>
        </p:txBody>
      </p:sp>
      <p:sp>
        <p:nvSpPr>
          <p:cNvPr id="10" name="TextBox 9">
            <a:hlinkClick r:id="rId5" action="ppaction://hlinksldjump"/>
          </p:cNvPr>
          <p:cNvSpPr txBox="1"/>
          <p:nvPr/>
        </p:nvSpPr>
        <p:spPr>
          <a:xfrm>
            <a:off x="2590800" y="3965600"/>
            <a:ext cx="4119880" cy="400110"/>
          </a:xfrm>
          <a:prstGeom prst="rect">
            <a:avLst/>
          </a:prstGeom>
          <a:noFill/>
        </p:spPr>
        <p:txBody>
          <a:bodyPr wrap="square" rtlCol="0">
            <a:spAutoFit/>
          </a:bodyPr>
          <a:lstStyle/>
          <a:p>
            <a:r>
              <a:rPr lang="en-US" sz="2000" dirty="0" smtClean="0">
                <a:solidFill>
                  <a:schemeClr val="accent3">
                    <a:lumMod val="50000"/>
                  </a:schemeClr>
                </a:solidFill>
              </a:rPr>
              <a:t>C. Scheduled Tylenol 650mg Q6 </a:t>
            </a:r>
            <a:r>
              <a:rPr lang="en-US" sz="2000" dirty="0" err="1" smtClean="0">
                <a:solidFill>
                  <a:schemeClr val="accent3">
                    <a:lumMod val="50000"/>
                  </a:schemeClr>
                </a:solidFill>
              </a:rPr>
              <a:t>hrs</a:t>
            </a:r>
            <a:endParaRPr lang="en-US" sz="2000" dirty="0">
              <a:solidFill>
                <a:schemeClr val="accent3">
                  <a:lumMod val="50000"/>
                </a:schemeClr>
              </a:solidFill>
            </a:endParaRPr>
          </a:p>
        </p:txBody>
      </p:sp>
      <p:sp>
        <p:nvSpPr>
          <p:cNvPr id="11" name="TextBox 10">
            <a:hlinkClick r:id="rId4" action="ppaction://hlinksldjump"/>
          </p:cNvPr>
          <p:cNvSpPr txBox="1"/>
          <p:nvPr/>
        </p:nvSpPr>
        <p:spPr>
          <a:xfrm>
            <a:off x="2606040" y="4365710"/>
            <a:ext cx="3865418" cy="400110"/>
          </a:xfrm>
          <a:prstGeom prst="rect">
            <a:avLst/>
          </a:prstGeom>
          <a:noFill/>
        </p:spPr>
        <p:txBody>
          <a:bodyPr wrap="square" rtlCol="0">
            <a:spAutoFit/>
          </a:bodyPr>
          <a:lstStyle/>
          <a:p>
            <a:r>
              <a:rPr lang="en-US" sz="2000" dirty="0" smtClean="0">
                <a:solidFill>
                  <a:schemeClr val="accent3">
                    <a:lumMod val="50000"/>
                  </a:schemeClr>
                </a:solidFill>
              </a:rPr>
              <a:t>D. Gabapentin 100mg TID</a:t>
            </a:r>
            <a:endParaRPr lang="en-US" sz="2000" dirty="0">
              <a:solidFill>
                <a:schemeClr val="accent3">
                  <a:lumMod val="50000"/>
                </a:schemeClr>
              </a:solidFill>
            </a:endParaRPr>
          </a:p>
        </p:txBody>
      </p:sp>
      <p:sp>
        <p:nvSpPr>
          <p:cNvPr id="12" name="TextBox 11"/>
          <p:cNvSpPr txBox="1"/>
          <p:nvPr/>
        </p:nvSpPr>
        <p:spPr>
          <a:xfrm>
            <a:off x="3390900" y="5673436"/>
            <a:ext cx="2628900" cy="830997"/>
          </a:xfrm>
          <a:prstGeom prst="rect">
            <a:avLst/>
          </a:prstGeom>
          <a:noFill/>
        </p:spPr>
        <p:txBody>
          <a:bodyPr wrap="square" rtlCol="0">
            <a:spAutoFit/>
          </a:bodyPr>
          <a:lstStyle/>
          <a:p>
            <a:pPr algn="ctr"/>
            <a:r>
              <a:rPr lang="en-US" sz="2400" b="1" i="1" u="sng" dirty="0" smtClean="0">
                <a:solidFill>
                  <a:srgbClr val="FF0000"/>
                </a:solidFill>
              </a:rPr>
              <a:t>Click</a:t>
            </a:r>
            <a:r>
              <a:rPr lang="en-US" sz="2400" i="1" dirty="0" smtClean="0">
                <a:solidFill>
                  <a:srgbClr val="FF0000"/>
                </a:solidFill>
              </a:rPr>
              <a:t> on one of the correct answers</a:t>
            </a:r>
            <a:endParaRPr lang="en-US" sz="2400" i="1" dirty="0">
              <a:solidFill>
                <a:srgbClr val="FF0000"/>
              </a:solidFill>
            </a:endParaRPr>
          </a:p>
        </p:txBody>
      </p:sp>
      <p:sp>
        <p:nvSpPr>
          <p:cNvPr id="13" name="TextBox 12">
            <a:hlinkClick r:id="rId5" action="ppaction://hlinksldjump"/>
          </p:cNvPr>
          <p:cNvSpPr txBox="1"/>
          <p:nvPr/>
        </p:nvSpPr>
        <p:spPr>
          <a:xfrm>
            <a:off x="2642062" y="4759880"/>
            <a:ext cx="4068618" cy="400110"/>
          </a:xfrm>
          <a:prstGeom prst="rect">
            <a:avLst/>
          </a:prstGeom>
          <a:noFill/>
        </p:spPr>
        <p:txBody>
          <a:bodyPr wrap="square" rtlCol="0">
            <a:spAutoFit/>
          </a:bodyPr>
          <a:lstStyle/>
          <a:p>
            <a:r>
              <a:rPr lang="en-US" sz="2000" dirty="0">
                <a:solidFill>
                  <a:schemeClr val="accent3">
                    <a:lumMod val="50000"/>
                  </a:schemeClr>
                </a:solidFill>
              </a:rPr>
              <a:t>E</a:t>
            </a:r>
            <a:r>
              <a:rPr lang="en-US" sz="2000" dirty="0" smtClean="0">
                <a:solidFill>
                  <a:schemeClr val="accent3">
                    <a:lumMod val="50000"/>
                  </a:schemeClr>
                </a:solidFill>
              </a:rPr>
              <a:t>. Scheduled </a:t>
            </a:r>
            <a:r>
              <a:rPr lang="en-US" sz="2000" dirty="0" err="1" smtClean="0">
                <a:solidFill>
                  <a:schemeClr val="accent3">
                    <a:lumMod val="50000"/>
                  </a:schemeClr>
                </a:solidFill>
              </a:rPr>
              <a:t>Robaxin</a:t>
            </a:r>
            <a:r>
              <a:rPr lang="en-US" sz="2000" dirty="0" smtClean="0">
                <a:solidFill>
                  <a:schemeClr val="accent3">
                    <a:lumMod val="50000"/>
                  </a:schemeClr>
                </a:solidFill>
              </a:rPr>
              <a:t> 500mg Q6 </a:t>
            </a:r>
            <a:r>
              <a:rPr lang="en-US" sz="2000" dirty="0" err="1" smtClean="0">
                <a:solidFill>
                  <a:schemeClr val="accent3">
                    <a:lumMod val="50000"/>
                  </a:schemeClr>
                </a:solidFill>
              </a:rPr>
              <a:t>hrs</a:t>
            </a:r>
            <a:endParaRPr lang="en-US" sz="2000" dirty="0">
              <a:solidFill>
                <a:schemeClr val="accent3">
                  <a:lumMod val="50000"/>
                </a:schemeClr>
              </a:solidFill>
            </a:endParaRPr>
          </a:p>
        </p:txBody>
      </p:sp>
    </p:spTree>
    <p:extLst>
      <p:ext uri="{BB962C8B-B14F-4D97-AF65-F5344CB8AC3E}">
        <p14:creationId xmlns:p14="http://schemas.microsoft.com/office/powerpoint/2010/main" val="2488023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t>
            </a:r>
            <a:endParaRPr lang="en-US" dirty="0"/>
          </a:p>
        </p:txBody>
      </p:sp>
      <p:sp>
        <p:nvSpPr>
          <p:cNvPr id="5" name="TextBox 4">
            <a:hlinkClick r:id="rId2" action="ppaction://hlinksldjump"/>
          </p:cNvPr>
          <p:cNvSpPr txBox="1"/>
          <p:nvPr/>
        </p:nvSpPr>
        <p:spPr>
          <a:xfrm>
            <a:off x="609600" y="5870227"/>
            <a:ext cx="7924800" cy="584775"/>
          </a:xfrm>
          <a:prstGeom prst="rect">
            <a:avLst/>
          </a:prstGeom>
          <a:noFill/>
        </p:spPr>
        <p:txBody>
          <a:bodyPr wrap="square" rtlCol="0">
            <a:spAutoFit/>
          </a:bodyPr>
          <a:lstStyle/>
          <a:p>
            <a:pPr algn="ctr"/>
            <a:r>
              <a:rPr lang="en-US" sz="3200" b="1" u="sng" dirty="0" smtClean="0">
                <a:solidFill>
                  <a:srgbClr val="FF0000"/>
                </a:solidFill>
              </a:rPr>
              <a:t>CLICK</a:t>
            </a:r>
            <a:r>
              <a:rPr lang="en-US" sz="3200" b="1" dirty="0" smtClean="0">
                <a:solidFill>
                  <a:srgbClr val="FF0000"/>
                </a:solidFill>
              </a:rPr>
              <a:t> HERE TO PROCEED TO THE NEXT SLIDE</a:t>
            </a:r>
            <a:endParaRPr lang="en-US" sz="3200" b="1" dirty="0">
              <a:solidFill>
                <a:srgbClr val="FF0000"/>
              </a:solidFill>
            </a:endParaRPr>
          </a:p>
        </p:txBody>
      </p:sp>
      <p:sp>
        <p:nvSpPr>
          <p:cNvPr id="6" name="TextBox 5"/>
          <p:cNvSpPr txBox="1"/>
          <p:nvPr/>
        </p:nvSpPr>
        <p:spPr>
          <a:xfrm>
            <a:off x="990600" y="1569720"/>
            <a:ext cx="7162800" cy="3847207"/>
          </a:xfrm>
          <a:prstGeom prst="rect">
            <a:avLst/>
          </a:prstGeom>
          <a:scene3d>
            <a:camera prst="orthographicFront"/>
            <a:lightRig rig="threePt" dir="t"/>
          </a:scene3d>
          <a:sp3d>
            <a:bevelT prst="slope"/>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i="1" u="sng" dirty="0" smtClean="0">
                <a:solidFill>
                  <a:srgbClr val="C00000"/>
                </a:solidFill>
              </a:rPr>
              <a:t>Scheduled Tylenol and </a:t>
            </a:r>
            <a:r>
              <a:rPr lang="en-US" sz="2400" b="1" i="1" u="sng" dirty="0" err="1" smtClean="0">
                <a:solidFill>
                  <a:srgbClr val="C00000"/>
                </a:solidFill>
              </a:rPr>
              <a:t>Robaxin</a:t>
            </a:r>
            <a:r>
              <a:rPr lang="en-US" sz="2400" i="1" u="sng" dirty="0" smtClean="0"/>
              <a:t> are the correct answers</a:t>
            </a:r>
            <a:r>
              <a:rPr lang="en-US" sz="2400" i="1" dirty="0" smtClean="0"/>
              <a:t>. Administering medications on a schedule are more effective in treating pain. </a:t>
            </a:r>
          </a:p>
          <a:p>
            <a:pPr algn="ctr"/>
            <a:endParaRPr lang="en-US" sz="2400" i="1" dirty="0" smtClean="0"/>
          </a:p>
          <a:p>
            <a:pPr algn="ctr"/>
            <a:r>
              <a:rPr lang="en-US" sz="2400" i="1" u="sng" dirty="0" smtClean="0"/>
              <a:t>Tramadol is contraindicated</a:t>
            </a:r>
            <a:r>
              <a:rPr lang="en-US" sz="2400" i="1" dirty="0" smtClean="0"/>
              <a:t> in this case as the patient is taking Paxil which increases the risk for Serotonin Syndrome.</a:t>
            </a:r>
          </a:p>
          <a:p>
            <a:pPr algn="ctr"/>
            <a:endParaRPr lang="en-US" sz="2400" i="1" dirty="0"/>
          </a:p>
          <a:p>
            <a:pPr algn="ctr"/>
            <a:r>
              <a:rPr lang="en-US" sz="2400" i="1" u="sng" dirty="0" smtClean="0"/>
              <a:t>Gabapentin is not indicated</a:t>
            </a:r>
            <a:r>
              <a:rPr lang="en-US" sz="2400" i="1" dirty="0" smtClean="0"/>
              <a:t> at this time since there is no neuropathic component identified</a:t>
            </a:r>
            <a:r>
              <a:rPr lang="en-US" sz="2800" i="1" dirty="0" smtClean="0"/>
              <a:t>.</a:t>
            </a:r>
            <a:endParaRPr lang="en-US" sz="2800" i="1" dirty="0"/>
          </a:p>
        </p:txBody>
      </p:sp>
    </p:spTree>
    <p:extLst>
      <p:ext uri="{BB962C8B-B14F-4D97-AF65-F5344CB8AC3E}">
        <p14:creationId xmlns:p14="http://schemas.microsoft.com/office/powerpoint/2010/main" val="3451386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a:t>
            </a:r>
            <a:endParaRPr lang="en-US" dirty="0"/>
          </a:p>
        </p:txBody>
      </p:sp>
      <p:sp>
        <p:nvSpPr>
          <p:cNvPr id="4" name="TextBox 3">
            <a:hlinkClick r:id="rId2" action="ppaction://hlinksldjump"/>
          </p:cNvPr>
          <p:cNvSpPr txBox="1"/>
          <p:nvPr/>
        </p:nvSpPr>
        <p:spPr>
          <a:xfrm>
            <a:off x="1676400" y="2514600"/>
            <a:ext cx="5638800" cy="1938992"/>
          </a:xfrm>
          <a:prstGeom prst="rect">
            <a:avLst/>
          </a:prstGeom>
          <a:noFill/>
          <a:ln>
            <a:solidFill>
              <a:schemeClr val="tx1"/>
            </a:solidFill>
          </a:ln>
        </p:spPr>
        <p:txBody>
          <a:bodyPr wrap="square" rtlCol="0">
            <a:spAutoFit/>
          </a:bodyPr>
          <a:lstStyle/>
          <a:p>
            <a:pPr algn="ctr"/>
            <a:r>
              <a:rPr lang="en-US" sz="4000" dirty="0" smtClean="0">
                <a:solidFill>
                  <a:srgbClr val="C00000"/>
                </a:solidFill>
              </a:rPr>
              <a:t>Please click here to go back to the question and try again.  </a:t>
            </a:r>
            <a:endParaRPr lang="en-US" sz="4000" dirty="0">
              <a:solidFill>
                <a:srgbClr val="C00000"/>
              </a:solidFill>
            </a:endParaRPr>
          </a:p>
        </p:txBody>
      </p:sp>
    </p:spTree>
    <p:extLst>
      <p:ext uri="{BB962C8B-B14F-4D97-AF65-F5344CB8AC3E}">
        <p14:creationId xmlns:p14="http://schemas.microsoft.com/office/powerpoint/2010/main" val="3532619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Severe Pain…</a:t>
            </a:r>
            <a:endParaRPr lang="en-US" dirty="0"/>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
        <p:nvSpPr>
          <p:cNvPr id="6" name="Content Placeholder 2"/>
          <p:cNvSpPr txBox="1">
            <a:spLocks/>
          </p:cNvSpPr>
          <p:nvPr/>
        </p:nvSpPr>
        <p:spPr>
          <a:xfrm>
            <a:off x="609600" y="2634303"/>
            <a:ext cx="7848600" cy="399509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sz="2000" i="1" dirty="0" smtClean="0">
                <a:solidFill>
                  <a:schemeClr val="accent3">
                    <a:lumMod val="50000"/>
                  </a:schemeClr>
                </a:solidFill>
              </a:rPr>
              <a:t>Which of the following sets of orders would be most appropriate? </a:t>
            </a:r>
          </a:p>
          <a:p>
            <a:pPr marL="0" indent="0">
              <a:buFont typeface="Arial" pitchFamily="34" charset="0"/>
              <a:buNone/>
            </a:pPr>
            <a:endParaRPr lang="en-US" sz="1600" dirty="0" smtClean="0">
              <a:solidFill>
                <a:schemeClr val="accent3">
                  <a:lumMod val="50000"/>
                </a:schemeClr>
              </a:solidFill>
            </a:endParaRPr>
          </a:p>
        </p:txBody>
      </p:sp>
      <p:sp>
        <p:nvSpPr>
          <p:cNvPr id="7" name="TextBox 6"/>
          <p:cNvSpPr txBox="1"/>
          <p:nvPr/>
        </p:nvSpPr>
        <p:spPr>
          <a:xfrm>
            <a:off x="1700256" y="4124186"/>
            <a:ext cx="4305826" cy="369332"/>
          </a:xfrm>
          <a:prstGeom prst="rect">
            <a:avLst/>
          </a:prstGeom>
          <a:noFill/>
        </p:spPr>
        <p:txBody>
          <a:bodyPr wrap="square" rtlCol="0">
            <a:spAutoFit/>
          </a:bodyPr>
          <a:lstStyle/>
          <a:p>
            <a:pPr indent="-57150"/>
            <a:r>
              <a:rPr lang="en-US" dirty="0" smtClean="0">
                <a:solidFill>
                  <a:schemeClr val="accent3">
                    <a:lumMod val="50000"/>
                  </a:schemeClr>
                </a:solidFill>
              </a:rPr>
              <a:t>A. Continue Scheduled Tylenol</a:t>
            </a:r>
            <a:endParaRPr lang="en-US" dirty="0">
              <a:solidFill>
                <a:schemeClr val="accent3">
                  <a:lumMod val="50000"/>
                </a:schemeClr>
              </a:solidFill>
            </a:endParaRPr>
          </a:p>
        </p:txBody>
      </p:sp>
      <p:sp>
        <p:nvSpPr>
          <p:cNvPr id="8" name="TextBox 7"/>
          <p:cNvSpPr txBox="1"/>
          <p:nvPr/>
        </p:nvSpPr>
        <p:spPr>
          <a:xfrm>
            <a:off x="1696720" y="4479694"/>
            <a:ext cx="5815085" cy="369332"/>
          </a:xfrm>
          <a:prstGeom prst="rect">
            <a:avLst/>
          </a:prstGeom>
          <a:noFill/>
        </p:spPr>
        <p:txBody>
          <a:bodyPr wrap="square" rtlCol="0">
            <a:spAutoFit/>
          </a:bodyPr>
          <a:lstStyle/>
          <a:p>
            <a:pPr marL="0" lvl="1"/>
            <a:r>
              <a:rPr lang="en-US" dirty="0" smtClean="0">
                <a:solidFill>
                  <a:schemeClr val="accent3">
                    <a:lumMod val="50000"/>
                  </a:schemeClr>
                </a:solidFill>
              </a:rPr>
              <a:t>B. Continue IV Dilaudid PRN for breakthrough pain</a:t>
            </a:r>
            <a:endParaRPr lang="en-US" dirty="0">
              <a:solidFill>
                <a:schemeClr val="accent3">
                  <a:lumMod val="50000"/>
                </a:schemeClr>
              </a:solidFill>
            </a:endParaRPr>
          </a:p>
        </p:txBody>
      </p:sp>
      <p:sp>
        <p:nvSpPr>
          <p:cNvPr id="9" name="TextBox 8"/>
          <p:cNvSpPr txBox="1"/>
          <p:nvPr/>
        </p:nvSpPr>
        <p:spPr>
          <a:xfrm>
            <a:off x="1667754" y="4815851"/>
            <a:ext cx="5632593" cy="369332"/>
          </a:xfrm>
          <a:prstGeom prst="rect">
            <a:avLst/>
          </a:prstGeom>
          <a:noFill/>
        </p:spPr>
        <p:txBody>
          <a:bodyPr wrap="square" rtlCol="0">
            <a:spAutoFit/>
          </a:bodyPr>
          <a:lstStyle/>
          <a:p>
            <a:pPr marL="0" lvl="1"/>
            <a:r>
              <a:rPr lang="en-US" dirty="0" smtClean="0">
                <a:solidFill>
                  <a:schemeClr val="accent3">
                    <a:lumMod val="50000"/>
                  </a:schemeClr>
                </a:solidFill>
              </a:rPr>
              <a:t>C. Restart home dose of oral </a:t>
            </a:r>
            <a:r>
              <a:rPr lang="en-US" dirty="0" err="1" smtClean="0">
                <a:solidFill>
                  <a:schemeClr val="accent3">
                    <a:lumMod val="50000"/>
                  </a:schemeClr>
                </a:solidFill>
              </a:rPr>
              <a:t>Dilaudid</a:t>
            </a:r>
            <a:r>
              <a:rPr lang="en-US" dirty="0" smtClean="0">
                <a:solidFill>
                  <a:schemeClr val="accent3">
                    <a:lumMod val="50000"/>
                  </a:schemeClr>
                </a:solidFill>
              </a:rPr>
              <a:t> PRN</a:t>
            </a:r>
            <a:endParaRPr lang="en-US" dirty="0">
              <a:solidFill>
                <a:schemeClr val="accent3">
                  <a:lumMod val="50000"/>
                </a:schemeClr>
              </a:solidFill>
            </a:endParaRPr>
          </a:p>
        </p:txBody>
      </p:sp>
      <p:sp>
        <p:nvSpPr>
          <p:cNvPr id="10" name="TextBox 9"/>
          <p:cNvSpPr txBox="1"/>
          <p:nvPr/>
        </p:nvSpPr>
        <p:spPr>
          <a:xfrm>
            <a:off x="1669776" y="5140224"/>
            <a:ext cx="6969224" cy="369332"/>
          </a:xfrm>
          <a:prstGeom prst="rect">
            <a:avLst/>
          </a:prstGeom>
          <a:noFill/>
        </p:spPr>
        <p:txBody>
          <a:bodyPr wrap="square" rtlCol="0">
            <a:spAutoFit/>
          </a:bodyPr>
          <a:lstStyle/>
          <a:p>
            <a:pPr marL="0" lvl="1"/>
            <a:r>
              <a:rPr lang="en-US" dirty="0" smtClean="0">
                <a:solidFill>
                  <a:schemeClr val="accent3">
                    <a:lumMod val="50000"/>
                  </a:schemeClr>
                </a:solidFill>
              </a:rPr>
              <a:t>D. Increase home dose of Dilaudid to 6mg Q4 </a:t>
            </a:r>
            <a:r>
              <a:rPr lang="en-US" dirty="0" err="1" smtClean="0">
                <a:solidFill>
                  <a:schemeClr val="accent3">
                    <a:lumMod val="50000"/>
                  </a:schemeClr>
                </a:solidFill>
              </a:rPr>
              <a:t>hrs</a:t>
            </a:r>
            <a:r>
              <a:rPr lang="en-US" dirty="0" smtClean="0">
                <a:solidFill>
                  <a:schemeClr val="accent3">
                    <a:lumMod val="50000"/>
                  </a:schemeClr>
                </a:solidFill>
              </a:rPr>
              <a:t> PRN</a:t>
            </a:r>
            <a:endParaRPr lang="en-US" dirty="0">
              <a:solidFill>
                <a:schemeClr val="accent3">
                  <a:lumMod val="50000"/>
                </a:schemeClr>
              </a:solidFill>
            </a:endParaRPr>
          </a:p>
        </p:txBody>
      </p:sp>
      <p:sp>
        <p:nvSpPr>
          <p:cNvPr id="11" name="TextBox 10"/>
          <p:cNvSpPr txBox="1"/>
          <p:nvPr/>
        </p:nvSpPr>
        <p:spPr>
          <a:xfrm>
            <a:off x="6689090" y="3048000"/>
            <a:ext cx="1455420" cy="1938992"/>
          </a:xfrm>
          <a:prstGeom prst="rect">
            <a:avLst/>
          </a:prstGeom>
          <a:noFill/>
        </p:spPr>
        <p:txBody>
          <a:bodyPr wrap="square" rtlCol="0">
            <a:spAutoFit/>
          </a:bodyPr>
          <a:lstStyle/>
          <a:p>
            <a:pPr algn="ctr"/>
            <a:r>
              <a:rPr lang="en-US" sz="2400" b="1" i="1" u="sng" dirty="0" smtClean="0">
                <a:solidFill>
                  <a:srgbClr val="FF0000"/>
                </a:solidFill>
              </a:rPr>
              <a:t>Click</a:t>
            </a:r>
            <a:r>
              <a:rPr lang="en-US" sz="2400" i="1" dirty="0" smtClean="0">
                <a:solidFill>
                  <a:srgbClr val="FF0000"/>
                </a:solidFill>
              </a:rPr>
              <a:t> on the correct answer,  #1 or #2</a:t>
            </a:r>
            <a:endParaRPr lang="en-US" sz="2400" i="1" dirty="0">
              <a:solidFill>
                <a:srgbClr val="FF0000"/>
              </a:solidFill>
            </a:endParaRPr>
          </a:p>
        </p:txBody>
      </p:sp>
      <p:sp>
        <p:nvSpPr>
          <p:cNvPr id="3" name="TextBox 2"/>
          <p:cNvSpPr txBox="1"/>
          <p:nvPr/>
        </p:nvSpPr>
        <p:spPr>
          <a:xfrm>
            <a:off x="151015" y="1447800"/>
            <a:ext cx="8839200" cy="923330"/>
          </a:xfrm>
          <a:prstGeom prst="rect">
            <a:avLst/>
          </a:prstGeom>
          <a:noFill/>
        </p:spPr>
        <p:txBody>
          <a:bodyPr wrap="square" rtlCol="0">
            <a:spAutoFit/>
          </a:bodyPr>
          <a:lstStyle/>
          <a:p>
            <a:r>
              <a:rPr lang="en-US" dirty="0" smtClean="0"/>
              <a:t>Ms. Jones continues </a:t>
            </a:r>
            <a:r>
              <a:rPr lang="en-US" dirty="0"/>
              <a:t>to complain of severe pain in her right leg and muscle spasms despite </a:t>
            </a:r>
            <a:r>
              <a:rPr lang="en-US" dirty="0" smtClean="0"/>
              <a:t>scheduled </a:t>
            </a:r>
            <a:r>
              <a:rPr lang="en-US" dirty="0"/>
              <a:t>Tylenol, </a:t>
            </a:r>
            <a:r>
              <a:rPr lang="en-US" dirty="0" err="1"/>
              <a:t>Robaxin</a:t>
            </a:r>
            <a:r>
              <a:rPr lang="en-US" dirty="0"/>
              <a:t>, and PRN Dilaudid. </a:t>
            </a:r>
            <a:r>
              <a:rPr lang="en-US" dirty="0" smtClean="0"/>
              <a:t> She </a:t>
            </a:r>
            <a:r>
              <a:rPr lang="en-US" dirty="0"/>
              <a:t>is restless in bed, has difficulty concentrating and sleeping.</a:t>
            </a:r>
          </a:p>
        </p:txBody>
      </p:sp>
      <p:sp>
        <p:nvSpPr>
          <p:cNvPr id="12" name="TextBox 11"/>
          <p:cNvSpPr txBox="1"/>
          <p:nvPr/>
        </p:nvSpPr>
        <p:spPr>
          <a:xfrm>
            <a:off x="1667754" y="5482438"/>
            <a:ext cx="6547520" cy="369332"/>
          </a:xfrm>
          <a:prstGeom prst="rect">
            <a:avLst/>
          </a:prstGeom>
          <a:noFill/>
        </p:spPr>
        <p:txBody>
          <a:bodyPr wrap="square" rtlCol="0">
            <a:spAutoFit/>
          </a:bodyPr>
          <a:lstStyle/>
          <a:p>
            <a:pPr marL="0" lvl="1"/>
            <a:r>
              <a:rPr lang="en-US" dirty="0">
                <a:solidFill>
                  <a:schemeClr val="accent3">
                    <a:lumMod val="50000"/>
                  </a:schemeClr>
                </a:solidFill>
              </a:rPr>
              <a:t>E</a:t>
            </a:r>
            <a:r>
              <a:rPr lang="en-US" dirty="0" smtClean="0">
                <a:solidFill>
                  <a:schemeClr val="accent3">
                    <a:lumMod val="50000"/>
                  </a:schemeClr>
                </a:solidFill>
              </a:rPr>
              <a:t>. Increase the </a:t>
            </a:r>
            <a:r>
              <a:rPr lang="en-US" dirty="0" err="1" smtClean="0">
                <a:solidFill>
                  <a:schemeClr val="accent3">
                    <a:lumMod val="50000"/>
                  </a:schemeClr>
                </a:solidFill>
              </a:rPr>
              <a:t>Robaxin</a:t>
            </a:r>
            <a:r>
              <a:rPr lang="en-US" dirty="0" smtClean="0">
                <a:solidFill>
                  <a:schemeClr val="accent3">
                    <a:lumMod val="50000"/>
                  </a:schemeClr>
                </a:solidFill>
              </a:rPr>
              <a:t> to 750mg Q6 </a:t>
            </a:r>
            <a:r>
              <a:rPr lang="en-US" dirty="0" err="1" smtClean="0">
                <a:solidFill>
                  <a:schemeClr val="accent3">
                    <a:lumMod val="50000"/>
                  </a:schemeClr>
                </a:solidFill>
              </a:rPr>
              <a:t>hrs</a:t>
            </a:r>
            <a:r>
              <a:rPr lang="en-US" dirty="0" smtClean="0">
                <a:solidFill>
                  <a:schemeClr val="accent3">
                    <a:lumMod val="50000"/>
                  </a:schemeClr>
                </a:solidFill>
              </a:rPr>
              <a:t> for spasms</a:t>
            </a:r>
            <a:endParaRPr lang="en-US" dirty="0">
              <a:solidFill>
                <a:schemeClr val="accent3">
                  <a:lumMod val="50000"/>
                </a:schemeClr>
              </a:solidFill>
            </a:endParaRPr>
          </a:p>
        </p:txBody>
      </p:sp>
      <p:sp>
        <p:nvSpPr>
          <p:cNvPr id="13" name="TextBox 12"/>
          <p:cNvSpPr txBox="1"/>
          <p:nvPr/>
        </p:nvSpPr>
        <p:spPr>
          <a:xfrm>
            <a:off x="1667754" y="5851770"/>
            <a:ext cx="6103620" cy="369332"/>
          </a:xfrm>
          <a:prstGeom prst="rect">
            <a:avLst/>
          </a:prstGeom>
          <a:noFill/>
        </p:spPr>
        <p:txBody>
          <a:bodyPr wrap="square" rtlCol="0">
            <a:spAutoFit/>
          </a:bodyPr>
          <a:lstStyle/>
          <a:p>
            <a:pPr marL="0" lvl="1"/>
            <a:r>
              <a:rPr lang="en-US" dirty="0" smtClean="0">
                <a:solidFill>
                  <a:schemeClr val="accent3">
                    <a:lumMod val="50000"/>
                  </a:schemeClr>
                </a:solidFill>
              </a:rPr>
              <a:t>F. Change the </a:t>
            </a:r>
            <a:r>
              <a:rPr lang="en-US" dirty="0" err="1" smtClean="0">
                <a:solidFill>
                  <a:schemeClr val="accent3">
                    <a:lumMod val="50000"/>
                  </a:schemeClr>
                </a:solidFill>
              </a:rPr>
              <a:t>Robaxin</a:t>
            </a:r>
            <a:r>
              <a:rPr lang="en-US" dirty="0" smtClean="0">
                <a:solidFill>
                  <a:schemeClr val="accent3">
                    <a:lumMod val="50000"/>
                  </a:schemeClr>
                </a:solidFill>
              </a:rPr>
              <a:t> to Valium 2mg PO Q8 </a:t>
            </a:r>
            <a:r>
              <a:rPr lang="en-US" dirty="0" err="1" smtClean="0">
                <a:solidFill>
                  <a:schemeClr val="accent3">
                    <a:lumMod val="50000"/>
                  </a:schemeClr>
                </a:solidFill>
              </a:rPr>
              <a:t>hrs</a:t>
            </a:r>
            <a:endParaRPr lang="en-US" dirty="0">
              <a:solidFill>
                <a:schemeClr val="accent3">
                  <a:lumMod val="50000"/>
                </a:schemeClr>
              </a:solidFill>
            </a:endParaRPr>
          </a:p>
        </p:txBody>
      </p:sp>
      <p:sp>
        <p:nvSpPr>
          <p:cNvPr id="14" name="TextBox 13"/>
          <p:cNvSpPr txBox="1"/>
          <p:nvPr/>
        </p:nvSpPr>
        <p:spPr>
          <a:xfrm>
            <a:off x="1628402" y="6213900"/>
            <a:ext cx="5010349" cy="369332"/>
          </a:xfrm>
          <a:prstGeom prst="rect">
            <a:avLst/>
          </a:prstGeom>
          <a:noFill/>
        </p:spPr>
        <p:txBody>
          <a:bodyPr wrap="square" rtlCol="0">
            <a:spAutoFit/>
          </a:bodyPr>
          <a:lstStyle/>
          <a:p>
            <a:pPr marL="0" lvl="1"/>
            <a:r>
              <a:rPr lang="en-US" dirty="0" smtClean="0">
                <a:solidFill>
                  <a:schemeClr val="accent3">
                    <a:lumMod val="50000"/>
                  </a:schemeClr>
                </a:solidFill>
              </a:rPr>
              <a:t>G. Add Ambien at HS for sleep</a:t>
            </a:r>
            <a:endParaRPr lang="en-US" dirty="0">
              <a:solidFill>
                <a:schemeClr val="accent3">
                  <a:lumMod val="50000"/>
                </a:schemeClr>
              </a:solidFill>
            </a:endParaRPr>
          </a:p>
        </p:txBody>
      </p:sp>
      <p:sp>
        <p:nvSpPr>
          <p:cNvPr id="15" name="TextBox 14">
            <a:hlinkClick r:id="rId3" action="ppaction://hlinksldjump"/>
          </p:cNvPr>
          <p:cNvSpPr txBox="1"/>
          <p:nvPr/>
        </p:nvSpPr>
        <p:spPr>
          <a:xfrm>
            <a:off x="3154351" y="3048000"/>
            <a:ext cx="3574325" cy="523220"/>
          </a:xfrm>
          <a:prstGeom prst="rect">
            <a:avLst/>
          </a:prstGeom>
          <a:noFill/>
        </p:spPr>
        <p:txBody>
          <a:bodyPr wrap="square" rtlCol="0">
            <a:spAutoFit/>
          </a:bodyPr>
          <a:lstStyle/>
          <a:p>
            <a:r>
              <a:rPr lang="en-US" sz="2800" dirty="0" smtClean="0">
                <a:solidFill>
                  <a:srgbClr val="C00000"/>
                </a:solidFill>
              </a:rPr>
              <a:t>1. A</a:t>
            </a:r>
            <a:r>
              <a:rPr lang="en-US" sz="2800" dirty="0">
                <a:solidFill>
                  <a:srgbClr val="C00000"/>
                </a:solidFill>
              </a:rPr>
              <a:t>, C, E, and G </a:t>
            </a:r>
          </a:p>
        </p:txBody>
      </p:sp>
      <p:sp>
        <p:nvSpPr>
          <p:cNvPr id="16" name="TextBox 15">
            <a:hlinkClick r:id="rId4" action="ppaction://hlinksldjump"/>
          </p:cNvPr>
          <p:cNvSpPr txBox="1"/>
          <p:nvPr/>
        </p:nvSpPr>
        <p:spPr>
          <a:xfrm>
            <a:off x="3136944" y="3571220"/>
            <a:ext cx="2694212" cy="523220"/>
          </a:xfrm>
          <a:prstGeom prst="rect">
            <a:avLst/>
          </a:prstGeom>
          <a:noFill/>
        </p:spPr>
        <p:txBody>
          <a:bodyPr wrap="square" rtlCol="0">
            <a:spAutoFit/>
          </a:bodyPr>
          <a:lstStyle/>
          <a:p>
            <a:r>
              <a:rPr lang="en-US" sz="2800" dirty="0" smtClean="0">
                <a:solidFill>
                  <a:srgbClr val="C00000"/>
                </a:solidFill>
              </a:rPr>
              <a:t>2. A</a:t>
            </a:r>
            <a:r>
              <a:rPr lang="en-US" sz="2800" dirty="0">
                <a:solidFill>
                  <a:srgbClr val="C00000"/>
                </a:solidFill>
              </a:rPr>
              <a:t>, B, D, and F</a:t>
            </a:r>
          </a:p>
        </p:txBody>
      </p:sp>
    </p:spTree>
    <p:extLst>
      <p:ext uri="{BB962C8B-B14F-4D97-AF65-F5344CB8AC3E}">
        <p14:creationId xmlns:p14="http://schemas.microsoft.com/office/powerpoint/2010/main" val="930285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t>
            </a:r>
            <a:endParaRPr lang="en-US" dirty="0"/>
          </a:p>
        </p:txBody>
      </p:sp>
      <p:sp>
        <p:nvSpPr>
          <p:cNvPr id="3" name="Content Placeholder 2"/>
          <p:cNvSpPr>
            <a:spLocks noGrp="1"/>
          </p:cNvSpPr>
          <p:nvPr>
            <p:ph idx="1"/>
          </p:nvPr>
        </p:nvSpPr>
        <p:spPr>
          <a:xfrm>
            <a:off x="335280" y="1447800"/>
            <a:ext cx="8229600" cy="4754563"/>
          </a:xfrm>
        </p:spPr>
        <p:txBody>
          <a:bodyPr>
            <a:noAutofit/>
          </a:bodyPr>
          <a:lstStyle/>
          <a:p>
            <a:pPr lvl="0">
              <a:spcBef>
                <a:spcPts val="0"/>
              </a:spcBef>
              <a:buFont typeface="Wingdings" panose="05000000000000000000" pitchFamily="2" charset="2"/>
              <a:buChar char="ü"/>
              <a:tabLst>
                <a:tab pos="4010025" algn="l"/>
              </a:tabLst>
            </a:pPr>
            <a:r>
              <a:rPr lang="en-US" sz="2000" b="1" dirty="0"/>
              <a:t>Continue the scheduled Tylenol and IV Dilaudid PRN. IV opioids are appropriate to continue for now as pain is not controlled</a:t>
            </a:r>
            <a:r>
              <a:rPr lang="en-US" sz="2000" b="1" dirty="0" smtClean="0"/>
              <a:t>.</a:t>
            </a:r>
          </a:p>
          <a:p>
            <a:pPr>
              <a:spcBef>
                <a:spcPts val="0"/>
              </a:spcBef>
              <a:buFont typeface="Wingdings" panose="05000000000000000000" pitchFamily="2" charset="2"/>
              <a:buChar char="ü"/>
              <a:tabLst>
                <a:tab pos="4010025" algn="l"/>
              </a:tabLst>
            </a:pPr>
            <a:r>
              <a:rPr lang="en-US" sz="2000" b="1" dirty="0"/>
              <a:t>Increase home Dilaudid to 6mg PO Q4 </a:t>
            </a:r>
            <a:r>
              <a:rPr lang="en-US" sz="2000" b="1" dirty="0" smtClean="0"/>
              <a:t>PRN</a:t>
            </a:r>
          </a:p>
          <a:p>
            <a:pPr lvl="0">
              <a:spcBef>
                <a:spcPts val="0"/>
              </a:spcBef>
              <a:buFont typeface="Wingdings" panose="05000000000000000000" pitchFamily="2" charset="2"/>
              <a:buChar char="ü"/>
              <a:tabLst>
                <a:tab pos="4010025" algn="l"/>
              </a:tabLst>
            </a:pPr>
            <a:r>
              <a:rPr lang="en-US" sz="2000" b="1" dirty="0"/>
              <a:t>Change the </a:t>
            </a:r>
            <a:r>
              <a:rPr lang="en-US" sz="2000" b="1" dirty="0" err="1"/>
              <a:t>Robaxin</a:t>
            </a:r>
            <a:r>
              <a:rPr lang="en-US" sz="2000" b="1" dirty="0"/>
              <a:t> to Valium 2mg PO Q8 </a:t>
            </a:r>
            <a:r>
              <a:rPr lang="en-US" sz="2000" b="1" dirty="0" smtClean="0"/>
              <a:t>as anxiety </a:t>
            </a:r>
            <a:r>
              <a:rPr lang="en-US" sz="2000" b="1" dirty="0"/>
              <a:t>is present on exam and </a:t>
            </a:r>
            <a:r>
              <a:rPr lang="en-US" sz="2000" b="1" dirty="0" smtClean="0"/>
              <a:t>will </a:t>
            </a:r>
            <a:r>
              <a:rPr lang="en-US" sz="2000" b="1" dirty="0"/>
              <a:t>impact her pain </a:t>
            </a:r>
            <a:r>
              <a:rPr lang="en-US" sz="2000" b="1" dirty="0" smtClean="0"/>
              <a:t>control.</a:t>
            </a:r>
            <a:endParaRPr lang="en-US" sz="2000" b="1" dirty="0"/>
          </a:p>
          <a:p>
            <a:pPr marL="0" lvl="0" indent="0">
              <a:spcBef>
                <a:spcPts val="0"/>
              </a:spcBef>
              <a:buNone/>
              <a:tabLst>
                <a:tab pos="4010025" algn="l"/>
              </a:tabLst>
            </a:pPr>
            <a:endParaRPr lang="en-US" sz="2000" b="1" dirty="0"/>
          </a:p>
          <a:p>
            <a:pPr marL="0" lvl="0" indent="0">
              <a:spcBef>
                <a:spcPts val="0"/>
              </a:spcBef>
              <a:buNone/>
              <a:tabLst>
                <a:tab pos="4010025" algn="l"/>
              </a:tabLst>
            </a:pPr>
            <a:r>
              <a:rPr lang="en-US" sz="2000" i="1" dirty="0" smtClean="0"/>
              <a:t>Incorrect actions include…</a:t>
            </a:r>
            <a:endParaRPr lang="en-US" sz="1600" i="1" dirty="0" smtClean="0"/>
          </a:p>
          <a:p>
            <a:pPr>
              <a:spcBef>
                <a:spcPts val="0"/>
              </a:spcBef>
              <a:buBlip>
                <a:blip r:embed="rId2"/>
              </a:buBlip>
              <a:tabLst>
                <a:tab pos="4010025" algn="l"/>
              </a:tabLst>
            </a:pPr>
            <a:r>
              <a:rPr lang="en-US" sz="2000" dirty="0" smtClean="0"/>
              <a:t>Restart </a:t>
            </a:r>
            <a:r>
              <a:rPr lang="en-US" sz="2000" dirty="0"/>
              <a:t>home PO Dilaudid 4mg Q 6 PRN </a:t>
            </a:r>
            <a:r>
              <a:rPr lang="en-US" sz="2000" dirty="0" smtClean="0">
                <a:sym typeface="Wingdings" panose="05000000000000000000" pitchFamily="2" charset="2"/>
              </a:rPr>
              <a:t> E</a:t>
            </a:r>
            <a:r>
              <a:rPr lang="en-US" sz="2000" dirty="0" smtClean="0"/>
              <a:t>xpect </a:t>
            </a:r>
            <a:r>
              <a:rPr lang="en-US" sz="2000" dirty="0"/>
              <a:t>increases in baseline opioids </a:t>
            </a:r>
            <a:r>
              <a:rPr lang="en-US" sz="2000" dirty="0" smtClean="0"/>
              <a:t>with </a:t>
            </a:r>
            <a:r>
              <a:rPr lang="en-US" sz="2000" dirty="0"/>
              <a:t>onset of acute </a:t>
            </a:r>
            <a:r>
              <a:rPr lang="en-US" sz="2000" dirty="0" smtClean="0"/>
              <a:t>pain</a:t>
            </a:r>
            <a:r>
              <a:rPr lang="en-US" sz="2000" dirty="0"/>
              <a:t>.</a:t>
            </a:r>
          </a:p>
          <a:p>
            <a:pPr lvl="0">
              <a:spcBef>
                <a:spcPts val="0"/>
              </a:spcBef>
              <a:buBlip>
                <a:blip r:embed="rId2"/>
              </a:buBlip>
              <a:tabLst>
                <a:tab pos="4010025" algn="l"/>
              </a:tabLst>
            </a:pPr>
            <a:r>
              <a:rPr lang="en-US" sz="2000" dirty="0" smtClean="0"/>
              <a:t>Increase </a:t>
            </a:r>
            <a:r>
              <a:rPr lang="en-US" sz="2000" dirty="0"/>
              <a:t>the </a:t>
            </a:r>
            <a:r>
              <a:rPr lang="en-US" sz="2000" dirty="0" err="1"/>
              <a:t>Robaxin</a:t>
            </a:r>
            <a:r>
              <a:rPr lang="en-US" sz="2000" dirty="0"/>
              <a:t> to 750mg </a:t>
            </a:r>
            <a:r>
              <a:rPr lang="en-US" sz="2000" dirty="0" smtClean="0"/>
              <a:t>Q6 </a:t>
            </a:r>
            <a:r>
              <a:rPr lang="en-US" sz="2000" dirty="0" smtClean="0">
                <a:sym typeface="Wingdings" panose="05000000000000000000" pitchFamily="2" charset="2"/>
              </a:rPr>
              <a:t> The </a:t>
            </a:r>
            <a:r>
              <a:rPr lang="en-US" sz="2000" dirty="0" smtClean="0"/>
              <a:t>current </a:t>
            </a:r>
            <a:r>
              <a:rPr lang="en-US" sz="2000" dirty="0"/>
              <a:t>dose </a:t>
            </a:r>
            <a:r>
              <a:rPr lang="en-US" sz="2000" dirty="0" smtClean="0"/>
              <a:t>is not </a:t>
            </a:r>
            <a:r>
              <a:rPr lang="en-US" sz="2000" dirty="0"/>
              <a:t>effective and anxiety is </a:t>
            </a:r>
            <a:r>
              <a:rPr lang="en-US" sz="2000" dirty="0" smtClean="0"/>
              <a:t>present.</a:t>
            </a:r>
            <a:endParaRPr lang="en-US" sz="2000" dirty="0"/>
          </a:p>
          <a:p>
            <a:pPr lvl="0">
              <a:spcBef>
                <a:spcPts val="0"/>
              </a:spcBef>
              <a:buBlip>
                <a:blip r:embed="rId2"/>
              </a:buBlip>
              <a:tabLst>
                <a:tab pos="4010025" algn="l"/>
              </a:tabLst>
            </a:pPr>
            <a:r>
              <a:rPr lang="en-US" sz="2000" dirty="0" smtClean="0"/>
              <a:t>Add </a:t>
            </a:r>
            <a:r>
              <a:rPr lang="en-US" sz="2000" dirty="0"/>
              <a:t>Ambien at HS </a:t>
            </a:r>
            <a:r>
              <a:rPr lang="en-US" sz="2000" dirty="0" smtClean="0">
                <a:sym typeface="Wingdings" panose="05000000000000000000" pitchFamily="2" charset="2"/>
              </a:rPr>
              <a:t> This </a:t>
            </a:r>
            <a:r>
              <a:rPr lang="en-US" sz="2000" dirty="0" smtClean="0"/>
              <a:t>would increase the risk </a:t>
            </a:r>
            <a:r>
              <a:rPr lang="en-US" sz="2000" dirty="0"/>
              <a:t>for side effects with opioids and </a:t>
            </a:r>
            <a:r>
              <a:rPr lang="en-US" sz="2000" dirty="0" smtClean="0"/>
              <a:t>benzodiazepines already on board; </a:t>
            </a:r>
            <a:r>
              <a:rPr lang="en-US" sz="2000" dirty="0"/>
              <a:t>patient is not sleeping due to pain and </a:t>
            </a:r>
            <a:r>
              <a:rPr lang="en-US" sz="2000" dirty="0" smtClean="0"/>
              <a:t>anxiety; </a:t>
            </a:r>
            <a:r>
              <a:rPr lang="en-US" sz="2000" dirty="0"/>
              <a:t>treat underlying </a:t>
            </a:r>
            <a:r>
              <a:rPr lang="en-US" sz="2000" dirty="0" smtClean="0"/>
              <a:t>cause.</a:t>
            </a:r>
            <a:endParaRPr lang="en-US" sz="2000" dirty="0"/>
          </a:p>
          <a:p>
            <a:pPr marL="57150" indent="0">
              <a:buNone/>
            </a:pPr>
            <a:endParaRPr lang="en-US" sz="1800" dirty="0">
              <a:solidFill>
                <a:schemeClr val="accent3">
                  <a:lumMod val="50000"/>
                </a:schemeClr>
              </a:solidFill>
            </a:endParaRPr>
          </a:p>
        </p:txBody>
      </p:sp>
      <p:sp>
        <p:nvSpPr>
          <p:cNvPr id="5" name="TextBox 4">
            <a:hlinkClick r:id="rId3" action="ppaction://hlinksldjump"/>
          </p:cNvPr>
          <p:cNvSpPr txBox="1"/>
          <p:nvPr/>
        </p:nvSpPr>
        <p:spPr>
          <a:xfrm>
            <a:off x="609600" y="6019800"/>
            <a:ext cx="7924800" cy="584775"/>
          </a:xfrm>
          <a:prstGeom prst="rect">
            <a:avLst/>
          </a:prstGeom>
          <a:noFill/>
        </p:spPr>
        <p:txBody>
          <a:bodyPr wrap="square" rtlCol="0">
            <a:spAutoFit/>
          </a:bodyPr>
          <a:lstStyle/>
          <a:p>
            <a:pPr algn="ctr"/>
            <a:r>
              <a:rPr lang="en-US" sz="3200" b="1" u="sng" dirty="0" smtClean="0">
                <a:solidFill>
                  <a:srgbClr val="FF0000"/>
                </a:solidFill>
              </a:rPr>
              <a:t>CLICK</a:t>
            </a:r>
            <a:r>
              <a:rPr lang="en-US" sz="3200" b="1" dirty="0" smtClean="0">
                <a:solidFill>
                  <a:srgbClr val="FF0000"/>
                </a:solidFill>
              </a:rPr>
              <a:t> HERE TO PROCEED TO THE NEXT SLIDE</a:t>
            </a:r>
            <a:endParaRPr lang="en-US" sz="3200" b="1" dirty="0">
              <a:solidFill>
                <a:srgbClr val="FF0000"/>
              </a:solidFill>
            </a:endParaRPr>
          </a:p>
        </p:txBody>
      </p:sp>
    </p:spTree>
    <p:extLst>
      <p:ext uri="{BB962C8B-B14F-4D97-AF65-F5344CB8AC3E}">
        <p14:creationId xmlns:p14="http://schemas.microsoft.com/office/powerpoint/2010/main" val="3451386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a:t>
            </a:r>
            <a:endParaRPr lang="en-US" dirty="0"/>
          </a:p>
        </p:txBody>
      </p:sp>
      <p:sp>
        <p:nvSpPr>
          <p:cNvPr id="4" name="TextBox 3">
            <a:hlinkClick r:id="rId2" action="ppaction://hlinksldjump"/>
          </p:cNvPr>
          <p:cNvSpPr txBox="1"/>
          <p:nvPr/>
        </p:nvSpPr>
        <p:spPr>
          <a:xfrm>
            <a:off x="1676400" y="2514600"/>
            <a:ext cx="5638800" cy="1938992"/>
          </a:xfrm>
          <a:prstGeom prst="rect">
            <a:avLst/>
          </a:prstGeom>
          <a:noFill/>
          <a:ln>
            <a:solidFill>
              <a:schemeClr val="tx1"/>
            </a:solidFill>
          </a:ln>
        </p:spPr>
        <p:txBody>
          <a:bodyPr wrap="square" rtlCol="0">
            <a:spAutoFit/>
          </a:bodyPr>
          <a:lstStyle/>
          <a:p>
            <a:pPr algn="ctr"/>
            <a:r>
              <a:rPr lang="en-US" sz="4000" dirty="0" smtClean="0">
                <a:solidFill>
                  <a:srgbClr val="C00000"/>
                </a:solidFill>
              </a:rPr>
              <a:t>Please click here to go back to the question and try again.  </a:t>
            </a:r>
            <a:endParaRPr lang="en-US" sz="4000" dirty="0">
              <a:solidFill>
                <a:srgbClr val="C00000"/>
              </a:solidFill>
            </a:endParaRPr>
          </a:p>
        </p:txBody>
      </p:sp>
    </p:spTree>
    <p:extLst>
      <p:ext uri="{BB962C8B-B14F-4D97-AF65-F5344CB8AC3E}">
        <p14:creationId xmlns:p14="http://schemas.microsoft.com/office/powerpoint/2010/main" val="3532619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Pain Control Improving…</a:t>
            </a:r>
            <a:endParaRPr lang="en-US" dirty="0"/>
          </a:p>
        </p:txBody>
      </p:sp>
      <p:sp>
        <p:nvSpPr>
          <p:cNvPr id="3" name="Content Placeholder 2"/>
          <p:cNvSpPr>
            <a:spLocks noGrp="1"/>
          </p:cNvSpPr>
          <p:nvPr>
            <p:ph idx="1"/>
          </p:nvPr>
        </p:nvSpPr>
        <p:spPr>
          <a:xfrm>
            <a:off x="863600" y="1905000"/>
            <a:ext cx="7518400" cy="4221163"/>
          </a:xfrm>
        </p:spPr>
        <p:txBody>
          <a:bodyPr>
            <a:normAutofit lnSpcReduction="10000"/>
          </a:bodyPr>
          <a:lstStyle/>
          <a:p>
            <a:pPr marL="0" indent="0">
              <a:buNone/>
            </a:pPr>
            <a:r>
              <a:rPr lang="en-US" sz="2400" dirty="0"/>
              <a:t>Over the next 24 hours, </a:t>
            </a:r>
            <a:r>
              <a:rPr lang="en-US" sz="2400" dirty="0" smtClean="0"/>
              <a:t>Ms. Jones’ spasms </a:t>
            </a:r>
            <a:r>
              <a:rPr lang="en-US" sz="2400" dirty="0"/>
              <a:t>and anxiety improve. Pain </a:t>
            </a:r>
            <a:r>
              <a:rPr lang="en-US" sz="2400" dirty="0" smtClean="0"/>
              <a:t>is manageable with </a:t>
            </a:r>
            <a:r>
              <a:rPr lang="en-US" sz="2400" dirty="0"/>
              <a:t>PRN Dilaudid </a:t>
            </a:r>
            <a:r>
              <a:rPr lang="en-US" sz="2400" dirty="0" smtClean="0"/>
              <a:t>but she continues to report end-of-dose failure. The provider decides to </a:t>
            </a:r>
            <a:r>
              <a:rPr lang="en-US" sz="2400" dirty="0"/>
              <a:t>add a </a:t>
            </a:r>
            <a:r>
              <a:rPr lang="en-US" sz="2400" dirty="0" smtClean="0"/>
              <a:t>Sustained Release (SR) </a:t>
            </a:r>
            <a:r>
              <a:rPr lang="en-US" sz="2400" dirty="0"/>
              <a:t>opioid to her regimen to optimize her level of function. </a:t>
            </a:r>
          </a:p>
          <a:p>
            <a:pPr marL="0" indent="0">
              <a:buNone/>
            </a:pPr>
            <a:endParaRPr lang="en-US" sz="2400" dirty="0"/>
          </a:p>
          <a:p>
            <a:r>
              <a:rPr lang="en-US" sz="2400" dirty="0"/>
              <a:t>Prior to initiating SR opioid therapy in the acute care </a:t>
            </a:r>
            <a:r>
              <a:rPr lang="en-US" sz="2400" dirty="0" smtClean="0"/>
              <a:t>setting, the following need to be addressed…</a:t>
            </a:r>
            <a:endParaRPr lang="en-US" sz="2400" dirty="0"/>
          </a:p>
          <a:p>
            <a:pPr lvl="1">
              <a:buBlip>
                <a:blip r:embed="rId3"/>
              </a:buBlip>
            </a:pPr>
            <a:r>
              <a:rPr lang="en-US" sz="2000" dirty="0"/>
              <a:t>Verify Insurance coverage </a:t>
            </a:r>
            <a:r>
              <a:rPr lang="en-US" sz="2000" dirty="0" smtClean="0"/>
              <a:t>(</a:t>
            </a:r>
            <a:r>
              <a:rPr lang="en-US" sz="2000" dirty="0"/>
              <a:t>m</a:t>
            </a:r>
            <a:r>
              <a:rPr lang="en-US" sz="2000" dirty="0" smtClean="0"/>
              <a:t>any require </a:t>
            </a:r>
            <a:r>
              <a:rPr lang="en-US" sz="2000" dirty="0"/>
              <a:t>a prior </a:t>
            </a:r>
            <a:r>
              <a:rPr lang="en-US" sz="2000" dirty="0" smtClean="0"/>
              <a:t>authorization)</a:t>
            </a:r>
            <a:endParaRPr lang="en-US" sz="2000" dirty="0"/>
          </a:p>
          <a:p>
            <a:pPr lvl="1">
              <a:buBlip>
                <a:blip r:embed="rId3"/>
              </a:buBlip>
            </a:pPr>
            <a:r>
              <a:rPr lang="en-US" sz="2000" dirty="0"/>
              <a:t>Consider cost</a:t>
            </a:r>
          </a:p>
          <a:p>
            <a:pPr lvl="1">
              <a:buBlip>
                <a:blip r:embed="rId3"/>
              </a:buBlip>
            </a:pPr>
            <a:r>
              <a:rPr lang="en-US" sz="2000" dirty="0" smtClean="0"/>
              <a:t> Identify </a:t>
            </a:r>
            <a:r>
              <a:rPr lang="en-US" sz="2000" dirty="0"/>
              <a:t>out-patient follow up</a:t>
            </a:r>
          </a:p>
          <a:p>
            <a:pPr marL="0" indent="0">
              <a:buNone/>
            </a:pPr>
            <a:endParaRPr lang="en-US" sz="2400" dirty="0"/>
          </a:p>
        </p:txBody>
      </p:sp>
      <p:pic>
        <p:nvPicPr>
          <p:cNvPr id="5" name="Picture 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Tree>
    <p:extLst>
      <p:ext uri="{BB962C8B-B14F-4D97-AF65-F5344CB8AC3E}">
        <p14:creationId xmlns:p14="http://schemas.microsoft.com/office/powerpoint/2010/main" val="3740694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274638"/>
            <a:ext cx="5816600" cy="1143000"/>
          </a:xfrm>
        </p:spPr>
        <p:txBody>
          <a:bodyPr>
            <a:normAutofit fontScale="90000"/>
          </a:bodyPr>
          <a:lstStyle/>
          <a:p>
            <a:r>
              <a:rPr lang="en-US" dirty="0" smtClean="0"/>
              <a:t>Does Ms. Jones look like she is in pain? </a:t>
            </a:r>
            <a:endParaRPr lang="en-US" dirty="0"/>
          </a:p>
        </p:txBody>
      </p:sp>
      <p:sp>
        <p:nvSpPr>
          <p:cNvPr id="3" name="Content Placeholder 2"/>
          <p:cNvSpPr>
            <a:spLocks noGrp="1"/>
          </p:cNvSpPr>
          <p:nvPr>
            <p:ph idx="1"/>
          </p:nvPr>
        </p:nvSpPr>
        <p:spPr>
          <a:xfrm>
            <a:off x="495110" y="1728749"/>
            <a:ext cx="4851400" cy="4514250"/>
          </a:xfrm>
        </p:spPr>
        <p:txBody>
          <a:bodyPr>
            <a:normAutofit fontScale="92500" lnSpcReduction="10000"/>
          </a:bodyPr>
          <a:lstStyle/>
          <a:p>
            <a:pPr marL="0" indent="0">
              <a:spcBef>
                <a:spcPts val="0"/>
              </a:spcBef>
              <a:buNone/>
            </a:pPr>
            <a:r>
              <a:rPr lang="en-US" sz="1800" dirty="0" smtClean="0"/>
              <a:t>Ms</a:t>
            </a:r>
            <a:r>
              <a:rPr lang="en-US" sz="1800" dirty="0"/>
              <a:t>. </a:t>
            </a:r>
            <a:r>
              <a:rPr lang="en-US" sz="1800" dirty="0" smtClean="0"/>
              <a:t>Jones may </a:t>
            </a:r>
            <a:r>
              <a:rPr lang="en-US" sz="1800" dirty="0"/>
              <a:t>not look like she is in </a:t>
            </a:r>
            <a:r>
              <a:rPr lang="en-US" sz="1800" dirty="0" smtClean="0"/>
              <a:t>pain because she is smiling…  You may think she </a:t>
            </a:r>
            <a:r>
              <a:rPr lang="en-US" sz="1800" dirty="0"/>
              <a:t>just wants to stay in bed and </a:t>
            </a:r>
            <a:r>
              <a:rPr lang="en-US" sz="1800" dirty="0" smtClean="0"/>
              <a:t>she sleeps </a:t>
            </a:r>
            <a:r>
              <a:rPr lang="en-US" sz="1800" dirty="0"/>
              <a:t>a lot which is typical for an </a:t>
            </a:r>
            <a:r>
              <a:rPr lang="en-US" sz="1800" dirty="0" smtClean="0"/>
              <a:t>older person… </a:t>
            </a:r>
          </a:p>
          <a:p>
            <a:pPr marL="0" indent="0">
              <a:spcBef>
                <a:spcPts val="0"/>
              </a:spcBef>
              <a:buNone/>
            </a:pPr>
            <a:r>
              <a:rPr lang="en-US" sz="1800" dirty="0" smtClean="0"/>
              <a:t>  </a:t>
            </a:r>
          </a:p>
          <a:p>
            <a:pPr marL="0" indent="0">
              <a:spcBef>
                <a:spcPts val="0"/>
              </a:spcBef>
              <a:buNone/>
            </a:pPr>
            <a:r>
              <a:rPr lang="en-US" sz="1800" dirty="0" smtClean="0"/>
              <a:t>It is important to remember that we cannot “assume” what a patient is feeling…  Nor can we judge how a patient feels by looking…</a:t>
            </a:r>
          </a:p>
          <a:p>
            <a:pPr marL="0" indent="0">
              <a:spcBef>
                <a:spcPts val="0"/>
              </a:spcBef>
              <a:buNone/>
            </a:pPr>
            <a:endParaRPr lang="en-US" sz="1800" dirty="0"/>
          </a:p>
          <a:p>
            <a:pPr marL="0" indent="0">
              <a:spcBef>
                <a:spcPts val="0"/>
              </a:spcBef>
              <a:buNone/>
            </a:pPr>
            <a:r>
              <a:rPr lang="en-US" sz="1800" dirty="0" smtClean="0"/>
              <a:t>It is a common misperception that a person in pain “looks like” they are in pain.  The reality is patients can be in pain even when they are smiling and engaging in normal conversation.  A patient who is sleeping a lot may be using sleep as a coping mechanism to deal with the pain they are experiencing.  </a:t>
            </a:r>
          </a:p>
          <a:p>
            <a:pPr marL="0" indent="0">
              <a:spcBef>
                <a:spcPts val="0"/>
              </a:spcBef>
              <a:buNone/>
            </a:pPr>
            <a:endParaRPr lang="en-US" sz="1800" dirty="0"/>
          </a:p>
          <a:p>
            <a:pPr marL="0" indent="0">
              <a:spcBef>
                <a:spcPts val="0"/>
              </a:spcBef>
              <a:buNone/>
            </a:pPr>
            <a:r>
              <a:rPr lang="en-US" sz="2600" dirty="0" smtClean="0">
                <a:solidFill>
                  <a:srgbClr val="C00000"/>
                </a:solidFill>
              </a:rPr>
              <a:t>Always ask, don’t assume!    </a:t>
            </a:r>
            <a:endParaRPr lang="en-US" sz="2600" dirty="0">
              <a:solidFill>
                <a:srgbClr val="C00000"/>
              </a:solidFill>
            </a:endParaRPr>
          </a:p>
          <a:p>
            <a:pPr marL="0" indent="0">
              <a:buNone/>
            </a:pPr>
            <a:endParaRPr lang="en-US" sz="2400"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pic>
        <p:nvPicPr>
          <p:cNvPr id="1028" name="Picture 4" descr="http://www.amputee-coalition.org/inmotion/sep_oct_09/team_approach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733800"/>
            <a:ext cx="3357243" cy="2495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4037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Scripting</a:t>
            </a:r>
            <a:endParaRPr lang="en-US" dirty="0"/>
          </a:p>
        </p:txBody>
      </p:sp>
      <p:sp>
        <p:nvSpPr>
          <p:cNvPr id="3" name="Content Placeholder 2"/>
          <p:cNvSpPr>
            <a:spLocks noGrp="1"/>
          </p:cNvSpPr>
          <p:nvPr>
            <p:ph idx="1"/>
          </p:nvPr>
        </p:nvSpPr>
        <p:spPr>
          <a:xfrm>
            <a:off x="863600" y="1905000"/>
            <a:ext cx="7518400" cy="4221163"/>
          </a:xfrm>
        </p:spPr>
        <p:txBody>
          <a:bodyPr>
            <a:normAutofit lnSpcReduction="10000"/>
          </a:bodyPr>
          <a:lstStyle/>
          <a:p>
            <a:pPr marL="0" lvl="0" indent="0" algn="ctr">
              <a:buNone/>
            </a:pPr>
            <a:r>
              <a:rPr lang="en-US" sz="2400" dirty="0" smtClean="0">
                <a:solidFill>
                  <a:schemeClr val="accent3">
                    <a:lumMod val="50000"/>
                  </a:schemeClr>
                </a:solidFill>
              </a:rPr>
              <a:t>To show that you care, can you identify some examples of what to say to Ms. Jones regarding her pain and pain management while she is in the hospital?</a:t>
            </a:r>
          </a:p>
          <a:p>
            <a:pPr marL="0" lvl="0" indent="0" algn="ctr">
              <a:buNone/>
            </a:pPr>
            <a:endParaRPr lang="en-US" sz="2400" dirty="0" smtClean="0"/>
          </a:p>
          <a:p>
            <a:pPr marL="0" lvl="0" indent="0" algn="ctr">
              <a:buNone/>
            </a:pPr>
            <a:r>
              <a:rPr lang="en-US" sz="2000" i="1" dirty="0" smtClean="0"/>
              <a:t>“</a:t>
            </a:r>
            <a:r>
              <a:rPr lang="en-US" sz="2000" i="1" dirty="0"/>
              <a:t>I want to do all that I can to help with your pain and make you as comfortable as possible</a:t>
            </a:r>
            <a:r>
              <a:rPr lang="en-US" sz="2000" i="1" dirty="0" smtClean="0"/>
              <a:t>.”</a:t>
            </a:r>
          </a:p>
          <a:p>
            <a:pPr marL="0" lvl="0" indent="0" algn="ctr">
              <a:buNone/>
            </a:pPr>
            <a:r>
              <a:rPr lang="en-US" sz="2000" dirty="0" smtClean="0"/>
              <a:t>or</a:t>
            </a:r>
            <a:endParaRPr lang="en-US" sz="2000" dirty="0"/>
          </a:p>
          <a:p>
            <a:pPr marL="0" indent="0" algn="ctr">
              <a:buNone/>
            </a:pPr>
            <a:r>
              <a:rPr lang="en-US" sz="2000" i="1" dirty="0"/>
              <a:t>“There may be some discomfort </a:t>
            </a:r>
            <a:r>
              <a:rPr lang="en-US" sz="2000" i="1" dirty="0" smtClean="0"/>
              <a:t>because of your </a:t>
            </a:r>
            <a:r>
              <a:rPr lang="en-US" sz="2000" i="1" dirty="0"/>
              <a:t>condition; however we want to make you as comfortable as possible.”  </a:t>
            </a:r>
            <a:endParaRPr lang="en-US" sz="2000" i="1" dirty="0" smtClean="0"/>
          </a:p>
          <a:p>
            <a:pPr marL="0" indent="0" algn="ctr">
              <a:buNone/>
            </a:pPr>
            <a:endParaRPr lang="en-US" sz="2000" i="1" dirty="0"/>
          </a:p>
          <a:p>
            <a:pPr marL="0" indent="0" algn="ctr">
              <a:buNone/>
            </a:pPr>
            <a:r>
              <a:rPr lang="en-US" sz="2400" dirty="0" smtClean="0">
                <a:solidFill>
                  <a:srgbClr val="C00000"/>
                </a:solidFill>
              </a:rPr>
              <a:t>Remember, even the things you say to a patient can affect a patient’s pain management (positively or negatively)!</a:t>
            </a:r>
            <a:endParaRPr lang="en-US" sz="2400" dirty="0">
              <a:solidFill>
                <a:srgbClr val="C00000"/>
              </a:solidFill>
            </a:endParaRPr>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Tree>
    <p:extLst>
      <p:ext uri="{BB962C8B-B14F-4D97-AF65-F5344CB8AC3E}">
        <p14:creationId xmlns:p14="http://schemas.microsoft.com/office/powerpoint/2010/main" val="231311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182880"/>
            <a:ext cx="5689600" cy="1143000"/>
          </a:xfrm>
        </p:spPr>
        <p:txBody>
          <a:bodyPr>
            <a:noAutofit/>
          </a:bodyPr>
          <a:lstStyle/>
          <a:p>
            <a:r>
              <a:rPr lang="en-US" sz="3600" dirty="0"/>
              <a:t>Non-pharmacologic Pain Management Interventions</a:t>
            </a:r>
          </a:p>
        </p:txBody>
      </p:sp>
      <p:sp>
        <p:nvSpPr>
          <p:cNvPr id="3" name="Content Placeholder 2"/>
          <p:cNvSpPr>
            <a:spLocks noGrp="1"/>
          </p:cNvSpPr>
          <p:nvPr>
            <p:ph idx="1"/>
          </p:nvPr>
        </p:nvSpPr>
        <p:spPr>
          <a:xfrm>
            <a:off x="863600" y="1956766"/>
            <a:ext cx="7518400" cy="4144963"/>
          </a:xfrm>
        </p:spPr>
        <p:txBody>
          <a:bodyPr/>
          <a:lstStyle/>
          <a:p>
            <a:pPr marL="0" indent="0" algn="ctr">
              <a:buNone/>
            </a:pPr>
            <a:r>
              <a:rPr lang="en-US" sz="2000" dirty="0" smtClean="0"/>
              <a:t>In addition to the medication orders, it is important to ask Ms. Jones what would help her to be more comfortable and help minimize her pain.   There may be some non-pharmacologic interventions that you can do to help manage her pain.  </a:t>
            </a:r>
          </a:p>
          <a:p>
            <a:pPr marL="0" lvl="0" indent="0" algn="ctr">
              <a:buNone/>
            </a:pPr>
            <a:endParaRPr lang="en-US" sz="2400" dirty="0"/>
          </a:p>
          <a:p>
            <a:pPr marL="0" indent="0" algn="ctr">
              <a:buNone/>
            </a:pPr>
            <a:endParaRPr lang="en-US" sz="2400"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pic>
        <p:nvPicPr>
          <p:cNvPr id="7" name="Picture 2" descr="http://www.newswise.com/images/uploads/2014/07/23/Nurseandpatienttouchinghan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4114800"/>
            <a:ext cx="3024036" cy="20164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841538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Pain </a:t>
            </a:r>
            <a:r>
              <a:rPr lang="en-US" dirty="0"/>
              <a:t>Management</a:t>
            </a:r>
            <a:br>
              <a:rPr lang="en-US" dirty="0"/>
            </a:br>
            <a:r>
              <a:rPr lang="en-US" sz="2700" dirty="0"/>
              <a:t>for </a:t>
            </a:r>
            <a:r>
              <a:rPr lang="en-US" sz="2700" dirty="0" smtClean="0"/>
              <a:t>Nurses</a:t>
            </a:r>
            <a:endParaRPr lang="en-US" sz="2700" dirty="0"/>
          </a:p>
        </p:txBody>
      </p:sp>
      <p:sp>
        <p:nvSpPr>
          <p:cNvPr id="3" name="Content Placeholder 2"/>
          <p:cNvSpPr>
            <a:spLocks noGrp="1"/>
          </p:cNvSpPr>
          <p:nvPr>
            <p:ph idx="1"/>
          </p:nvPr>
        </p:nvSpPr>
        <p:spPr>
          <a:xfrm>
            <a:off x="960651" y="1828800"/>
            <a:ext cx="7315200" cy="4221163"/>
          </a:xfrm>
        </p:spPr>
        <p:txBody>
          <a:bodyPr>
            <a:normAutofit/>
          </a:bodyPr>
          <a:lstStyle/>
          <a:p>
            <a:pPr marL="0" indent="0" algn="ctr">
              <a:buNone/>
            </a:pPr>
            <a:r>
              <a:rPr lang="en-US" i="1" dirty="0" smtClean="0">
                <a:solidFill>
                  <a:schemeClr val="accent3">
                    <a:lumMod val="50000"/>
                  </a:schemeClr>
                </a:solidFill>
              </a:rPr>
              <a:t>Program Objectives </a:t>
            </a:r>
          </a:p>
          <a:p>
            <a:pPr marL="0" indent="0">
              <a:buNone/>
            </a:pPr>
            <a:endParaRPr lang="en-US" sz="2000" i="1" dirty="0" smtClean="0">
              <a:solidFill>
                <a:schemeClr val="accent3">
                  <a:lumMod val="50000"/>
                </a:schemeClr>
              </a:solidFill>
            </a:endParaRPr>
          </a:p>
          <a:p>
            <a:r>
              <a:rPr lang="en-US" sz="2000" dirty="0" smtClean="0"/>
              <a:t>Review The Joint Commission pain management guidelines.</a:t>
            </a:r>
          </a:p>
          <a:p>
            <a:r>
              <a:rPr lang="en-US" sz="2000" dirty="0" smtClean="0"/>
              <a:t>Highlight key role-specific practice expectations regarding pain management.</a:t>
            </a:r>
          </a:p>
          <a:p>
            <a:r>
              <a:rPr lang="en-US" sz="2000" dirty="0"/>
              <a:t>Review </a:t>
            </a:r>
            <a:r>
              <a:rPr lang="en-US" sz="2000" dirty="0" smtClean="0"/>
              <a:t>various interventions for managing pain.  </a:t>
            </a:r>
            <a:endParaRPr lang="en-US" sz="2000" dirty="0"/>
          </a:p>
          <a:p>
            <a:r>
              <a:rPr lang="en-US" sz="2000" dirty="0" smtClean="0"/>
              <a:t>Understand how to integrate multimodal analgesia into the pain management treatment plan.  </a:t>
            </a:r>
          </a:p>
          <a:p>
            <a:r>
              <a:rPr lang="en-US" sz="2000" dirty="0"/>
              <a:t>Review </a:t>
            </a:r>
            <a:r>
              <a:rPr lang="en-US" sz="2000" dirty="0" smtClean="0"/>
              <a:t>appropriate analgesic dosing. </a:t>
            </a:r>
          </a:p>
          <a:p>
            <a:endParaRPr lang="en-US" sz="2000" dirty="0"/>
          </a:p>
        </p:txBody>
      </p:sp>
      <p:sp>
        <p:nvSpPr>
          <p:cNvPr id="4" name="TextBox 3"/>
          <p:cNvSpPr txBox="1"/>
          <p:nvPr/>
        </p:nvSpPr>
        <p:spPr>
          <a:xfrm>
            <a:off x="2732690" y="5867400"/>
            <a:ext cx="3581400" cy="646331"/>
          </a:xfrm>
          <a:prstGeom prst="rect">
            <a:avLst/>
          </a:prstGeom>
          <a:noFill/>
        </p:spPr>
        <p:txBody>
          <a:bodyPr wrap="square" rtlCol="0">
            <a:spAutoFit/>
          </a:bodyPr>
          <a:lstStyle/>
          <a:p>
            <a:pPr algn="ctr"/>
            <a:r>
              <a:rPr lang="en-US" dirty="0" smtClean="0"/>
              <a:t>Annual Pain Management Education </a:t>
            </a:r>
          </a:p>
          <a:p>
            <a:pPr algn="ctr"/>
            <a:r>
              <a:rPr lang="en-US" dirty="0" smtClean="0"/>
              <a:t>SLUHN - 2015</a:t>
            </a:r>
            <a:endParaRPr lang="en-US"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Tree>
    <p:extLst>
      <p:ext uri="{BB962C8B-B14F-4D97-AF65-F5344CB8AC3E}">
        <p14:creationId xmlns:p14="http://schemas.microsoft.com/office/powerpoint/2010/main" val="963550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063" y="304800"/>
            <a:ext cx="5689600" cy="1143000"/>
          </a:xfrm>
        </p:spPr>
        <p:txBody>
          <a:bodyPr>
            <a:noAutofit/>
          </a:bodyPr>
          <a:lstStyle/>
          <a:p>
            <a:r>
              <a:rPr lang="en-US" sz="2800" dirty="0" smtClean="0"/>
              <a:t>Can you identify any non-pharmacologic pain management interventions?</a:t>
            </a:r>
            <a:endParaRPr lang="en-US" sz="2800" dirty="0"/>
          </a:p>
        </p:txBody>
      </p:sp>
      <p:sp>
        <p:nvSpPr>
          <p:cNvPr id="3" name="Content Placeholder 2"/>
          <p:cNvSpPr>
            <a:spLocks noGrp="1"/>
          </p:cNvSpPr>
          <p:nvPr>
            <p:ph idx="1"/>
          </p:nvPr>
        </p:nvSpPr>
        <p:spPr>
          <a:xfrm>
            <a:off x="762000" y="1981200"/>
            <a:ext cx="7518400" cy="4144963"/>
          </a:xfrm>
        </p:spPr>
        <p:txBody>
          <a:bodyPr/>
          <a:lstStyle/>
          <a:p>
            <a:pPr marL="0" indent="0" algn="ctr">
              <a:spcBef>
                <a:spcPts val="0"/>
              </a:spcBef>
              <a:buNone/>
            </a:pPr>
            <a:r>
              <a:rPr lang="en-US" sz="2000" dirty="0">
                <a:solidFill>
                  <a:schemeClr val="accent3">
                    <a:lumMod val="50000"/>
                  </a:schemeClr>
                </a:solidFill>
              </a:rPr>
              <a:t>Repositioning </a:t>
            </a:r>
            <a:endParaRPr lang="en-US" sz="2000" dirty="0" smtClean="0">
              <a:solidFill>
                <a:schemeClr val="accent3">
                  <a:lumMod val="50000"/>
                </a:schemeClr>
              </a:solidFill>
            </a:endParaRPr>
          </a:p>
          <a:p>
            <a:pPr marL="0" indent="0" algn="ctr">
              <a:spcBef>
                <a:spcPts val="0"/>
              </a:spcBef>
              <a:buNone/>
            </a:pPr>
            <a:r>
              <a:rPr lang="en-US" sz="2000" dirty="0" smtClean="0">
                <a:solidFill>
                  <a:schemeClr val="accent3">
                    <a:lumMod val="50000"/>
                  </a:schemeClr>
                </a:solidFill>
              </a:rPr>
              <a:t>Distraction</a:t>
            </a:r>
          </a:p>
          <a:p>
            <a:pPr marL="0" indent="0" algn="ctr">
              <a:spcBef>
                <a:spcPts val="0"/>
              </a:spcBef>
              <a:buNone/>
            </a:pPr>
            <a:r>
              <a:rPr lang="en-US" sz="2000" dirty="0" smtClean="0">
                <a:solidFill>
                  <a:schemeClr val="accent3">
                    <a:lumMod val="50000"/>
                  </a:schemeClr>
                </a:solidFill>
              </a:rPr>
              <a:t>Conversation</a:t>
            </a:r>
          </a:p>
          <a:p>
            <a:pPr marL="0" indent="0" algn="ctr">
              <a:spcBef>
                <a:spcPts val="0"/>
              </a:spcBef>
              <a:buNone/>
            </a:pPr>
            <a:r>
              <a:rPr lang="en-US" sz="2000" dirty="0" smtClean="0">
                <a:solidFill>
                  <a:schemeClr val="accent3">
                    <a:lumMod val="50000"/>
                  </a:schemeClr>
                </a:solidFill>
              </a:rPr>
              <a:t>Music</a:t>
            </a:r>
            <a:endParaRPr lang="en-US" sz="2000" dirty="0">
              <a:solidFill>
                <a:schemeClr val="accent3">
                  <a:lumMod val="50000"/>
                </a:schemeClr>
              </a:solidFill>
            </a:endParaRPr>
          </a:p>
          <a:p>
            <a:pPr marL="0" indent="0" algn="ctr">
              <a:spcBef>
                <a:spcPts val="0"/>
              </a:spcBef>
              <a:buNone/>
            </a:pPr>
            <a:r>
              <a:rPr lang="en-US" sz="2000" dirty="0">
                <a:solidFill>
                  <a:schemeClr val="accent3">
                    <a:lumMod val="50000"/>
                  </a:schemeClr>
                </a:solidFill>
              </a:rPr>
              <a:t>Appropriate use of humor </a:t>
            </a:r>
            <a:endParaRPr lang="en-US" sz="2000" dirty="0" smtClean="0">
              <a:solidFill>
                <a:schemeClr val="accent3">
                  <a:lumMod val="50000"/>
                </a:schemeClr>
              </a:solidFill>
            </a:endParaRPr>
          </a:p>
          <a:p>
            <a:pPr marL="0" indent="0" algn="ctr">
              <a:spcBef>
                <a:spcPts val="0"/>
              </a:spcBef>
              <a:buNone/>
            </a:pPr>
            <a:r>
              <a:rPr lang="en-US" sz="2000" dirty="0" smtClean="0">
                <a:solidFill>
                  <a:schemeClr val="accent3">
                    <a:lumMod val="50000"/>
                  </a:schemeClr>
                </a:solidFill>
              </a:rPr>
              <a:t>Imagery</a:t>
            </a:r>
          </a:p>
          <a:p>
            <a:pPr marL="0" indent="0" algn="ctr">
              <a:spcBef>
                <a:spcPts val="0"/>
              </a:spcBef>
              <a:buNone/>
            </a:pPr>
            <a:r>
              <a:rPr lang="en-US" sz="2000" dirty="0" smtClean="0">
                <a:solidFill>
                  <a:schemeClr val="accent3">
                    <a:lumMod val="50000"/>
                  </a:schemeClr>
                </a:solidFill>
              </a:rPr>
              <a:t>Ask </a:t>
            </a:r>
            <a:r>
              <a:rPr lang="en-US" sz="2000" dirty="0">
                <a:solidFill>
                  <a:schemeClr val="accent3">
                    <a:lumMod val="50000"/>
                  </a:schemeClr>
                </a:solidFill>
              </a:rPr>
              <a:t>about pain in hourly </a:t>
            </a:r>
            <a:r>
              <a:rPr lang="en-US" sz="2000" dirty="0" smtClean="0">
                <a:solidFill>
                  <a:schemeClr val="accent3">
                    <a:lumMod val="50000"/>
                  </a:schemeClr>
                </a:solidFill>
              </a:rPr>
              <a:t>rounds</a:t>
            </a:r>
          </a:p>
          <a:p>
            <a:pPr marL="0" indent="0" algn="ctr">
              <a:spcBef>
                <a:spcPts val="0"/>
              </a:spcBef>
              <a:buNone/>
            </a:pPr>
            <a:r>
              <a:rPr lang="en-US" sz="2000" dirty="0" smtClean="0">
                <a:solidFill>
                  <a:schemeClr val="accent3">
                    <a:lumMod val="50000"/>
                  </a:schemeClr>
                </a:solidFill>
              </a:rPr>
              <a:t>Use </a:t>
            </a:r>
            <a:r>
              <a:rPr lang="en-US" sz="2000" dirty="0">
                <a:solidFill>
                  <a:schemeClr val="accent3">
                    <a:lumMod val="50000"/>
                  </a:schemeClr>
                </a:solidFill>
              </a:rPr>
              <a:t>of heat or </a:t>
            </a:r>
            <a:r>
              <a:rPr lang="en-US" sz="2000" dirty="0" smtClean="0">
                <a:solidFill>
                  <a:schemeClr val="accent3">
                    <a:lumMod val="50000"/>
                  </a:schemeClr>
                </a:solidFill>
              </a:rPr>
              <a:t>cold </a:t>
            </a:r>
          </a:p>
          <a:p>
            <a:pPr marL="0" indent="0" algn="ctr">
              <a:spcBef>
                <a:spcPts val="0"/>
              </a:spcBef>
              <a:buNone/>
            </a:pPr>
            <a:r>
              <a:rPr lang="en-US" sz="2000" dirty="0" smtClean="0">
                <a:solidFill>
                  <a:schemeClr val="accent3">
                    <a:lumMod val="50000"/>
                  </a:schemeClr>
                </a:solidFill>
              </a:rPr>
              <a:t>Breathing </a:t>
            </a:r>
            <a:r>
              <a:rPr lang="en-US" sz="2000" dirty="0">
                <a:solidFill>
                  <a:schemeClr val="accent3">
                    <a:lumMod val="50000"/>
                  </a:schemeClr>
                </a:solidFill>
              </a:rPr>
              <a:t>techniques</a:t>
            </a:r>
          </a:p>
          <a:p>
            <a:pPr marL="0" indent="0" algn="ctr">
              <a:spcBef>
                <a:spcPts val="0"/>
              </a:spcBef>
              <a:buNone/>
            </a:pPr>
            <a:r>
              <a:rPr lang="en-US" sz="2000" dirty="0">
                <a:solidFill>
                  <a:schemeClr val="accent3">
                    <a:lumMod val="50000"/>
                  </a:schemeClr>
                </a:solidFill>
              </a:rPr>
              <a:t>Temperature of </a:t>
            </a:r>
            <a:r>
              <a:rPr lang="en-US" sz="2000" dirty="0" smtClean="0">
                <a:solidFill>
                  <a:schemeClr val="accent3">
                    <a:lumMod val="50000"/>
                  </a:schemeClr>
                </a:solidFill>
              </a:rPr>
              <a:t>room</a:t>
            </a:r>
          </a:p>
          <a:p>
            <a:pPr marL="0" indent="0" algn="ctr">
              <a:spcBef>
                <a:spcPts val="0"/>
              </a:spcBef>
              <a:buNone/>
            </a:pPr>
            <a:r>
              <a:rPr lang="en-US" sz="2000" dirty="0" smtClean="0">
                <a:solidFill>
                  <a:schemeClr val="accent3">
                    <a:lumMod val="50000"/>
                  </a:schemeClr>
                </a:solidFill>
              </a:rPr>
              <a:t>Relaxation</a:t>
            </a:r>
            <a:endParaRPr lang="en-US" sz="2000" dirty="0">
              <a:solidFill>
                <a:schemeClr val="accent3">
                  <a:lumMod val="50000"/>
                </a:schemeClr>
              </a:solidFill>
            </a:endParaRPr>
          </a:p>
          <a:p>
            <a:pPr marL="0" lvl="0" indent="0" algn="ctr">
              <a:spcBef>
                <a:spcPts val="0"/>
              </a:spcBef>
              <a:buNone/>
            </a:pPr>
            <a:endParaRPr lang="en-US" sz="2400" dirty="0"/>
          </a:p>
          <a:p>
            <a:pPr marL="0" indent="0" algn="ctr">
              <a:spcBef>
                <a:spcPts val="0"/>
              </a:spcBef>
              <a:buNone/>
            </a:pPr>
            <a:endParaRPr lang="en-US" sz="2400"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pic>
        <p:nvPicPr>
          <p:cNvPr id="2050" name="Picture 2" descr="http://ts1.mm.bing.net/th?&amp;id=JN.NmyEzpQGKDYvW1c4rS6T5g&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25" y="1764157"/>
            <a:ext cx="2470150" cy="15314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1.mm.bing.net/th?&amp;id=JN.zrQFqBQTru13VSIFhJpjHg&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9050" y="5410200"/>
            <a:ext cx="2095500"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65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877455" y="1676400"/>
            <a:ext cx="7518400" cy="4221163"/>
          </a:xfrm>
        </p:spPr>
        <p:txBody>
          <a:bodyPr>
            <a:normAutofit fontScale="92500"/>
          </a:bodyPr>
          <a:lstStyle/>
          <a:p>
            <a:pPr marL="0" indent="0" algn="ctr">
              <a:buNone/>
            </a:pPr>
            <a:endParaRPr lang="en-US" sz="1800" dirty="0"/>
          </a:p>
          <a:p>
            <a:pPr marL="0" indent="0" algn="ctr">
              <a:buNone/>
            </a:pPr>
            <a:r>
              <a:rPr lang="en-US" sz="2400" dirty="0"/>
              <a:t>If pain is not managed effectively, every aspect of the patient’s well being will be affected including eating, sleeping, and other activities of daily living.</a:t>
            </a:r>
          </a:p>
          <a:p>
            <a:pPr marL="0" indent="0" algn="ctr">
              <a:buNone/>
            </a:pPr>
            <a:endParaRPr lang="en-US" sz="2400" dirty="0"/>
          </a:p>
          <a:p>
            <a:pPr marL="0" indent="0" algn="ctr">
              <a:buNone/>
            </a:pPr>
            <a:r>
              <a:rPr lang="en-US" altLang="en-US" sz="2400" dirty="0"/>
              <a:t>Improving pain management focuses on a team approach while putting patients at the forefront of their care. Trust your patients, listen to their needs, be open and honest, and involve them in the decision making process and treatment plan. </a:t>
            </a:r>
            <a:endParaRPr lang="en-US" altLang="en-US" sz="2400" dirty="0" smtClean="0"/>
          </a:p>
          <a:p>
            <a:pPr marL="0" indent="0" algn="ctr">
              <a:buNone/>
            </a:pPr>
            <a:endParaRPr lang="en-US" altLang="en-US" sz="2400" dirty="0"/>
          </a:p>
          <a:p>
            <a:pPr marL="0" indent="0" algn="ctr">
              <a:buNone/>
            </a:pPr>
            <a:r>
              <a:rPr lang="en-US" sz="3000" b="1" dirty="0">
                <a:solidFill>
                  <a:schemeClr val="accent3">
                    <a:lumMod val="50000"/>
                  </a:schemeClr>
                </a:solidFill>
              </a:rPr>
              <a:t>You play a key role in managing a patient’s pain.  </a:t>
            </a:r>
          </a:p>
          <a:p>
            <a:pPr marL="0" indent="0" algn="ctr">
              <a:buNone/>
            </a:pPr>
            <a:endParaRPr lang="en-US" sz="2400"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Tree>
    <p:extLst>
      <p:ext uri="{BB962C8B-B14F-4D97-AF65-F5344CB8AC3E}">
        <p14:creationId xmlns:p14="http://schemas.microsoft.com/office/powerpoint/2010/main" val="2963225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5511800" cy="1143000"/>
          </a:xfrm>
        </p:spPr>
        <p:txBody>
          <a:bodyPr>
            <a:normAutofit/>
          </a:bodyPr>
          <a:lstStyle/>
          <a:p>
            <a:r>
              <a:rPr lang="en-US" sz="2400" dirty="0" smtClean="0"/>
              <a:t>Thank you for completing the 2015 pain management education for nurses.</a:t>
            </a:r>
            <a:endParaRPr lang="en-US" sz="2400" dirty="0"/>
          </a:p>
        </p:txBody>
      </p:sp>
      <p:sp>
        <p:nvSpPr>
          <p:cNvPr id="3" name="Content Placeholder 2"/>
          <p:cNvSpPr>
            <a:spLocks noGrp="1"/>
          </p:cNvSpPr>
          <p:nvPr>
            <p:ph idx="1"/>
          </p:nvPr>
        </p:nvSpPr>
        <p:spPr>
          <a:xfrm>
            <a:off x="863600" y="2133601"/>
            <a:ext cx="7518400" cy="2590800"/>
          </a:xfrm>
        </p:spPr>
        <p:style>
          <a:lnRef idx="2">
            <a:schemeClr val="accent3"/>
          </a:lnRef>
          <a:fillRef idx="1">
            <a:schemeClr val="lt1"/>
          </a:fillRef>
          <a:effectRef idx="0">
            <a:schemeClr val="accent3"/>
          </a:effectRef>
          <a:fontRef idx="minor">
            <a:schemeClr val="dk1"/>
          </a:fontRef>
        </p:style>
        <p:txBody>
          <a:bodyPr>
            <a:normAutofit/>
          </a:bodyPr>
          <a:lstStyle/>
          <a:p>
            <a:pPr marL="0" indent="0" algn="ctr">
              <a:lnSpc>
                <a:spcPct val="80000"/>
              </a:lnSpc>
              <a:buClr>
                <a:schemeClr val="tx1"/>
              </a:buClr>
              <a:buSzPct val="55000"/>
              <a:buNone/>
              <a:defRPr/>
            </a:pPr>
            <a:endParaRPr lang="en-US" sz="800" dirty="0" smtClean="0">
              <a:solidFill>
                <a:schemeClr val="accent3">
                  <a:lumMod val="50000"/>
                </a:schemeClr>
              </a:solidFill>
            </a:endParaRPr>
          </a:p>
          <a:p>
            <a:pPr marL="0" indent="0" algn="ctr">
              <a:lnSpc>
                <a:spcPct val="80000"/>
              </a:lnSpc>
              <a:buClr>
                <a:schemeClr val="tx1"/>
              </a:buClr>
              <a:buSzPct val="55000"/>
              <a:buNone/>
              <a:defRPr/>
            </a:pPr>
            <a:endParaRPr lang="en-US" sz="1000" dirty="0">
              <a:solidFill>
                <a:schemeClr val="tx1">
                  <a:lumMod val="75000"/>
                  <a:lumOff val="25000"/>
                </a:schemeClr>
              </a:solidFill>
            </a:endParaRPr>
          </a:p>
          <a:p>
            <a:pPr marL="0" indent="0" algn="ctr">
              <a:lnSpc>
                <a:spcPct val="80000"/>
              </a:lnSpc>
              <a:buClr>
                <a:schemeClr val="tx1"/>
              </a:buClr>
              <a:buSzPct val="55000"/>
              <a:buNone/>
              <a:defRPr/>
            </a:pPr>
            <a:r>
              <a:rPr lang="en-US" sz="2600" dirty="0">
                <a:solidFill>
                  <a:schemeClr val="tx1">
                    <a:lumMod val="75000"/>
                    <a:lumOff val="25000"/>
                  </a:schemeClr>
                </a:solidFill>
              </a:rPr>
              <a:t>You can print a certificate </a:t>
            </a:r>
            <a:r>
              <a:rPr lang="en-US" sz="2600" dirty="0" smtClean="0">
                <a:solidFill>
                  <a:schemeClr val="tx1">
                    <a:lumMod val="75000"/>
                    <a:lumOff val="25000"/>
                  </a:schemeClr>
                </a:solidFill>
              </a:rPr>
              <a:t>of completion for your records once you have completed this program and understand the content.</a:t>
            </a:r>
          </a:p>
          <a:p>
            <a:pPr marL="0" indent="0" algn="ctr">
              <a:lnSpc>
                <a:spcPct val="80000"/>
              </a:lnSpc>
              <a:buClr>
                <a:schemeClr val="tx1"/>
              </a:buClr>
              <a:buSzPct val="55000"/>
              <a:buNone/>
              <a:defRPr/>
            </a:pPr>
            <a:r>
              <a:rPr lang="en-US" sz="1400" dirty="0" smtClean="0">
                <a:solidFill>
                  <a:schemeClr val="tx1">
                    <a:lumMod val="75000"/>
                    <a:lumOff val="25000"/>
                  </a:schemeClr>
                </a:solidFill>
              </a:rPr>
              <a:t>  </a:t>
            </a:r>
            <a:endParaRPr lang="en-US" sz="1400" dirty="0">
              <a:solidFill>
                <a:schemeClr val="tx1">
                  <a:lumMod val="75000"/>
                  <a:lumOff val="25000"/>
                </a:schemeClr>
              </a:solidFill>
            </a:endParaRPr>
          </a:p>
          <a:p>
            <a:pPr marL="0" indent="0" algn="ctr">
              <a:lnSpc>
                <a:spcPct val="80000"/>
              </a:lnSpc>
              <a:buClr>
                <a:schemeClr val="tx1"/>
              </a:buClr>
              <a:buSzPct val="55000"/>
              <a:buNone/>
              <a:defRPr/>
            </a:pPr>
            <a:r>
              <a:rPr lang="en-US" sz="2600" dirty="0">
                <a:solidFill>
                  <a:schemeClr val="tx1">
                    <a:lumMod val="75000"/>
                    <a:lumOff val="25000"/>
                  </a:schemeClr>
                </a:solidFill>
              </a:rPr>
              <a:t>Completion of this program will be recorded automatically in the St. Luke’s </a:t>
            </a:r>
            <a:r>
              <a:rPr lang="en-US" sz="2600" dirty="0" err="1">
                <a:solidFill>
                  <a:schemeClr val="tx1">
                    <a:lumMod val="75000"/>
                    <a:lumOff val="25000"/>
                  </a:schemeClr>
                </a:solidFill>
              </a:rPr>
              <a:t>EduTracker</a:t>
            </a:r>
            <a:r>
              <a:rPr lang="en-US" sz="2600" dirty="0">
                <a:solidFill>
                  <a:schemeClr val="tx1">
                    <a:lumMod val="75000"/>
                    <a:lumOff val="25000"/>
                  </a:schemeClr>
                </a:solidFill>
              </a:rPr>
              <a:t> System</a:t>
            </a:r>
            <a:r>
              <a:rPr lang="en-US" sz="2600" dirty="0" smtClean="0">
                <a:solidFill>
                  <a:schemeClr val="tx1">
                    <a:lumMod val="75000"/>
                    <a:lumOff val="25000"/>
                  </a:schemeClr>
                </a:solidFill>
              </a:rPr>
              <a:t>.</a:t>
            </a:r>
            <a:endParaRPr lang="en-US" sz="2600" dirty="0">
              <a:solidFill>
                <a:schemeClr val="tx1">
                  <a:lumMod val="75000"/>
                  <a:lumOff val="25000"/>
                </a:schemeClr>
              </a:solidFill>
            </a:endParaRPr>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
        <p:nvSpPr>
          <p:cNvPr id="4" name="TextBox 3"/>
          <p:cNvSpPr txBox="1"/>
          <p:nvPr/>
        </p:nvSpPr>
        <p:spPr>
          <a:xfrm>
            <a:off x="2667000" y="5562599"/>
            <a:ext cx="4038600" cy="646331"/>
          </a:xfrm>
          <a:prstGeom prst="rect">
            <a:avLst/>
          </a:prstGeom>
          <a:noFill/>
        </p:spPr>
        <p:txBody>
          <a:bodyPr wrap="square" rtlCol="0">
            <a:spAutoFit/>
          </a:bodyPr>
          <a:lstStyle/>
          <a:p>
            <a:pPr algn="ctr"/>
            <a:r>
              <a:rPr lang="en-US" i="1" dirty="0" smtClean="0"/>
              <a:t>Please contact a member of the Network Pain PI Team with any questions. </a:t>
            </a:r>
            <a:endParaRPr lang="en-US" i="1" dirty="0"/>
          </a:p>
        </p:txBody>
      </p:sp>
      <p:sp>
        <p:nvSpPr>
          <p:cNvPr id="7" name="Content Placeholder 2"/>
          <p:cNvSpPr txBox="1">
            <a:spLocks/>
          </p:cNvSpPr>
          <p:nvPr/>
        </p:nvSpPr>
        <p:spPr>
          <a:xfrm>
            <a:off x="863600" y="1524000"/>
            <a:ext cx="7518400" cy="3505199"/>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lnSpc>
                <a:spcPct val="80000"/>
              </a:lnSpc>
              <a:buClr>
                <a:schemeClr val="tx1"/>
              </a:buClr>
              <a:buSzPct val="55000"/>
              <a:buFont typeface="Arial" pitchFamily="34" charset="0"/>
              <a:buNone/>
              <a:defRPr/>
            </a:pPr>
            <a:endParaRPr lang="en-US" sz="800" dirty="0" smtClean="0">
              <a:solidFill>
                <a:schemeClr val="accent3">
                  <a:lumMod val="50000"/>
                </a:schemeClr>
              </a:solidFill>
            </a:endParaRPr>
          </a:p>
          <a:p>
            <a:pPr marL="0" indent="0" algn="ctr">
              <a:lnSpc>
                <a:spcPct val="80000"/>
              </a:lnSpc>
              <a:buClr>
                <a:schemeClr val="tx1"/>
              </a:buClr>
              <a:buSzPct val="55000"/>
              <a:buFont typeface="Arial" pitchFamily="34" charset="0"/>
              <a:buNone/>
              <a:defRPr/>
            </a:pPr>
            <a:endParaRPr lang="en-US" sz="1000" dirty="0" smtClean="0">
              <a:solidFill>
                <a:schemeClr val="tx1">
                  <a:lumMod val="75000"/>
                  <a:lumOff val="25000"/>
                </a:schemeClr>
              </a:solidFill>
            </a:endParaRPr>
          </a:p>
          <a:p>
            <a:pPr marL="0" indent="0" algn="ctr">
              <a:lnSpc>
                <a:spcPct val="80000"/>
              </a:lnSpc>
              <a:buClr>
                <a:schemeClr val="tx1"/>
              </a:buClr>
              <a:buSzPct val="55000"/>
              <a:buFont typeface="Arial" pitchFamily="34" charset="0"/>
              <a:buNone/>
              <a:defRPr/>
            </a:pPr>
            <a:r>
              <a:rPr lang="en-US" sz="2600" dirty="0" smtClean="0">
                <a:solidFill>
                  <a:schemeClr val="tx1">
                    <a:lumMod val="75000"/>
                    <a:lumOff val="25000"/>
                  </a:schemeClr>
                </a:solidFill>
              </a:rPr>
              <a:t>0.5 CE will be provided to nurses for successfully completing this program.  </a:t>
            </a:r>
          </a:p>
          <a:p>
            <a:pPr marL="0" indent="0" algn="ctr">
              <a:lnSpc>
                <a:spcPct val="80000"/>
              </a:lnSpc>
              <a:buClr>
                <a:schemeClr val="tx1"/>
              </a:buClr>
              <a:buSzPct val="55000"/>
              <a:buFont typeface="Arial" pitchFamily="34" charset="0"/>
              <a:buNone/>
              <a:defRPr/>
            </a:pPr>
            <a:endParaRPr lang="en-US" sz="2600" dirty="0" smtClean="0">
              <a:solidFill>
                <a:schemeClr val="tx1">
                  <a:lumMod val="75000"/>
                  <a:lumOff val="25000"/>
                </a:schemeClr>
              </a:solidFill>
            </a:endParaRPr>
          </a:p>
          <a:p>
            <a:pPr marL="0" indent="0" algn="ctr">
              <a:lnSpc>
                <a:spcPct val="80000"/>
              </a:lnSpc>
              <a:buClr>
                <a:schemeClr val="tx1"/>
              </a:buClr>
              <a:buSzPct val="55000"/>
              <a:buFont typeface="Arial" pitchFamily="34" charset="0"/>
              <a:buNone/>
              <a:defRPr/>
            </a:pPr>
            <a:r>
              <a:rPr lang="en-US" sz="2600" dirty="0" smtClean="0">
                <a:solidFill>
                  <a:schemeClr val="tx1">
                    <a:lumMod val="75000"/>
                    <a:lumOff val="25000"/>
                  </a:schemeClr>
                </a:solidFill>
              </a:rPr>
              <a:t>You can print a certificate of completion for your records once you have completed this program and associated posttest.</a:t>
            </a:r>
          </a:p>
          <a:p>
            <a:pPr marL="0" indent="0" algn="ctr">
              <a:lnSpc>
                <a:spcPct val="80000"/>
              </a:lnSpc>
              <a:buClr>
                <a:schemeClr val="tx1"/>
              </a:buClr>
              <a:buSzPct val="55000"/>
              <a:buFont typeface="Arial" pitchFamily="34" charset="0"/>
              <a:buNone/>
              <a:defRPr/>
            </a:pPr>
            <a:r>
              <a:rPr lang="en-US" sz="1400" dirty="0" smtClean="0">
                <a:solidFill>
                  <a:schemeClr val="tx1">
                    <a:lumMod val="75000"/>
                    <a:lumOff val="25000"/>
                  </a:schemeClr>
                </a:solidFill>
              </a:rPr>
              <a:t>  </a:t>
            </a:r>
          </a:p>
          <a:p>
            <a:pPr marL="0" indent="0" algn="ctr">
              <a:lnSpc>
                <a:spcPct val="80000"/>
              </a:lnSpc>
              <a:buClr>
                <a:schemeClr val="tx1"/>
              </a:buClr>
              <a:buSzPct val="55000"/>
              <a:buFont typeface="Arial" pitchFamily="34" charset="0"/>
              <a:buNone/>
              <a:defRPr/>
            </a:pPr>
            <a:r>
              <a:rPr lang="en-US" sz="2600" dirty="0" smtClean="0">
                <a:solidFill>
                  <a:schemeClr val="tx1">
                    <a:lumMod val="75000"/>
                    <a:lumOff val="25000"/>
                  </a:schemeClr>
                </a:solidFill>
              </a:rPr>
              <a:t>Completion of this program will be recorded automatically in the St. Luke’s </a:t>
            </a:r>
            <a:r>
              <a:rPr lang="en-US" sz="2600" dirty="0" err="1" smtClean="0">
                <a:solidFill>
                  <a:schemeClr val="tx1">
                    <a:lumMod val="75000"/>
                    <a:lumOff val="25000"/>
                  </a:schemeClr>
                </a:solidFill>
              </a:rPr>
              <a:t>EduTracker</a:t>
            </a:r>
            <a:r>
              <a:rPr lang="en-US" sz="2600" dirty="0" smtClean="0">
                <a:solidFill>
                  <a:schemeClr val="tx1">
                    <a:lumMod val="75000"/>
                    <a:lumOff val="25000"/>
                  </a:schemeClr>
                </a:solidFill>
              </a:rPr>
              <a:t> System once you have achieved 100% on the posttest.</a:t>
            </a:r>
          </a:p>
          <a:p>
            <a:pPr marL="0" indent="0" algn="ctr">
              <a:lnSpc>
                <a:spcPct val="80000"/>
              </a:lnSpc>
              <a:buClr>
                <a:schemeClr val="tx1"/>
              </a:buClr>
              <a:buSzPct val="55000"/>
              <a:buFont typeface="Arial" pitchFamily="34" charset="0"/>
              <a:buNone/>
              <a:defRPr/>
            </a:pPr>
            <a:endParaRPr lang="en-US" sz="2600" dirty="0" smtClean="0">
              <a:solidFill>
                <a:schemeClr val="tx1">
                  <a:lumMod val="75000"/>
                  <a:lumOff val="25000"/>
                </a:schemeClr>
              </a:solidFill>
            </a:endParaRPr>
          </a:p>
          <a:p>
            <a:pPr marL="0" indent="0" algn="ctr">
              <a:lnSpc>
                <a:spcPct val="80000"/>
              </a:lnSpc>
              <a:buClr>
                <a:schemeClr val="tx1"/>
              </a:buClr>
              <a:buSzPct val="55000"/>
              <a:buFont typeface="Arial" pitchFamily="34" charset="0"/>
              <a:buNone/>
              <a:defRPr/>
            </a:pPr>
            <a:r>
              <a:rPr lang="en-US" sz="2600" dirty="0" smtClean="0">
                <a:solidFill>
                  <a:schemeClr val="tx1">
                    <a:lumMod val="75000"/>
                    <a:lumOff val="25000"/>
                  </a:schemeClr>
                </a:solidFill>
              </a:rPr>
              <a:t>Proceed to “Take Test”.</a:t>
            </a:r>
            <a:endParaRPr lang="en-US" sz="2600" dirty="0">
              <a:solidFill>
                <a:schemeClr val="tx1">
                  <a:lumMod val="75000"/>
                  <a:lumOff val="25000"/>
                </a:schemeClr>
              </a:solidFill>
            </a:endParaRPr>
          </a:p>
        </p:txBody>
      </p:sp>
    </p:spTree>
    <p:extLst>
      <p:ext uri="{BB962C8B-B14F-4D97-AF65-F5344CB8AC3E}">
        <p14:creationId xmlns:p14="http://schemas.microsoft.com/office/powerpoint/2010/main" val="1470190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 Management</a:t>
            </a:r>
            <a:br>
              <a:rPr lang="en-US" dirty="0"/>
            </a:br>
            <a:r>
              <a:rPr lang="en-US" sz="2000" i="1" dirty="0" smtClean="0">
                <a:solidFill>
                  <a:srgbClr val="C00000"/>
                </a:solidFill>
              </a:rPr>
              <a:t>The Joint Commission:  Safe Use of Opioids in Hospital</a:t>
            </a:r>
            <a:endParaRPr lang="en-US" sz="2000" i="1" dirty="0">
              <a:solidFill>
                <a:srgbClr val="C00000"/>
              </a:solidFill>
            </a:endParaRPr>
          </a:p>
        </p:txBody>
      </p:sp>
      <p:sp>
        <p:nvSpPr>
          <p:cNvPr id="3" name="Content Placeholder 2"/>
          <p:cNvSpPr>
            <a:spLocks noGrp="1"/>
          </p:cNvSpPr>
          <p:nvPr>
            <p:ph idx="1"/>
          </p:nvPr>
        </p:nvSpPr>
        <p:spPr>
          <a:xfrm>
            <a:off x="960651" y="1828800"/>
            <a:ext cx="7315200" cy="4419600"/>
          </a:xfrm>
        </p:spPr>
        <p:txBody>
          <a:bodyPr>
            <a:normAutofit fontScale="92500" lnSpcReduction="10000"/>
          </a:bodyPr>
          <a:lstStyle/>
          <a:p>
            <a:pPr marL="0" indent="0">
              <a:spcBef>
                <a:spcPts val="600"/>
              </a:spcBef>
              <a:spcAft>
                <a:spcPts val="600"/>
              </a:spcAft>
              <a:buNone/>
            </a:pPr>
            <a:r>
              <a:rPr lang="en-US" sz="1900" dirty="0" smtClean="0"/>
              <a:t>To optimize patient safety and prevent opioid related adverse events, The Joint Commission recommends that hospitals take the follow evidence-based actions…</a:t>
            </a:r>
            <a:endParaRPr lang="en-US" sz="1000" dirty="0"/>
          </a:p>
          <a:p>
            <a:pPr>
              <a:spcBef>
                <a:spcPts val="600"/>
              </a:spcBef>
              <a:spcAft>
                <a:spcPts val="600"/>
              </a:spcAft>
            </a:pPr>
            <a:r>
              <a:rPr lang="en-US" sz="1800" dirty="0" smtClean="0"/>
              <a:t>Create and </a:t>
            </a:r>
            <a:r>
              <a:rPr lang="en-US" sz="1800" dirty="0"/>
              <a:t>implement </a:t>
            </a:r>
            <a:r>
              <a:rPr lang="en-US" sz="1800" dirty="0" smtClean="0"/>
              <a:t>policies/procedures to:</a:t>
            </a:r>
          </a:p>
          <a:p>
            <a:pPr lvl="1">
              <a:lnSpc>
                <a:spcPct val="120000"/>
              </a:lnSpc>
              <a:spcBef>
                <a:spcPts val="0"/>
              </a:spcBef>
            </a:pPr>
            <a:r>
              <a:rPr lang="en-US" sz="1400" dirty="0" smtClean="0"/>
              <a:t>Continuously monitor patients receiving opioid therapy</a:t>
            </a:r>
            <a:endParaRPr lang="en-US" sz="1400" dirty="0"/>
          </a:p>
          <a:p>
            <a:pPr lvl="1">
              <a:lnSpc>
                <a:spcPct val="120000"/>
              </a:lnSpc>
              <a:spcBef>
                <a:spcPts val="0"/>
              </a:spcBef>
            </a:pPr>
            <a:r>
              <a:rPr lang="en-US" sz="1400" dirty="0" smtClean="0"/>
              <a:t>Track </a:t>
            </a:r>
            <a:r>
              <a:rPr lang="en-US" sz="1400" dirty="0"/>
              <a:t>opioid related incidents</a:t>
            </a:r>
          </a:p>
          <a:p>
            <a:pPr lvl="1">
              <a:lnSpc>
                <a:spcPct val="120000"/>
              </a:lnSpc>
              <a:spcBef>
                <a:spcPts val="0"/>
              </a:spcBef>
            </a:pPr>
            <a:r>
              <a:rPr lang="en-US" sz="1400" dirty="0" smtClean="0"/>
              <a:t>Allow for a second </a:t>
            </a:r>
            <a:r>
              <a:rPr lang="en-US" sz="1400" dirty="0"/>
              <a:t>level review by a pain management specialist or pharmacist</a:t>
            </a:r>
          </a:p>
          <a:p>
            <a:pPr>
              <a:spcBef>
                <a:spcPts val="600"/>
              </a:spcBef>
              <a:spcAft>
                <a:spcPts val="600"/>
              </a:spcAft>
            </a:pPr>
            <a:r>
              <a:rPr lang="en-US" sz="1800" dirty="0"/>
              <a:t>Use information technology to monitor the prescribing of opioids</a:t>
            </a:r>
          </a:p>
          <a:p>
            <a:pPr>
              <a:spcBef>
                <a:spcPts val="600"/>
              </a:spcBef>
              <a:spcAft>
                <a:spcPts val="600"/>
              </a:spcAft>
            </a:pPr>
            <a:r>
              <a:rPr lang="en-US" sz="1800" dirty="0"/>
              <a:t>Use both non-pharmacological </a:t>
            </a:r>
            <a:r>
              <a:rPr lang="en-US" sz="1800" dirty="0" smtClean="0"/>
              <a:t>and </a:t>
            </a:r>
            <a:r>
              <a:rPr lang="en-US" sz="1800" dirty="0"/>
              <a:t>pharmacological alternatives, including multi-modal adjuvant therapies </a:t>
            </a:r>
          </a:p>
          <a:p>
            <a:pPr>
              <a:spcBef>
                <a:spcPts val="600"/>
              </a:spcBef>
              <a:spcAft>
                <a:spcPts val="600"/>
              </a:spcAft>
            </a:pPr>
            <a:r>
              <a:rPr lang="en-US" sz="1800" dirty="0"/>
              <a:t>Provide </a:t>
            </a:r>
            <a:r>
              <a:rPr lang="en-US" sz="1800" dirty="0" smtClean="0"/>
              <a:t>pain management </a:t>
            </a:r>
            <a:r>
              <a:rPr lang="en-US" sz="1800" dirty="0"/>
              <a:t>education </a:t>
            </a:r>
            <a:r>
              <a:rPr lang="en-US" sz="1800" dirty="0" smtClean="0"/>
              <a:t>and </a:t>
            </a:r>
            <a:r>
              <a:rPr lang="en-US" sz="1800" dirty="0"/>
              <a:t>training for all staff</a:t>
            </a:r>
          </a:p>
          <a:p>
            <a:pPr>
              <a:spcBef>
                <a:spcPts val="600"/>
              </a:spcBef>
              <a:spcAft>
                <a:spcPts val="600"/>
              </a:spcAft>
            </a:pPr>
            <a:r>
              <a:rPr lang="en-US" sz="1800" dirty="0"/>
              <a:t>Educate </a:t>
            </a:r>
            <a:r>
              <a:rPr lang="en-US" sz="1800" dirty="0" smtClean="0"/>
              <a:t>and </a:t>
            </a:r>
            <a:r>
              <a:rPr lang="en-US" sz="1800" dirty="0"/>
              <a:t>provide written instructions to </a:t>
            </a:r>
            <a:r>
              <a:rPr lang="en-US" sz="1800" dirty="0" smtClean="0"/>
              <a:t>patients and families </a:t>
            </a:r>
            <a:endParaRPr lang="en-US" sz="1800" dirty="0"/>
          </a:p>
          <a:p>
            <a:pPr>
              <a:spcBef>
                <a:spcPts val="600"/>
              </a:spcBef>
              <a:spcAft>
                <a:spcPts val="600"/>
              </a:spcAft>
            </a:pPr>
            <a:r>
              <a:rPr lang="en-US" sz="1800" dirty="0"/>
              <a:t>Provide standardized tools to screen patients for risk factors associated with </a:t>
            </a:r>
            <a:r>
              <a:rPr lang="en-US" sz="1800" dirty="0" smtClean="0"/>
              <a:t>over-sedation </a:t>
            </a:r>
            <a:r>
              <a:rPr lang="en-US" sz="1800" dirty="0"/>
              <a:t>and respiratory depression</a:t>
            </a:r>
          </a:p>
          <a:p>
            <a:pPr marL="0" indent="0" algn="ctr">
              <a:buNone/>
            </a:pPr>
            <a:endParaRPr lang="en-US" sz="2400"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
        <p:nvSpPr>
          <p:cNvPr id="4" name="TextBox 3"/>
          <p:cNvSpPr txBox="1"/>
          <p:nvPr/>
        </p:nvSpPr>
        <p:spPr>
          <a:xfrm>
            <a:off x="5334000" y="6324600"/>
            <a:ext cx="3505200" cy="307777"/>
          </a:xfrm>
          <a:prstGeom prst="rect">
            <a:avLst/>
          </a:prstGeom>
          <a:noFill/>
        </p:spPr>
        <p:txBody>
          <a:bodyPr wrap="square" rtlCol="0">
            <a:spAutoFit/>
          </a:bodyPr>
          <a:lstStyle/>
          <a:p>
            <a:pPr algn="r"/>
            <a:r>
              <a:rPr lang="en-US" sz="1400" dirty="0" smtClean="0"/>
              <a:t>The Joint Commission (2012)</a:t>
            </a:r>
            <a:endParaRPr lang="en-US" sz="1400" dirty="0"/>
          </a:p>
        </p:txBody>
      </p:sp>
    </p:spTree>
    <p:extLst>
      <p:ext uri="{BB962C8B-B14F-4D97-AF65-F5344CB8AC3E}">
        <p14:creationId xmlns:p14="http://schemas.microsoft.com/office/powerpoint/2010/main" val="3207327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banh\AppData\Local\Microsoft\Windows\Temporary Internet Files\Content.IE5\LYAC5MEK\879205_stethoscop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1621053"/>
            <a:ext cx="1574800" cy="137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Pain Management</a:t>
            </a:r>
            <a:br>
              <a:rPr lang="en-US" dirty="0"/>
            </a:br>
            <a:r>
              <a:rPr lang="en-US" sz="2200" i="1" dirty="0" smtClean="0"/>
              <a:t>The Joint Commission Practice Highlights</a:t>
            </a:r>
            <a:endParaRPr lang="en-US" sz="2200" i="1" dirty="0"/>
          </a:p>
        </p:txBody>
      </p:sp>
      <p:sp>
        <p:nvSpPr>
          <p:cNvPr id="3" name="Content Placeholder 2"/>
          <p:cNvSpPr>
            <a:spLocks noGrp="1"/>
          </p:cNvSpPr>
          <p:nvPr>
            <p:ph idx="1"/>
          </p:nvPr>
        </p:nvSpPr>
        <p:spPr>
          <a:xfrm>
            <a:off x="960651" y="1828800"/>
            <a:ext cx="6964149" cy="4221163"/>
          </a:xfrm>
        </p:spPr>
        <p:txBody>
          <a:bodyPr>
            <a:normAutofit fontScale="92500" lnSpcReduction="20000"/>
          </a:bodyPr>
          <a:lstStyle/>
          <a:p>
            <a:pPr marL="0" indent="0">
              <a:buNone/>
            </a:pPr>
            <a:r>
              <a:rPr lang="en-US" sz="2400" dirty="0" smtClean="0"/>
              <a:t>For safe and effective pain management…</a:t>
            </a:r>
          </a:p>
          <a:p>
            <a:pPr marL="457200" indent="-457200">
              <a:buFont typeface="+mj-lt"/>
              <a:buAutoNum type="arabicPeriod"/>
            </a:pPr>
            <a:endParaRPr lang="en-US" sz="2400" dirty="0"/>
          </a:p>
          <a:p>
            <a:pPr marL="400050" lvl="1" indent="0">
              <a:spcAft>
                <a:spcPts val="600"/>
              </a:spcAft>
              <a:buNone/>
            </a:pPr>
            <a:r>
              <a:rPr lang="en-US" sz="2000" dirty="0" smtClean="0"/>
              <a:t>Conduct a thorough history and full body assessment prior to opioid initiation.</a:t>
            </a:r>
          </a:p>
          <a:p>
            <a:pPr marL="400050" lvl="1" indent="0">
              <a:spcAft>
                <a:spcPts val="600"/>
              </a:spcAft>
              <a:buNone/>
            </a:pPr>
            <a:r>
              <a:rPr lang="en-US" sz="2000" dirty="0" smtClean="0"/>
              <a:t>Screen patients who are at high risk for respiratory depression and over-sedation.</a:t>
            </a:r>
          </a:p>
          <a:p>
            <a:pPr marL="400050" lvl="1" indent="0">
              <a:spcAft>
                <a:spcPts val="600"/>
              </a:spcAft>
              <a:buNone/>
            </a:pPr>
            <a:r>
              <a:rPr lang="en-US" sz="2000" dirty="0" smtClean="0"/>
              <a:t>Assess history of analgesic use. Screen for potential risks for dependency, addiction, and abuse.</a:t>
            </a:r>
          </a:p>
          <a:p>
            <a:pPr marL="400050" lvl="1" indent="0">
              <a:spcAft>
                <a:spcPts val="600"/>
              </a:spcAft>
              <a:buNone/>
            </a:pPr>
            <a:r>
              <a:rPr lang="en-US" sz="2000" dirty="0" smtClean="0"/>
              <a:t>Utilize an </a:t>
            </a:r>
            <a:r>
              <a:rPr lang="en-US" sz="2000" b="1" dirty="0" smtClean="0"/>
              <a:t>individualized, multimodal </a:t>
            </a:r>
            <a:r>
              <a:rPr lang="en-US" sz="2000" dirty="0" smtClean="0"/>
              <a:t>treatment plan.</a:t>
            </a:r>
          </a:p>
          <a:p>
            <a:pPr marL="400050" lvl="1" indent="0">
              <a:spcAft>
                <a:spcPts val="600"/>
              </a:spcAft>
              <a:buNone/>
            </a:pPr>
            <a:r>
              <a:rPr lang="en-US" sz="2000" dirty="0" smtClean="0"/>
              <a:t>Opioid titration should occur slowly to allow for adequate pain control with the lowest effective dose.</a:t>
            </a:r>
          </a:p>
          <a:p>
            <a:pPr marL="400050" lvl="1" indent="0">
              <a:spcAft>
                <a:spcPts val="600"/>
              </a:spcAft>
              <a:buNone/>
            </a:pPr>
            <a:r>
              <a:rPr lang="en-US" sz="2000" dirty="0" smtClean="0"/>
              <a:t>Medication orders must include an indication (intensity of pain):  mild, moderate, severe, or breakthrough.</a:t>
            </a:r>
          </a:p>
          <a:p>
            <a:pPr marL="457200" indent="-457200">
              <a:buFont typeface="+mj-lt"/>
              <a:buAutoNum type="arabicPeriod"/>
            </a:pPr>
            <a:endParaRPr lang="en-US" sz="2400" dirty="0" smtClean="0"/>
          </a:p>
          <a:p>
            <a:pPr marL="457200" indent="-457200">
              <a:buFont typeface="+mj-lt"/>
              <a:buAutoNum type="arabicPeriod"/>
            </a:pPr>
            <a:endParaRPr lang="en-US" sz="2400" dirty="0"/>
          </a:p>
        </p:txBody>
      </p:sp>
      <p:pic>
        <p:nvPicPr>
          <p:cNvPr id="5" name="Picture 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sp>
        <p:nvSpPr>
          <p:cNvPr id="7" name="TextBox 6"/>
          <p:cNvSpPr txBox="1"/>
          <p:nvPr/>
        </p:nvSpPr>
        <p:spPr>
          <a:xfrm>
            <a:off x="5334000" y="6324600"/>
            <a:ext cx="3505200" cy="307777"/>
          </a:xfrm>
          <a:prstGeom prst="rect">
            <a:avLst/>
          </a:prstGeom>
          <a:noFill/>
        </p:spPr>
        <p:txBody>
          <a:bodyPr wrap="square" rtlCol="0">
            <a:spAutoFit/>
          </a:bodyPr>
          <a:lstStyle/>
          <a:p>
            <a:pPr algn="r"/>
            <a:r>
              <a:rPr lang="en-US" sz="1400" dirty="0" smtClean="0"/>
              <a:t>The Joint Commission (2012)</a:t>
            </a:r>
            <a:endParaRPr lang="en-US" sz="1400" dirty="0"/>
          </a:p>
        </p:txBody>
      </p:sp>
      <p:pic>
        <p:nvPicPr>
          <p:cNvPr id="1027" name="Picture 3" descr="C:\Users\albanh\AppData\Local\Microsoft\Windows\Temporary Internet Files\Content.IE5\EBEZI4E6\check-mark[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345" y="2446296"/>
            <a:ext cx="482531" cy="4801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albanh\AppData\Local\Microsoft\Windows\Temporary Internet Files\Content.IE5\EBEZI4E6\check-mark[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2214" y="3000665"/>
            <a:ext cx="433917" cy="4317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albanh\AppData\Local\Microsoft\Windows\Temporary Internet Files\Content.IE5\EBEZI4E6\check-mark[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444" y="3581400"/>
            <a:ext cx="414583" cy="4125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albanh\AppData\Local\Microsoft\Windows\Temporary Internet Files\Content.IE5\EBEZI4E6\check-mark[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444" y="4116722"/>
            <a:ext cx="412687" cy="4106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lbanh\AppData\Local\Microsoft\Windows\Temporary Internet Files\Content.IE5\EBEZI4E6\check-mark[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2213" y="4613158"/>
            <a:ext cx="433917" cy="4317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lbanh\AppData\Local\Microsoft\Windows\Temporary Internet Files\Content.IE5\EBEZI4E6\check-mark[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9345" y="5181600"/>
            <a:ext cx="414583" cy="41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2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500"/>
                                        <p:tgtEl>
                                          <p:spTgt spid="1027"/>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US" dirty="0" smtClean="0"/>
              <a:t>Pain Management</a:t>
            </a:r>
            <a:r>
              <a:rPr lang="en-US" sz="2000" dirty="0"/>
              <a:t/>
            </a:r>
            <a:br>
              <a:rPr lang="en-US" sz="2000" dirty="0"/>
            </a:br>
            <a:r>
              <a:rPr lang="en-US" sz="2000" i="1" dirty="0" smtClean="0">
                <a:solidFill>
                  <a:srgbClr val="C00000"/>
                </a:solidFill>
              </a:rPr>
              <a:t>WHO Analgesic Ladder</a:t>
            </a:r>
            <a:endParaRPr lang="en-US" sz="2200" i="1" dirty="0">
              <a:solidFill>
                <a:srgbClr val="C00000"/>
              </a:solidFill>
            </a:endParaRPr>
          </a:p>
        </p:txBody>
      </p:sp>
      <p:sp>
        <p:nvSpPr>
          <p:cNvPr id="3" name="Content Placeholder 2"/>
          <p:cNvSpPr>
            <a:spLocks noGrp="1"/>
          </p:cNvSpPr>
          <p:nvPr>
            <p:ph idx="1"/>
          </p:nvPr>
        </p:nvSpPr>
        <p:spPr>
          <a:xfrm>
            <a:off x="762000" y="1576991"/>
            <a:ext cx="7848600" cy="1447800"/>
          </a:xfrm>
        </p:spPr>
        <p:txBody>
          <a:bodyPr/>
          <a:lstStyle/>
          <a:p>
            <a:pPr marL="0" indent="0" algn="ctr">
              <a:buNone/>
            </a:pPr>
            <a:r>
              <a:rPr lang="en-US" sz="1800" dirty="0"/>
              <a:t>The </a:t>
            </a:r>
            <a:r>
              <a:rPr lang="en-US" sz="1800" dirty="0" smtClean="0"/>
              <a:t>World Health Organization’s </a:t>
            </a:r>
            <a:r>
              <a:rPr lang="en-US" sz="1800" dirty="0"/>
              <a:t>goal is to </a:t>
            </a:r>
            <a:r>
              <a:rPr lang="en-US" sz="1800" dirty="0" smtClean="0"/>
              <a:t>manage </a:t>
            </a:r>
            <a:r>
              <a:rPr lang="en-US" sz="1800" dirty="0"/>
              <a:t>pain without increasing the use of opioids.  The ladder indicates how to alleviate pain without relying heavily </a:t>
            </a:r>
            <a:r>
              <a:rPr lang="en-US" sz="1800" dirty="0" smtClean="0"/>
              <a:t>on </a:t>
            </a:r>
            <a:r>
              <a:rPr lang="en-US" sz="1800" dirty="0"/>
              <a:t>opioids.  The guidelines focus on using adjuvants and non-opioid treatments. </a:t>
            </a:r>
          </a:p>
          <a:p>
            <a:pPr marL="0" indent="0" algn="ctr">
              <a:buNone/>
            </a:pPr>
            <a:endParaRPr lang="en-US" sz="2400"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727200" cy="1295400"/>
          </a:xfrm>
          <a:prstGeom prst="rect">
            <a:avLst/>
          </a:prstGeom>
          <a:ln>
            <a:noFill/>
          </a:ln>
          <a:effectLst>
            <a:softEdge rad="112500"/>
          </a:effec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416800" y="0"/>
            <a:ext cx="1727200" cy="1295400"/>
          </a:xfrm>
          <a:prstGeom prst="rect">
            <a:avLst/>
          </a:prstGeom>
          <a:ln>
            <a:noFill/>
          </a:ln>
          <a:effectLst>
            <a:softEdge rad="112500"/>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819400"/>
            <a:ext cx="4337627" cy="38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24600" y="6400800"/>
            <a:ext cx="2971800" cy="307777"/>
          </a:xfrm>
          <a:prstGeom prst="rect">
            <a:avLst/>
          </a:prstGeom>
          <a:noFill/>
        </p:spPr>
        <p:txBody>
          <a:bodyPr wrap="square" rtlCol="0">
            <a:spAutoFit/>
          </a:bodyPr>
          <a:lstStyle/>
          <a:p>
            <a:r>
              <a:rPr lang="en-US" sz="1400" dirty="0" smtClean="0"/>
              <a:t>World Health Organization (2015)</a:t>
            </a:r>
            <a:endParaRPr lang="en-US" sz="1400" dirty="0"/>
          </a:p>
        </p:txBody>
      </p:sp>
    </p:spTree>
    <p:extLst>
      <p:ext uri="{BB962C8B-B14F-4D97-AF65-F5344CB8AC3E}">
        <p14:creationId xmlns:p14="http://schemas.microsoft.com/office/powerpoint/2010/main" val="3207327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Reminder</a:t>
            </a:r>
            <a:endParaRPr lang="en-US" dirty="0"/>
          </a:p>
        </p:txBody>
      </p:sp>
      <p:sp>
        <p:nvSpPr>
          <p:cNvPr id="3" name="Content Placeholder 2"/>
          <p:cNvSpPr>
            <a:spLocks noGrp="1"/>
          </p:cNvSpPr>
          <p:nvPr>
            <p:ph idx="1"/>
          </p:nvPr>
        </p:nvSpPr>
        <p:spPr>
          <a:xfrm>
            <a:off x="533400" y="1981200"/>
            <a:ext cx="8229600" cy="4525963"/>
          </a:xfrm>
        </p:spPr>
        <p:txBody>
          <a:bodyPr>
            <a:normAutofit/>
          </a:bodyPr>
          <a:lstStyle/>
          <a:p>
            <a:pPr marL="0" indent="0" algn="ctr">
              <a:buNone/>
            </a:pPr>
            <a:r>
              <a:rPr lang="en-US" dirty="0" smtClean="0"/>
              <a:t>It is important to remember that pain medications are ordered for </a:t>
            </a:r>
            <a:r>
              <a:rPr lang="en-US" dirty="0" smtClean="0">
                <a:solidFill>
                  <a:srgbClr val="C00000"/>
                </a:solidFill>
              </a:rPr>
              <a:t>mild, moderate, severe, and breakthrough</a:t>
            </a:r>
            <a:r>
              <a:rPr lang="en-US" dirty="0" smtClean="0"/>
              <a:t> pain.</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76200"/>
            <a:ext cx="1727200" cy="1295400"/>
          </a:xfrm>
          <a:prstGeom prst="rect">
            <a:avLst/>
          </a:prstGeom>
          <a:ln>
            <a:noFill/>
          </a:ln>
          <a:effectLst>
            <a:softEdge rad="112500"/>
          </a:effectLst>
        </p:spPr>
      </p:pic>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308273" y="76200"/>
            <a:ext cx="1727200" cy="1295400"/>
          </a:xfrm>
          <a:prstGeom prst="rect">
            <a:avLst/>
          </a:prstGeom>
          <a:ln>
            <a:noFill/>
          </a:ln>
          <a:effectLst>
            <a:softEdge rad="112500"/>
          </a:effec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854" y="3877740"/>
            <a:ext cx="5586413" cy="189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971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77592" cy="1143000"/>
          </a:xfrm>
        </p:spPr>
        <p:txBody>
          <a:bodyPr>
            <a:normAutofit/>
          </a:bodyPr>
          <a:lstStyle/>
          <a:p>
            <a:pPr marL="57150" indent="0"/>
            <a:r>
              <a:rPr lang="en-US" sz="2800" dirty="0">
                <a:solidFill>
                  <a:srgbClr val="C00000"/>
                </a:solidFill>
              </a:rPr>
              <a:t>Ensure </a:t>
            </a:r>
            <a:r>
              <a:rPr lang="en-US" sz="2800" dirty="0" smtClean="0">
                <a:solidFill>
                  <a:srgbClr val="C00000"/>
                </a:solidFill>
              </a:rPr>
              <a:t>pain </a:t>
            </a:r>
            <a:r>
              <a:rPr lang="en-US" sz="2800" dirty="0">
                <a:solidFill>
                  <a:srgbClr val="C00000"/>
                </a:solidFill>
              </a:rPr>
              <a:t>medications are only given for the appropriate/ordered indication.  </a:t>
            </a:r>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rotWithShape="1">
          <a:blip r:embed="rId2"/>
          <a:srcRect l="20866" t="30584" b="30546"/>
          <a:stretch/>
        </p:blipFill>
        <p:spPr bwMode="auto">
          <a:xfrm>
            <a:off x="192087" y="2590800"/>
            <a:ext cx="8790305" cy="2781300"/>
          </a:xfrm>
          <a:prstGeom prst="rect">
            <a:avLst/>
          </a:prstGeom>
          <a:ln>
            <a:noFill/>
          </a:ln>
          <a:extLst>
            <a:ext uri="{53640926-AAD7-44D8-BBD7-CCE9431645EC}">
              <a14:shadowObscured xmlns:a14="http://schemas.microsoft.com/office/drawing/2010/main"/>
            </a:ext>
          </a:extLst>
        </p:spPr>
      </p:pic>
      <p:cxnSp>
        <p:nvCxnSpPr>
          <p:cNvPr id="5" name="Straight Arrow Connector 4"/>
          <p:cNvCxnSpPr/>
          <p:nvPr/>
        </p:nvCxnSpPr>
        <p:spPr>
          <a:xfrm>
            <a:off x="4925058" y="3276600"/>
            <a:ext cx="542290" cy="0"/>
          </a:xfrm>
          <a:prstGeom prst="straightConnector1">
            <a:avLst/>
          </a:prstGeom>
          <a:noFill/>
          <a:ln w="38100" cap="flat" cmpd="sng" algn="ctr">
            <a:solidFill>
              <a:srgbClr val="C00000"/>
            </a:solidFill>
            <a:prstDash val="solid"/>
            <a:tailEnd type="arrow"/>
          </a:ln>
          <a:effectLst>
            <a:outerShdw blurRad="40000" dist="23000" dir="5400000" rotWithShape="0">
              <a:srgbClr val="000000">
                <a:alpha val="35000"/>
              </a:srgbClr>
            </a:outerShdw>
          </a:effectLst>
        </p:spPr>
      </p:cxnSp>
      <p:cxnSp>
        <p:nvCxnSpPr>
          <p:cNvPr id="6" name="Straight Arrow Connector 5"/>
          <p:cNvCxnSpPr/>
          <p:nvPr/>
        </p:nvCxnSpPr>
        <p:spPr>
          <a:xfrm>
            <a:off x="4925058" y="4572000"/>
            <a:ext cx="542290" cy="0"/>
          </a:xfrm>
          <a:prstGeom prst="straightConnector1">
            <a:avLst/>
          </a:prstGeom>
          <a:noFill/>
          <a:ln w="38100" cap="flat" cmpd="sng" algn="ctr">
            <a:solidFill>
              <a:srgbClr val="C00000"/>
            </a:solidFill>
            <a:prstDash val="solid"/>
            <a:tailEnd type="arrow"/>
          </a:ln>
          <a:effectLst>
            <a:outerShdw blurRad="40000" dist="23000" dir="5400000" rotWithShape="0">
              <a:srgbClr val="000000">
                <a:alpha val="35000"/>
              </a:srgbClr>
            </a:outerShdw>
          </a:effectLst>
        </p:spPr>
      </p:cxnSp>
      <p:cxnSp>
        <p:nvCxnSpPr>
          <p:cNvPr id="7" name="Straight Arrow Connector 6"/>
          <p:cNvCxnSpPr/>
          <p:nvPr/>
        </p:nvCxnSpPr>
        <p:spPr>
          <a:xfrm>
            <a:off x="4925058" y="4876800"/>
            <a:ext cx="542290" cy="0"/>
          </a:xfrm>
          <a:prstGeom prst="straightConnector1">
            <a:avLst/>
          </a:prstGeom>
          <a:noFill/>
          <a:ln w="38100" cap="flat" cmpd="sng" algn="ctr">
            <a:solidFill>
              <a:srgbClr val="C00000"/>
            </a:solidFill>
            <a:prstDash val="solid"/>
            <a:tailEnd type="arrow"/>
          </a:ln>
          <a:effectLst>
            <a:outerShdw blurRad="40000" dist="23000" dir="5400000" rotWithShape="0">
              <a:srgbClr val="000000">
                <a:alpha val="35000"/>
              </a:srgbClr>
            </a:outerShdw>
          </a:effectLst>
        </p:spPr>
      </p:cxnSp>
      <p:cxnSp>
        <p:nvCxnSpPr>
          <p:cNvPr id="8" name="Straight Arrow Connector 7"/>
          <p:cNvCxnSpPr/>
          <p:nvPr/>
        </p:nvCxnSpPr>
        <p:spPr>
          <a:xfrm>
            <a:off x="4925058" y="5029200"/>
            <a:ext cx="542290" cy="0"/>
          </a:xfrm>
          <a:prstGeom prst="straightConnector1">
            <a:avLst/>
          </a:prstGeom>
          <a:noFill/>
          <a:ln w="38100" cap="flat" cmpd="sng" algn="ctr">
            <a:solidFill>
              <a:srgbClr val="C00000"/>
            </a:solidFill>
            <a:prstDash val="solid"/>
            <a:tailEnd type="arrow"/>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384587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Picture_tinted_in_four_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F1C638-1419-41FE-9D0D-A1AB12F9F1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Picture_tinted_in_four_colors</Template>
  <TotalTime>1883</TotalTime>
  <Words>3187</Words>
  <Application>Microsoft Office PowerPoint</Application>
  <PresentationFormat>On-screen Show (4:3)</PresentationFormat>
  <Paragraphs>392</Paragraphs>
  <Slides>42</Slides>
  <Notes>23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Picture_tinted_in_four_colors</vt:lpstr>
      <vt:lpstr>PowerPoint Presentation</vt:lpstr>
      <vt:lpstr>Pain Management for Nurses</vt:lpstr>
      <vt:lpstr>Pain Management for Nurses</vt:lpstr>
      <vt:lpstr>Pain Management for Nurses</vt:lpstr>
      <vt:lpstr>Pain Management The Joint Commission:  Safe Use of Opioids in Hospital</vt:lpstr>
      <vt:lpstr>Pain Management The Joint Commission Practice Highlights</vt:lpstr>
      <vt:lpstr>Pain Management WHO Analgesic Ladder</vt:lpstr>
      <vt:lpstr>Practice Reminder</vt:lpstr>
      <vt:lpstr>Ensure pain medications are only given for the appropriate/ordered indication.  </vt:lpstr>
      <vt:lpstr>Practice Reminder</vt:lpstr>
      <vt:lpstr>Practice Reminder  Breakthrough Pain </vt:lpstr>
      <vt:lpstr>Practice Reminder POSS Score</vt:lpstr>
      <vt:lpstr>Case Study for Nurses</vt:lpstr>
      <vt:lpstr>Upon arrival to the unit…</vt:lpstr>
      <vt:lpstr>Correct! </vt:lpstr>
      <vt:lpstr>Incorrect</vt:lpstr>
      <vt:lpstr>Medication Reconciliation On admission</vt:lpstr>
      <vt:lpstr>Daily patient update… Ms. Jones</vt:lpstr>
      <vt:lpstr>Next step</vt:lpstr>
      <vt:lpstr>Correct! </vt:lpstr>
      <vt:lpstr>Incorrect</vt:lpstr>
      <vt:lpstr>Take a moment to review  Opioid Conversions Although providers are responsible for the ordering, it is important for nurses to understand  opioid conversions so patients are not over- or under-dosed.</vt:lpstr>
      <vt:lpstr>Opioid Conversion Calculation</vt:lpstr>
      <vt:lpstr>Correct! </vt:lpstr>
      <vt:lpstr>Incorrect</vt:lpstr>
      <vt:lpstr>Work-up complete…</vt:lpstr>
      <vt:lpstr>Adjust the plan of care</vt:lpstr>
      <vt:lpstr>Correct! </vt:lpstr>
      <vt:lpstr>Incorrect</vt:lpstr>
      <vt:lpstr>Optimizing Pain Management</vt:lpstr>
      <vt:lpstr>Correct! </vt:lpstr>
      <vt:lpstr>Incorrect</vt:lpstr>
      <vt:lpstr>Ongoing Severe Pain…</vt:lpstr>
      <vt:lpstr>Correct! </vt:lpstr>
      <vt:lpstr>Incorrect</vt:lpstr>
      <vt:lpstr>Pain Control Improving…</vt:lpstr>
      <vt:lpstr>Does Ms. Jones look like she is in pain? </vt:lpstr>
      <vt:lpstr>Scripting</vt:lpstr>
      <vt:lpstr>Non-pharmacologic Pain Management Interventions</vt:lpstr>
      <vt:lpstr>Can you identify any non-pharmacologic pain management interventions?</vt:lpstr>
      <vt:lpstr>Conclusion</vt:lpstr>
      <vt:lpstr>Thank you for completing the 2015 pain management education for nurses.</vt:lpstr>
    </vt:vector>
  </TitlesOfParts>
  <Company>St Luke's University Health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Cunningham, Kimberly (Ed Services)</dc:creator>
  <cp:lastModifiedBy>Cunningham, Kimberly (Ed Services)</cp:lastModifiedBy>
  <cp:revision>184</cp:revision>
  <cp:lastPrinted>2015-08-09T20:51:26Z</cp:lastPrinted>
  <dcterms:created xsi:type="dcterms:W3CDTF">2015-06-04T18:06:52Z</dcterms:created>
  <dcterms:modified xsi:type="dcterms:W3CDTF">2015-09-16T19:34:48Z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TC019648129991</vt:lpwstr>
  </property>
</Properties>
</file>