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308" r:id="rId2"/>
    <p:sldId id="309"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4DBBCCA-2EF0-42A4-9A34-88EBCBFFC52C}">
          <p14:sldIdLst>
            <p14:sldId id="308"/>
            <p14:sldId id="309"/>
            <p14:sldId id="310"/>
            <p14:sldId id="311"/>
            <p14:sldId id="312"/>
            <p14:sldId id="313"/>
            <p14:sldId id="314"/>
            <p14:sldId id="315"/>
            <p14:sldId id="316"/>
            <p14:sldId id="317"/>
            <p14:sldId id="318"/>
            <p14:sldId id="319"/>
            <p14:sldId id="320"/>
            <p14:sldId id="321"/>
            <p14:sldId id="322"/>
            <p14:sldId id="323"/>
            <p14:sldId id="324"/>
            <p14:sldId id="32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057"/>
    <a:srgbClr val="BFE4FF"/>
    <a:srgbClr val="40B0FF"/>
    <a:srgbClr val="D0E2C1"/>
    <a:srgbClr val="A1C484"/>
    <a:srgbClr val="F3D1B8"/>
    <a:srgbClr val="E8A270"/>
    <a:srgbClr val="F8E8B5"/>
    <a:srgbClr val="F1D16A"/>
    <a:srgbClr val="A68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67" d="100"/>
          <a:sy n="67" d="100"/>
        </p:scale>
        <p:origin x="-1254" y="-882"/>
      </p:cViewPr>
      <p:guideLst>
        <p:guide orient="horz" pos="261"/>
        <p:guide orient="horz" pos="3836"/>
        <p:guide orient="horz" pos="2387"/>
        <p:guide orient="horz" pos="4107"/>
        <p:guide orient="horz" pos="868"/>
        <p:guide orient="horz" pos="621"/>
        <p:guide orient="horz" pos="3550"/>
        <p:guide pos="2880"/>
        <p:guide pos="288"/>
        <p:guide pos="5471"/>
        <p:guide pos="2824"/>
        <p:guide pos="2936"/>
        <p:guide pos="4172"/>
        <p:guide pos="158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t>6/8/2015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t>‹#›</a:t>
            </a:fld>
            <a:endParaRPr lang="en-US"/>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EBF113-954D-47ED-98D8-EDA64025E466}"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EB825D-FBB2-45BC-9DE5-F0827760A566}"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84297E-5F3F-47A2-B39A-64565A163B32}"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5AB4E2-040D-497F-9F37-5A607C6D6A96}"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2D655C-8103-42C9-A252-4FC45D952F3F}"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6F5545-973F-4F6E-9515-940B0D3AD0F5}"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67D665-A09B-4CD7-9A8E-0B1E35CE0DD3}"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E911F7-D38F-42FD-8F40-D958FDFE82DF}"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55770B-B358-44A0-B42C-C660BE1C9B51}"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3A4BF5-3737-4EA0-868E-E47B4FCD07A3}" type="slidenum">
              <a:rPr lang="en-US" smtClean="0"/>
              <a:pPr fontAlgn="base">
                <a:spcBef>
                  <a:spcPct val="0"/>
                </a:spcBef>
                <a:spcAft>
                  <a:spcPct val="0"/>
                </a:spcAft>
                <a:defRPr/>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a:srcRect/>
          <a:stretch>
            <a:fillRect/>
          </a:stretch>
        </p:blipFill>
        <p:spPr>
          <a:xfrm>
            <a:off x="0" y="5524500"/>
            <a:ext cx="6426200" cy="1346200"/>
          </a:xfrm>
          <a:prstGeom prst="rect">
            <a:avLst/>
          </a:prstGeom>
          <a:ln>
            <a:solidFill>
              <a:srgbClr val="FFFFFF">
                <a:alpha val="0"/>
              </a:srgbClr>
            </a:solidFill>
          </a:ln>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t>‹#›</a:t>
            </a:fld>
            <a:endParaRPr lang="en-US"/>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9211745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4075594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7115870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2054" name="Title 2053"/>
          <p:cNvSpPr>
            <a:spLocks noGrp="1"/>
          </p:cNvSpPr>
          <p:nvPr>
            <p:ph type="title" hasCustomPrompt="1"/>
          </p:nvPr>
        </p:nvSpPr>
        <p:spPr/>
        <p:txBody>
          <a:bodyPr/>
          <a:lstStyle>
            <a:lvl1pPr>
              <a:defRPr baseline="0">
                <a:solidFill>
                  <a:schemeClr val="tx1"/>
                </a:solidFill>
              </a:defRPr>
            </a:lvl1pPr>
          </a:lstStyle>
          <a:p>
            <a:r>
              <a:rPr lang="en-CA" smtClean="0"/>
              <a:t>Click to add text</a:t>
            </a:r>
            <a:endParaRPr lang="en-CA"/>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5"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2430170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1517867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1917736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6384546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p:txBody>
          <a:bodyPr/>
          <a:lstStyle>
            <a:lvl2pPr>
              <a:defRPr/>
            </a:lvl2pPr>
            <a:lvl3pPr>
              <a:defRPr/>
            </a:lvl3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1"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irstLevel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p:txBody>
          <a:bodyPr/>
          <a:lstStyle>
            <a:lvl1pPr marL="0" indent="0">
              <a:lnSpc>
                <a:spcPct val="100000"/>
              </a:lnSpc>
              <a:spcAft>
                <a:spcPts val="1800"/>
              </a:spcAft>
              <a:buNone/>
              <a:defRPr/>
            </a:lvl1pPr>
            <a:lvl2pPr marL="279400" indent="-250825">
              <a:buFont typeface="Arial" pitchFamily="34" charset="0"/>
              <a:buChar char="•"/>
              <a:defRPr/>
            </a:lvl2pPr>
            <a:lvl3pPr marL="515938" indent="-250825">
              <a:buFont typeface="BentonSansF Book" pitchFamily="50" charset="0"/>
              <a:buChar char="–"/>
              <a:defRPr/>
            </a:lvl3pPr>
            <a:lvl4pPr marL="801688" indent="-250825">
              <a:buFont typeface="Arial" pitchFamily="34" charset="0"/>
              <a:buChar char="•"/>
              <a:defRPr/>
            </a:lvl4pPr>
            <a:lvl5pPr marL="1085850" indent="-250825">
              <a:buFont typeface="BentonSansF Book" pitchFamily="50" charset="0"/>
              <a:buChar char="–"/>
              <a:defRPr/>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1"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1654845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a:xfrm>
            <a:off x="457201" y="1381125"/>
            <a:ext cx="4025899" cy="4719638"/>
          </a:xfr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9" name="Content Placeholder 9"/>
          <p:cNvSpPr>
            <a:spLocks noGrp="1"/>
          </p:cNvSpPr>
          <p:nvPr>
            <p:ph sz="quarter" idx="13" hasCustomPrompt="1"/>
          </p:nvPr>
        </p:nvSpPr>
        <p:spPr>
          <a:xfrm>
            <a:off x="4659314" y="1381125"/>
            <a:ext cx="4025899" cy="4719638"/>
          </a:xfrm>
          <a:prstGeom prst="roundRect">
            <a:avLst>
              <a:gd name="adj" fmla="val 1970"/>
            </a:avLst>
          </a:prstGeo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3"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162026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Content 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a:xfrm>
            <a:off x="457201" y="1375283"/>
            <a:ext cx="4025899" cy="4725480"/>
          </a:xfr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7" name="Content Placeholder 9"/>
          <p:cNvSpPr>
            <a:spLocks noGrp="1"/>
          </p:cNvSpPr>
          <p:nvPr>
            <p:ph sz="quarter" idx="13" hasCustomPrompt="1"/>
          </p:nvPr>
        </p:nvSpPr>
        <p:spPr>
          <a:xfrm>
            <a:off x="4659314" y="1375283"/>
            <a:ext cx="4025899" cy="4725480"/>
          </a:xfrm>
          <a:prstGeom prst="roundRect">
            <a:avLst>
              <a:gd name="adj" fmla="val 2505"/>
            </a:avLst>
          </a:prstGeo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3"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027385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9"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Transition Green">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Tree>
    <p:extLst>
      <p:ext uri="{BB962C8B-B14F-4D97-AF65-F5344CB8AC3E}">
        <p14:creationId xmlns:p14="http://schemas.microsoft.com/office/powerpoint/2010/main" val="38198244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ransition Orange">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pic>
        <p:nvPicPr>
          <p:cNvPr id="11"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40309747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ransition Red">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pic>
        <p:nvPicPr>
          <p:cNvPr id="11"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939611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0933"/>
            <a:ext cx="8228012" cy="795867"/>
          </a:xfrm>
          <a:prstGeom prst="rect">
            <a:avLst/>
          </a:prstGeom>
        </p:spPr>
        <p:txBody>
          <a:bodyPr vert="horz" lIns="0" tIns="0" rIns="0" bIns="0" rtlCol="0" anchor="b" anchorCtr="0">
            <a:noAutofit/>
          </a:bodyPr>
          <a:lstStyle/>
          <a:p>
            <a:r>
              <a:rPr lang="en-CA" smtClean="0"/>
              <a:t>Click to add text</a:t>
            </a:r>
            <a:endParaRPr lang="en-US"/>
          </a:p>
        </p:txBody>
      </p:sp>
      <p:sp>
        <p:nvSpPr>
          <p:cNvPr id="3" name="Text Placeholder 2"/>
          <p:cNvSpPr>
            <a:spLocks noGrp="1"/>
          </p:cNvSpPr>
          <p:nvPr>
            <p:ph type="body" idx="1"/>
          </p:nvPr>
        </p:nvSpPr>
        <p:spPr>
          <a:xfrm>
            <a:off x="457201" y="1381125"/>
            <a:ext cx="8228012" cy="4719638"/>
          </a:xfrm>
          <a:prstGeom prst="rect">
            <a:avLst/>
          </a:prstGeom>
        </p:spPr>
        <p:txBody>
          <a:bodyPr vert="horz" lIns="0" tIns="0" rIns="0" bIns="0" rtlCol="0">
            <a:normAutofit/>
          </a:body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endParaRPr lang="en-US" smtClean="0"/>
          </a:p>
        </p:txBody>
      </p:sp>
      <p:sp>
        <p:nvSpPr>
          <p:cNvPr id="6" name="Slide Number Placeholder 5"/>
          <p:cNvSpPr>
            <a:spLocks noGrp="1"/>
          </p:cNvSpPr>
          <p:nvPr>
            <p:ph type="sldNum" sz="quarter" idx="4"/>
          </p:nvPr>
        </p:nvSpPr>
        <p:spPr>
          <a:xfrm>
            <a:off x="8348380" y="6318251"/>
            <a:ext cx="336833" cy="329756"/>
          </a:xfrm>
          <a:prstGeom prst="rect">
            <a:avLst/>
          </a:prstGeom>
        </p:spPr>
        <p:txBody>
          <a:bodyPr vert="horz" lIns="0" tIns="0" rIns="0" bIns="0" rtlCol="0" anchor="ctr"/>
          <a:lstStyle>
            <a:lvl1pPr algn="r">
              <a:defRPr sz="800" b="1" i="0">
                <a:solidFill>
                  <a:schemeClr val="accent6"/>
                </a:solidFill>
              </a:defRPr>
            </a:lvl1pPr>
          </a:lstStyle>
          <a:p>
            <a:fld id="{5BD36294-2849-48A8-8531-5354CF3095D2}" type="slidenum">
              <a:rPr lang="en-US" smtClean="0"/>
              <a:t>‹#›</a:t>
            </a:fld>
            <a:endParaRPr lang="en-US"/>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9" r:id="rId3"/>
    <p:sldLayoutId id="2147483680" r:id="rId4"/>
    <p:sldLayoutId id="2147483681" r:id="rId5"/>
    <p:sldLayoutId id="2147483682" r:id="rId6"/>
    <p:sldLayoutId id="2147483674" r:id="rId7"/>
    <p:sldLayoutId id="2147483694" r:id="rId8"/>
    <p:sldLayoutId id="2147483695" r:id="rId9"/>
    <p:sldLayoutId id="2147483673" r:id="rId10"/>
    <p:sldLayoutId id="2147483678" r:id="rId11"/>
    <p:sldLayoutId id="2147483677" r:id="rId12"/>
    <p:sldLayoutId id="2147483684" r:id="rId13"/>
    <p:sldLayoutId id="2147483689" r:id="rId14"/>
    <p:sldLayoutId id="2147483691" r:id="rId15"/>
    <p:sldLayoutId id="2147483692" r:id="rId16"/>
    <p:sldLayoutId id="2147483693" r:id="rId17"/>
  </p:sldLayoutIdLst>
  <p:timing>
    <p:tnLst>
      <p:par>
        <p:cTn id="1" dur="indefinite" restart="never" nodeType="tmRoot"/>
      </p:par>
    </p:tnLst>
  </p:timing>
  <p:hf hdr="0" ftr="0" dt="0"/>
  <p:txStyles>
    <p:titleStyle>
      <a:lvl1pPr algn="l" defTabSz="914400" rtl="0" eaLnBrk="1" latinLnBrk="0" hangingPunct="1">
        <a:lnSpc>
          <a:spcPts val="2600"/>
        </a:lnSpc>
        <a:spcBef>
          <a:spcPct val="0"/>
        </a:spcBef>
        <a:buNone/>
        <a:defRPr sz="2800" b="0" kern="1200">
          <a:solidFill>
            <a:schemeClr val="tx2"/>
          </a:solidFill>
          <a:latin typeface="Calibri" pitchFamily="34" charset="0"/>
          <a:ea typeface="+mj-ea"/>
          <a:cs typeface="Calibri" pitchFamily="34" charset="0"/>
        </a:defRPr>
      </a:lvl1pPr>
    </p:titleStyle>
    <p:bodyStyle>
      <a:lvl1pPr marL="342900" indent="-342900" algn="l" defTabSz="914400" rtl="0" eaLnBrk="1" latinLnBrk="0" hangingPunct="1">
        <a:lnSpc>
          <a:spcPct val="100000"/>
        </a:lnSpc>
        <a:spcBef>
          <a:spcPct val="0"/>
        </a:spcBef>
        <a:spcAft>
          <a:spcPts val="1000"/>
        </a:spcAft>
        <a:buClr>
          <a:schemeClr val="accent4"/>
        </a:buClr>
        <a:buFont typeface="Arial" pitchFamily="34" charset="0"/>
        <a:buChar char="•"/>
        <a:defRPr sz="2400" b="0" kern="1200">
          <a:solidFill>
            <a:schemeClr val="tx1"/>
          </a:solidFill>
          <a:latin typeface="Calibri" pitchFamily="34" charset="0"/>
          <a:ea typeface="+mn-ea"/>
          <a:cs typeface="Calibri" pitchFamily="34" charset="0"/>
        </a:defRPr>
      </a:lvl1pPr>
      <a:lvl2pPr marL="468000" indent="-252000" algn="l" defTabSz="914400" rtl="0" eaLnBrk="1" latinLnBrk="0" hangingPunct="1">
        <a:lnSpc>
          <a:spcPct val="100000"/>
        </a:lnSpc>
        <a:spcBef>
          <a:spcPct val="0"/>
        </a:spcBef>
        <a:spcAft>
          <a:spcPts val="1200"/>
        </a:spcAft>
        <a:buClr>
          <a:schemeClr val="accent4"/>
        </a:buClr>
        <a:buFont typeface="BentonSansF Book" pitchFamily="50" charset="0"/>
        <a:buChar char="–"/>
        <a:defRPr sz="2000" kern="1200">
          <a:solidFill>
            <a:schemeClr val="tx1"/>
          </a:solidFill>
          <a:latin typeface="Calibri" pitchFamily="34" charset="0"/>
          <a:ea typeface="+mn-ea"/>
          <a:cs typeface="Calibri" pitchFamily="34" charset="0"/>
        </a:defRPr>
      </a:lvl2pPr>
      <a:lvl3pPr marL="720000" indent="-252000" algn="l" defTabSz="914400" rtl="0" eaLnBrk="1" latinLnBrk="0" hangingPunct="1">
        <a:lnSpc>
          <a:spcPct val="100000"/>
        </a:lnSpc>
        <a:spcBef>
          <a:spcPct val="0"/>
        </a:spcBef>
        <a:spcAft>
          <a:spcPts val="1400"/>
        </a:spcAft>
        <a:buClr>
          <a:schemeClr val="accent4"/>
        </a:buClr>
        <a:buSzTx/>
        <a:buFont typeface="Arial" pitchFamily="34" charset="0"/>
        <a:buChar char="•"/>
        <a:defRPr sz="1800" kern="1200" baseline="0">
          <a:solidFill>
            <a:schemeClr val="tx1"/>
          </a:solidFill>
          <a:latin typeface="Calibri" pitchFamily="34" charset="0"/>
          <a:ea typeface="+mn-ea"/>
          <a:cs typeface="Calibri" pitchFamily="34" charset="0"/>
        </a:defRPr>
      </a:lvl3pPr>
      <a:lvl4pPr marL="972000" indent="-252000" algn="l" defTabSz="914400" rtl="0" eaLnBrk="1" latinLnBrk="0" hangingPunct="1">
        <a:lnSpc>
          <a:spcPct val="100000"/>
        </a:lnSpc>
        <a:spcBef>
          <a:spcPct val="0"/>
        </a:spcBef>
        <a:spcAft>
          <a:spcPts val="1600"/>
        </a:spcAft>
        <a:buClr>
          <a:schemeClr val="accent4"/>
        </a:buClr>
        <a:buSzTx/>
        <a:buFont typeface="BentonSansF Book" pitchFamily="50" charset="0"/>
        <a:buChar char="–"/>
        <a:defRPr sz="1600" kern="1200" baseline="0">
          <a:solidFill>
            <a:schemeClr val="tx1"/>
          </a:solidFill>
          <a:latin typeface="Calibri" pitchFamily="34" charset="0"/>
          <a:ea typeface="+mn-ea"/>
          <a:cs typeface="Calibri" pitchFamily="34" charset="0"/>
        </a:defRPr>
      </a:lvl4pPr>
      <a:lvl5pPr marL="1224000" indent="-252000" algn="l" defTabSz="914400" rtl="0" eaLnBrk="1" latinLnBrk="0" hangingPunct="1">
        <a:lnSpc>
          <a:spcPct val="100000"/>
        </a:lnSpc>
        <a:spcBef>
          <a:spcPct val="0"/>
        </a:spcBef>
        <a:spcAft>
          <a:spcPts val="1600"/>
        </a:spcAft>
        <a:buClr>
          <a:schemeClr val="accent4"/>
        </a:buClr>
        <a:buSzTx/>
        <a:buFont typeface="Arial" pitchFamily="34" charset="0"/>
        <a:buChar char="•"/>
        <a:defRPr sz="14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ctrTitle"/>
          </p:nvPr>
        </p:nvSpPr>
        <p:spPr>
          <a:xfrm>
            <a:off x="457200" y="436563"/>
            <a:ext cx="5038725" cy="2327275"/>
          </a:xfrm>
        </p:spPr>
        <p:txBody>
          <a:bodyPr/>
          <a:lstStyle/>
          <a:p>
            <a:pPr eaLnBrk="1" hangingPunct="1"/>
            <a:r>
              <a:rPr lang="en-US" altLang="en-US" smtClean="0"/>
              <a:t>BEDSIDE SWALLOW SCREEN FOR DYSPHAGIA</a:t>
            </a:r>
            <a:br>
              <a:rPr lang="en-US" altLang="en-US" smtClean="0"/>
            </a:br>
            <a:r>
              <a:rPr lang="en-US" altLang="en-US" smtClean="0"/>
              <a:t/>
            </a:r>
            <a:br>
              <a:rPr lang="en-US" altLang="en-US" smtClean="0"/>
            </a:br>
            <a:endParaRPr lang="en-CA" altLang="en-US" smtClean="0"/>
          </a:p>
        </p:txBody>
      </p:sp>
      <p:sp>
        <p:nvSpPr>
          <p:cNvPr id="23555" name="Text Placeholder 6"/>
          <p:cNvSpPr>
            <a:spLocks noGrp="1"/>
          </p:cNvSpPr>
          <p:nvPr>
            <p:ph type="body" sz="quarter" idx="10"/>
          </p:nvPr>
        </p:nvSpPr>
        <p:spPr>
          <a:xfrm>
            <a:off x="457200" y="2524125"/>
            <a:ext cx="4114800" cy="2074863"/>
          </a:xfrm>
        </p:spPr>
        <p:txBody>
          <a:bodyPr/>
          <a:lstStyle/>
          <a:p>
            <a:pPr eaLnBrk="1" hangingPunct="1">
              <a:defRPr/>
            </a:pPr>
            <a:r>
              <a:rPr lang="en-US" dirty="0" smtClean="0">
                <a:latin typeface="+mj-lt"/>
              </a:rPr>
              <a:t>Laura Cowen Ph.D. CCC-SLP</a:t>
            </a:r>
          </a:p>
          <a:p>
            <a:pPr eaLnBrk="1" hangingPunct="1">
              <a:spcBef>
                <a:spcPts val="0"/>
              </a:spcBef>
              <a:defRPr/>
            </a:pPr>
            <a:r>
              <a:rPr lang="en-CA" dirty="0" smtClean="0">
                <a:latin typeface="+mj-lt"/>
              </a:rPr>
              <a:t>Speech Language Pathologist</a:t>
            </a:r>
          </a:p>
          <a:p>
            <a:pPr eaLnBrk="1" hangingPunct="1">
              <a:spcBef>
                <a:spcPts val="0"/>
              </a:spcBef>
              <a:defRPr/>
            </a:pPr>
            <a:r>
              <a:rPr lang="en-CA" dirty="0" err="1" smtClean="0"/>
              <a:t>Alanna</a:t>
            </a:r>
            <a:r>
              <a:rPr lang="en-CA" dirty="0" smtClean="0"/>
              <a:t> Kearns RN, BSN, PN</a:t>
            </a:r>
          </a:p>
          <a:p>
            <a:pPr eaLnBrk="1" hangingPunct="1">
              <a:defRPr/>
            </a:pPr>
            <a:r>
              <a:rPr lang="en-CA" dirty="0" smtClean="0"/>
              <a:t>Stroke Program Coordinator</a:t>
            </a:r>
          </a:p>
          <a:p>
            <a:pPr eaLnBrk="1" hangingPunct="1">
              <a:spcBef>
                <a:spcPts val="600"/>
              </a:spcBef>
              <a:defRPr/>
            </a:pPr>
            <a:r>
              <a:rPr lang="en-CA" dirty="0" smtClean="0"/>
              <a:t>July 2015</a:t>
            </a:r>
          </a:p>
        </p:txBody>
      </p:sp>
    </p:spTree>
    <p:extLst>
      <p:ext uri="{BB962C8B-B14F-4D97-AF65-F5344CB8AC3E}">
        <p14:creationId xmlns:p14="http://schemas.microsoft.com/office/powerpoint/2010/main" val="3893406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48663" y="6318250"/>
            <a:ext cx="336550" cy="330200"/>
          </a:xfrm>
          <a:prstGeom prst="rect">
            <a:avLst/>
          </a:prstGeom>
        </p:spPr>
        <p:txBody>
          <a:bodyPr/>
          <a:lstStyle/>
          <a:p>
            <a:pPr>
              <a:defRPr/>
            </a:pPr>
            <a:fld id="{0C672F33-2B79-410C-9771-F19AB45C25DB}" type="slidenum">
              <a:rPr lang="en-US"/>
              <a:pPr>
                <a:defRPr/>
              </a:pPr>
              <a:t>10</a:t>
            </a:fld>
            <a:endParaRPr lang="en-US"/>
          </a:p>
        </p:txBody>
      </p:sp>
      <p:sp>
        <p:nvSpPr>
          <p:cNvPr id="32771" name="Content Placeholder 2"/>
          <p:cNvSpPr>
            <a:spLocks noGrp="1"/>
          </p:cNvSpPr>
          <p:nvPr>
            <p:ph sz="quarter" idx="12"/>
          </p:nvPr>
        </p:nvSpPr>
        <p:spPr/>
        <p:txBody>
          <a:bodyPr/>
          <a:lstStyle/>
          <a:p>
            <a:pPr eaLnBrk="1" hangingPunct="1"/>
            <a:r>
              <a:rPr lang="en-US" altLang="en-US" sz="2800" smtClean="0">
                <a:solidFill>
                  <a:schemeClr val="accent2"/>
                </a:solidFill>
              </a:rPr>
              <a:t>Current Status, Observations</a:t>
            </a:r>
          </a:p>
          <a:p>
            <a:pPr lvl="1" eaLnBrk="1" hangingPunct="1"/>
            <a:r>
              <a:rPr lang="en-US" altLang="en-US" smtClean="0">
                <a:solidFill>
                  <a:schemeClr val="accent2"/>
                </a:solidFill>
              </a:rPr>
              <a:t>Patient or family may give data</a:t>
            </a:r>
          </a:p>
          <a:p>
            <a:pPr lvl="2" eaLnBrk="1" hangingPunct="1">
              <a:lnSpc>
                <a:spcPct val="90000"/>
              </a:lnSpc>
            </a:pPr>
            <a:r>
              <a:rPr lang="en-US" altLang="en-US" sz="1800" smtClean="0"/>
              <a:t>Can patient stay awake/follow simple commands?</a:t>
            </a:r>
          </a:p>
          <a:p>
            <a:pPr lvl="2" eaLnBrk="1" hangingPunct="1">
              <a:lnSpc>
                <a:spcPct val="90000"/>
              </a:lnSpc>
            </a:pPr>
            <a:r>
              <a:rPr lang="en-US" altLang="en-US" sz="1800" smtClean="0"/>
              <a:t>History of recurrent or aspiration pneumonia?</a:t>
            </a:r>
          </a:p>
          <a:p>
            <a:pPr lvl="2" eaLnBrk="1" hangingPunct="1">
              <a:lnSpc>
                <a:spcPct val="90000"/>
              </a:lnSpc>
            </a:pPr>
            <a:r>
              <a:rPr lang="en-US" altLang="en-US" sz="1800" smtClean="0"/>
              <a:t>Wet sounding voice?</a:t>
            </a:r>
          </a:p>
          <a:p>
            <a:pPr lvl="2" eaLnBrk="1" hangingPunct="1">
              <a:lnSpc>
                <a:spcPct val="90000"/>
              </a:lnSpc>
            </a:pPr>
            <a:r>
              <a:rPr lang="en-US" altLang="en-US" sz="1800" smtClean="0"/>
              <a:t>Absent, weak or wet cough?</a:t>
            </a:r>
          </a:p>
          <a:p>
            <a:pPr lvl="2" eaLnBrk="1" hangingPunct="1">
              <a:lnSpc>
                <a:spcPct val="90000"/>
              </a:lnSpc>
            </a:pPr>
            <a:r>
              <a:rPr lang="en-US" altLang="en-US" sz="1800" smtClean="0"/>
              <a:t>Difficulty managing secretions? </a:t>
            </a:r>
            <a:r>
              <a:rPr lang="en-US" altLang="en-US" sz="1400" smtClean="0"/>
              <a:t>(drooling or frequent suctioning)</a:t>
            </a:r>
          </a:p>
          <a:p>
            <a:pPr lvl="2" eaLnBrk="1" hangingPunct="1">
              <a:lnSpc>
                <a:spcPct val="90000"/>
              </a:lnSpc>
            </a:pPr>
            <a:r>
              <a:rPr lang="en-US" altLang="en-US" sz="1800" smtClean="0"/>
              <a:t>Facial droop or slurred speech?</a:t>
            </a:r>
          </a:p>
          <a:p>
            <a:pPr lvl="2" eaLnBrk="1" hangingPunct="1">
              <a:lnSpc>
                <a:spcPct val="90000"/>
              </a:lnSpc>
            </a:pPr>
            <a:r>
              <a:rPr lang="en-US" altLang="en-US" sz="1800" smtClean="0"/>
              <a:t>Feeding tube?</a:t>
            </a:r>
          </a:p>
          <a:p>
            <a:pPr lvl="2" eaLnBrk="1" hangingPunct="1">
              <a:lnSpc>
                <a:spcPct val="90000"/>
              </a:lnSpc>
            </a:pPr>
            <a:r>
              <a:rPr lang="en-US" altLang="en-US" sz="1800" smtClean="0"/>
              <a:t>Difficulty swallowing when eating or drinking?</a:t>
            </a:r>
          </a:p>
          <a:p>
            <a:pPr eaLnBrk="1" hangingPunct="1"/>
            <a:endParaRPr lang="en-US" altLang="en-US" smtClean="0"/>
          </a:p>
        </p:txBody>
      </p:sp>
      <p:sp>
        <p:nvSpPr>
          <p:cNvPr id="32772" name="Title 3"/>
          <p:cNvSpPr>
            <a:spLocks noGrp="1"/>
          </p:cNvSpPr>
          <p:nvPr>
            <p:ph type="title"/>
          </p:nvPr>
        </p:nvSpPr>
        <p:spPr/>
        <p:txBody>
          <a:bodyPr/>
          <a:lstStyle/>
          <a:p>
            <a:pPr eaLnBrk="1" hangingPunct="1"/>
            <a:r>
              <a:rPr lang="en-US" altLang="en-US" smtClean="0"/>
              <a:t>“The Swallow Screen”</a:t>
            </a:r>
          </a:p>
        </p:txBody>
      </p:sp>
    </p:spTree>
    <p:extLst>
      <p:ext uri="{BB962C8B-B14F-4D97-AF65-F5344CB8AC3E}">
        <p14:creationId xmlns:p14="http://schemas.microsoft.com/office/powerpoint/2010/main" val="2387989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48663" y="6318250"/>
            <a:ext cx="336550" cy="330200"/>
          </a:xfrm>
          <a:prstGeom prst="rect">
            <a:avLst/>
          </a:prstGeom>
        </p:spPr>
        <p:txBody>
          <a:bodyPr/>
          <a:lstStyle/>
          <a:p>
            <a:pPr>
              <a:defRPr/>
            </a:pPr>
            <a:fld id="{68EF4A60-0462-4623-BA1D-87305980B8AE}" type="slidenum">
              <a:rPr lang="en-US"/>
              <a:pPr>
                <a:defRPr/>
              </a:pPr>
              <a:t>11</a:t>
            </a:fld>
            <a:endParaRPr lang="en-US"/>
          </a:p>
        </p:txBody>
      </p:sp>
      <p:sp>
        <p:nvSpPr>
          <p:cNvPr id="33795" name="Content Placeholder 4"/>
          <p:cNvSpPr>
            <a:spLocks noGrp="1"/>
          </p:cNvSpPr>
          <p:nvPr>
            <p:ph sz="quarter" idx="12"/>
          </p:nvPr>
        </p:nvSpPr>
        <p:spPr/>
        <p:txBody>
          <a:bodyPr/>
          <a:lstStyle/>
          <a:p>
            <a:pPr eaLnBrk="1" hangingPunct="1"/>
            <a:r>
              <a:rPr lang="en-US" altLang="en-US" smtClean="0"/>
              <a:t>All stroke and TIA patients that have orders for </a:t>
            </a:r>
          </a:p>
          <a:p>
            <a:pPr eaLnBrk="1" hangingPunct="1">
              <a:buFont typeface="Arial" pitchFamily="34" charset="0"/>
              <a:buNone/>
            </a:pPr>
            <a:r>
              <a:rPr lang="en-US" altLang="en-US" smtClean="0"/>
              <a:t>“NPO </a:t>
            </a:r>
            <a:r>
              <a:rPr lang="en-US" altLang="en-US" u="sng" smtClean="0"/>
              <a:t>except</a:t>
            </a:r>
            <a:r>
              <a:rPr lang="en-US" altLang="en-US" smtClean="0"/>
              <a:t> medications” </a:t>
            </a:r>
          </a:p>
          <a:p>
            <a:pPr eaLnBrk="1" hangingPunct="1">
              <a:buFont typeface="Arial" pitchFamily="34" charset="0"/>
              <a:buNone/>
            </a:pPr>
            <a:r>
              <a:rPr lang="en-US" altLang="en-US" smtClean="0"/>
              <a:t>	</a:t>
            </a:r>
            <a:r>
              <a:rPr lang="en-US" altLang="en-US" sz="3600" b="1" u="sng" smtClean="0"/>
              <a:t>will be kept </a:t>
            </a:r>
            <a:r>
              <a:rPr lang="en-US" altLang="en-US" sz="3600" b="1" u="sng" smtClean="0">
                <a:solidFill>
                  <a:srgbClr val="C00000"/>
                </a:solidFill>
              </a:rPr>
              <a:t>NPO</a:t>
            </a:r>
          </a:p>
          <a:p>
            <a:pPr eaLnBrk="1" hangingPunct="1"/>
            <a:r>
              <a:rPr lang="en-US" altLang="en-US" smtClean="0"/>
              <a:t>Until successfully passing a swallow screen </a:t>
            </a:r>
          </a:p>
          <a:p>
            <a:pPr eaLnBrk="1" hangingPunct="1"/>
            <a:r>
              <a:rPr lang="en-US" altLang="en-US" smtClean="0"/>
              <a:t>And having this documented in the electronic medical record</a:t>
            </a:r>
          </a:p>
          <a:p>
            <a:pPr eaLnBrk="1" hangingPunct="1"/>
            <a:endParaRPr lang="en-US" altLang="en-US" smtClean="0"/>
          </a:p>
          <a:p>
            <a:pPr eaLnBrk="1" hangingPunct="1">
              <a:buFont typeface="Arial" pitchFamily="34" charset="0"/>
              <a:buNone/>
            </a:pPr>
            <a:endParaRPr lang="en-CA" altLang="en-US" smtClean="0"/>
          </a:p>
        </p:txBody>
      </p:sp>
      <p:sp>
        <p:nvSpPr>
          <p:cNvPr id="33796" name="Title 3"/>
          <p:cNvSpPr>
            <a:spLocks noGrp="1"/>
          </p:cNvSpPr>
          <p:nvPr>
            <p:ph type="title"/>
          </p:nvPr>
        </p:nvSpPr>
        <p:spPr/>
        <p:txBody>
          <a:bodyPr/>
          <a:lstStyle/>
          <a:p>
            <a:pPr eaLnBrk="1" hangingPunct="1"/>
            <a:r>
              <a:rPr lang="en-US" altLang="en-US" smtClean="0"/>
              <a:t>NPO </a:t>
            </a:r>
            <a:r>
              <a:rPr lang="en-US" altLang="en-US" u="sng" smtClean="0"/>
              <a:t>except</a:t>
            </a:r>
            <a:r>
              <a:rPr lang="en-US" altLang="en-US" smtClean="0"/>
              <a:t> medications</a:t>
            </a:r>
            <a:endParaRPr lang="en-CA" altLang="en-US" smtClean="0"/>
          </a:p>
        </p:txBody>
      </p:sp>
    </p:spTree>
    <p:extLst>
      <p:ext uri="{BB962C8B-B14F-4D97-AF65-F5344CB8AC3E}">
        <p14:creationId xmlns:p14="http://schemas.microsoft.com/office/powerpoint/2010/main" val="388612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48663" y="6318250"/>
            <a:ext cx="336550" cy="330200"/>
          </a:xfrm>
          <a:prstGeom prst="rect">
            <a:avLst/>
          </a:prstGeom>
        </p:spPr>
        <p:txBody>
          <a:bodyPr/>
          <a:lstStyle/>
          <a:p>
            <a:pPr>
              <a:defRPr/>
            </a:pPr>
            <a:fld id="{9B3754A9-C21E-41C1-B468-340EAD8E6705}" type="slidenum">
              <a:rPr lang="en-US"/>
              <a:pPr>
                <a:defRPr/>
              </a:pPr>
              <a:t>12</a:t>
            </a:fld>
            <a:endParaRPr lang="en-US"/>
          </a:p>
        </p:txBody>
      </p:sp>
      <p:sp>
        <p:nvSpPr>
          <p:cNvPr id="34819" name="Content Placeholder 2"/>
          <p:cNvSpPr>
            <a:spLocks noGrp="1"/>
          </p:cNvSpPr>
          <p:nvPr>
            <p:ph sz="quarter" idx="12"/>
          </p:nvPr>
        </p:nvSpPr>
        <p:spPr>
          <a:xfrm>
            <a:off x="457200" y="2651125"/>
            <a:ext cx="8228013" cy="3000375"/>
          </a:xfrm>
        </p:spPr>
        <p:txBody>
          <a:bodyPr/>
          <a:lstStyle/>
          <a:p>
            <a:pPr eaLnBrk="1" hangingPunct="1"/>
            <a:r>
              <a:rPr lang="en-US" altLang="en-US" smtClean="0"/>
              <a:t>Did the water dribble or drool from patient’s mouth?</a:t>
            </a:r>
          </a:p>
          <a:p>
            <a:pPr eaLnBrk="1" hangingPunct="1"/>
            <a:r>
              <a:rPr lang="en-US" altLang="en-US" smtClean="0"/>
              <a:t>Did the patient swallow multiple times?</a:t>
            </a:r>
          </a:p>
          <a:p>
            <a:pPr eaLnBrk="1" hangingPunct="1"/>
            <a:r>
              <a:rPr lang="en-US" altLang="en-US" smtClean="0"/>
              <a:t>Did the patient cough immediately or within one minute after swallowing?</a:t>
            </a:r>
          </a:p>
          <a:p>
            <a:pPr eaLnBrk="1" hangingPunct="1"/>
            <a:r>
              <a:rPr lang="en-US" altLang="en-US" smtClean="0"/>
              <a:t>Did the patient’s vocal quality become wet or gurgly?</a:t>
            </a:r>
          </a:p>
          <a:p>
            <a:pPr eaLnBrk="1" hangingPunct="1"/>
            <a:endParaRPr lang="en-US" altLang="en-US" smtClean="0"/>
          </a:p>
        </p:txBody>
      </p:sp>
      <p:sp>
        <p:nvSpPr>
          <p:cNvPr id="34820" name="Title 3"/>
          <p:cNvSpPr>
            <a:spLocks noGrp="1"/>
          </p:cNvSpPr>
          <p:nvPr>
            <p:ph type="title"/>
          </p:nvPr>
        </p:nvSpPr>
        <p:spPr/>
        <p:txBody>
          <a:bodyPr/>
          <a:lstStyle/>
          <a:p>
            <a:pPr eaLnBrk="1" hangingPunct="1"/>
            <a:r>
              <a:rPr lang="en-US" altLang="en-US" smtClean="0"/>
              <a:t>Swallow Screen (continued)</a:t>
            </a:r>
          </a:p>
        </p:txBody>
      </p:sp>
      <p:sp>
        <p:nvSpPr>
          <p:cNvPr id="5" name="Text Placeholder 3"/>
          <p:cNvSpPr txBox="1">
            <a:spLocks/>
          </p:cNvSpPr>
          <p:nvPr/>
        </p:nvSpPr>
        <p:spPr>
          <a:xfrm>
            <a:off x="533400" y="1235075"/>
            <a:ext cx="8077200" cy="639763"/>
          </a:xfrm>
          <a:prstGeom prst="rect">
            <a:avLst/>
          </a:prstGeom>
          <a:solidFill>
            <a:schemeClr val="accent2"/>
          </a:solidFill>
        </p:spPr>
        <p:txBody>
          <a:bodyPr/>
          <a:lstStyle/>
          <a:p>
            <a:pPr marL="342900" indent="342900" algn="ctr" fontAlgn="auto">
              <a:spcAft>
                <a:spcPts val="1000"/>
              </a:spcAft>
              <a:buClr>
                <a:schemeClr val="accent4"/>
              </a:buClr>
              <a:defRPr/>
            </a:pPr>
            <a:r>
              <a:rPr lang="en-US" sz="2400" dirty="0">
                <a:solidFill>
                  <a:schemeClr val="bg1"/>
                </a:solidFill>
                <a:latin typeface="Calibri" pitchFamily="34" charset="0"/>
                <a:cs typeface="Calibri" pitchFamily="34" charset="0"/>
              </a:rPr>
              <a:t>1</a:t>
            </a:r>
            <a:r>
              <a:rPr lang="en-US" sz="2400" baseline="30000" dirty="0">
                <a:solidFill>
                  <a:schemeClr val="bg1"/>
                </a:solidFill>
                <a:latin typeface="Calibri" pitchFamily="34" charset="0"/>
                <a:cs typeface="Calibri" pitchFamily="34" charset="0"/>
              </a:rPr>
              <a:t>st</a:t>
            </a:r>
            <a:r>
              <a:rPr lang="en-US" sz="2400" dirty="0">
                <a:solidFill>
                  <a:schemeClr val="bg1"/>
                </a:solidFill>
                <a:latin typeface="Calibri" pitchFamily="34" charset="0"/>
                <a:cs typeface="Calibri" pitchFamily="34" charset="0"/>
              </a:rPr>
              <a:t> Oral Trial – 1 </a:t>
            </a:r>
            <a:r>
              <a:rPr lang="en-US" sz="2400" dirty="0" smtClean="0">
                <a:solidFill>
                  <a:schemeClr val="bg1"/>
                </a:solidFill>
                <a:latin typeface="Calibri" pitchFamily="34" charset="0"/>
                <a:cs typeface="Calibri" pitchFamily="34" charset="0"/>
              </a:rPr>
              <a:t>tablespoon </a:t>
            </a:r>
            <a:r>
              <a:rPr lang="en-US" sz="2400" dirty="0">
                <a:solidFill>
                  <a:schemeClr val="bg1"/>
                </a:solidFill>
                <a:latin typeface="Calibri" pitchFamily="34" charset="0"/>
                <a:cs typeface="Calibri" pitchFamily="34" charset="0"/>
              </a:rPr>
              <a:t>water (15 ml)</a:t>
            </a:r>
          </a:p>
        </p:txBody>
      </p:sp>
      <p:sp>
        <p:nvSpPr>
          <p:cNvPr id="6" name="Text Placeholder 5"/>
          <p:cNvSpPr txBox="1">
            <a:spLocks/>
          </p:cNvSpPr>
          <p:nvPr/>
        </p:nvSpPr>
        <p:spPr>
          <a:xfrm>
            <a:off x="533400" y="1789113"/>
            <a:ext cx="8077200" cy="639762"/>
          </a:xfrm>
          <a:prstGeom prst="rect">
            <a:avLst/>
          </a:prstGeom>
          <a:solidFill>
            <a:schemeClr val="accent4"/>
          </a:solidFill>
        </p:spPr>
        <p:txBody>
          <a:bodyPr>
            <a:normAutofit fontScale="92500"/>
          </a:bodyPr>
          <a:lstStyle/>
          <a:p>
            <a:pPr marL="342900" indent="342900" algn="ctr" fontAlgn="auto">
              <a:spcAft>
                <a:spcPts val="1000"/>
              </a:spcAft>
              <a:buClr>
                <a:schemeClr val="accent4"/>
              </a:buClr>
              <a:defRPr/>
            </a:pPr>
            <a:r>
              <a:rPr lang="en-US" sz="2400" dirty="0">
                <a:solidFill>
                  <a:schemeClr val="bg1"/>
                </a:solidFill>
                <a:latin typeface="Calibri" pitchFamily="34" charset="0"/>
                <a:cs typeface="Calibri" pitchFamily="34" charset="0"/>
              </a:rPr>
              <a:t>2</a:t>
            </a:r>
            <a:r>
              <a:rPr lang="en-US" sz="2400" baseline="30000" dirty="0">
                <a:solidFill>
                  <a:schemeClr val="bg1"/>
                </a:solidFill>
                <a:latin typeface="Calibri" pitchFamily="34" charset="0"/>
                <a:cs typeface="Calibri" pitchFamily="34" charset="0"/>
              </a:rPr>
              <a:t>nd</a:t>
            </a:r>
            <a:r>
              <a:rPr lang="en-US" sz="2400" dirty="0">
                <a:solidFill>
                  <a:schemeClr val="bg1"/>
                </a:solidFill>
                <a:latin typeface="Calibri" pitchFamily="34" charset="0"/>
                <a:cs typeface="Calibri" pitchFamily="34" charset="0"/>
              </a:rPr>
              <a:t> Oral Trial – 2-3 sips of water from cup (NO straws) (90 ml)</a:t>
            </a:r>
          </a:p>
        </p:txBody>
      </p:sp>
    </p:spTree>
    <p:extLst>
      <p:ext uri="{BB962C8B-B14F-4D97-AF65-F5344CB8AC3E}">
        <p14:creationId xmlns:p14="http://schemas.microsoft.com/office/powerpoint/2010/main" val="2007365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48663" y="6318250"/>
            <a:ext cx="336550" cy="330200"/>
          </a:xfrm>
          <a:prstGeom prst="rect">
            <a:avLst/>
          </a:prstGeom>
        </p:spPr>
        <p:txBody>
          <a:bodyPr/>
          <a:lstStyle/>
          <a:p>
            <a:pPr>
              <a:defRPr/>
            </a:pPr>
            <a:fld id="{D8BCAA6F-8667-4D7F-8A4B-37FF176FC4F0}" type="slidenum">
              <a:rPr lang="en-US"/>
              <a:pPr>
                <a:defRPr/>
              </a:pPr>
              <a:t>13</a:t>
            </a:fld>
            <a:endParaRPr lang="en-US"/>
          </a:p>
        </p:txBody>
      </p:sp>
      <p:sp>
        <p:nvSpPr>
          <p:cNvPr id="35843" name="Content Placeholder 4"/>
          <p:cNvSpPr>
            <a:spLocks noGrp="1"/>
          </p:cNvSpPr>
          <p:nvPr>
            <p:ph sz="quarter" idx="12"/>
          </p:nvPr>
        </p:nvSpPr>
        <p:spPr/>
        <p:txBody>
          <a:bodyPr/>
          <a:lstStyle/>
          <a:p>
            <a:pPr eaLnBrk="1" hangingPunct="1"/>
            <a:r>
              <a:rPr lang="en-US" altLang="en-US" smtClean="0"/>
              <a:t>Patient unable to remain alert/awake without repeated stimulation</a:t>
            </a:r>
          </a:p>
          <a:p>
            <a:pPr eaLnBrk="1" hangingPunct="1"/>
            <a:r>
              <a:rPr lang="en-US" altLang="en-US" smtClean="0"/>
              <a:t>Inability to follow simple oral commands </a:t>
            </a:r>
          </a:p>
          <a:p>
            <a:pPr lvl="1" eaLnBrk="1" hangingPunct="1"/>
            <a:r>
              <a:rPr lang="en-US" altLang="en-US" smtClean="0"/>
              <a:t>Open mouth, stick out tongue, smile</a:t>
            </a:r>
          </a:p>
          <a:p>
            <a:pPr eaLnBrk="1" hangingPunct="1"/>
            <a:r>
              <a:rPr lang="en-US" altLang="en-US" smtClean="0"/>
              <a:t>Patient with existing feeding tube</a:t>
            </a:r>
          </a:p>
          <a:p>
            <a:pPr eaLnBrk="1" hangingPunct="1"/>
            <a:r>
              <a:rPr lang="en-US" altLang="en-US" smtClean="0"/>
              <a:t>Patient with respiratory difficulty, weak or absent cough, or recent history of aspiration pneumonia</a:t>
            </a:r>
          </a:p>
          <a:p>
            <a:pPr eaLnBrk="1" hangingPunct="1"/>
            <a:r>
              <a:rPr lang="en-US" altLang="en-US" smtClean="0"/>
              <a:t>Patient unable to sit upright at a 90 degree angle</a:t>
            </a:r>
          </a:p>
          <a:p>
            <a:pPr eaLnBrk="1" hangingPunct="1"/>
            <a:r>
              <a:rPr lang="en-US" altLang="en-US" smtClean="0"/>
              <a:t>Drooling with or without coughing</a:t>
            </a:r>
          </a:p>
          <a:p>
            <a:pPr eaLnBrk="1" hangingPunct="1"/>
            <a:r>
              <a:rPr lang="en-US" altLang="en-US" smtClean="0"/>
              <a:t>No voice</a:t>
            </a:r>
          </a:p>
          <a:p>
            <a:pPr eaLnBrk="1" hangingPunct="1">
              <a:buFont typeface="Arial" pitchFamily="34" charset="0"/>
              <a:buNone/>
            </a:pPr>
            <a:endParaRPr lang="en-CA" altLang="en-US" smtClean="0"/>
          </a:p>
        </p:txBody>
      </p:sp>
      <p:sp>
        <p:nvSpPr>
          <p:cNvPr id="35844" name="Title 3"/>
          <p:cNvSpPr>
            <a:spLocks noGrp="1"/>
          </p:cNvSpPr>
          <p:nvPr>
            <p:ph type="title"/>
          </p:nvPr>
        </p:nvSpPr>
        <p:spPr/>
        <p:txBody>
          <a:bodyPr/>
          <a:lstStyle/>
          <a:p>
            <a:pPr eaLnBrk="1" hangingPunct="1"/>
            <a:r>
              <a:rPr lang="en-US" altLang="en-US" smtClean="0"/>
              <a:t>Swallow Screen Contraindications or Instant “Fail”</a:t>
            </a:r>
            <a:endParaRPr lang="en-CA" altLang="en-US" smtClean="0"/>
          </a:p>
        </p:txBody>
      </p:sp>
    </p:spTree>
    <p:extLst>
      <p:ext uri="{BB962C8B-B14F-4D97-AF65-F5344CB8AC3E}">
        <p14:creationId xmlns:p14="http://schemas.microsoft.com/office/powerpoint/2010/main" val="2735994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48663" y="6318250"/>
            <a:ext cx="336550" cy="330200"/>
          </a:xfrm>
          <a:prstGeom prst="rect">
            <a:avLst/>
          </a:prstGeom>
        </p:spPr>
        <p:txBody>
          <a:bodyPr/>
          <a:lstStyle/>
          <a:p>
            <a:pPr>
              <a:defRPr/>
            </a:pPr>
            <a:fld id="{A0345808-DBD4-4193-AD0C-AEDDDEE99F1C}" type="slidenum">
              <a:rPr lang="en-US"/>
              <a:pPr>
                <a:defRPr/>
              </a:pPr>
              <a:t>14</a:t>
            </a:fld>
            <a:endParaRPr lang="en-US"/>
          </a:p>
        </p:txBody>
      </p:sp>
      <p:sp>
        <p:nvSpPr>
          <p:cNvPr id="36867" name="Content Placeholder 2"/>
          <p:cNvSpPr>
            <a:spLocks noGrp="1"/>
          </p:cNvSpPr>
          <p:nvPr>
            <p:ph sz="quarter" idx="12"/>
          </p:nvPr>
        </p:nvSpPr>
        <p:spPr>
          <a:xfrm>
            <a:off x="457200" y="1158875"/>
            <a:ext cx="8228013" cy="5159375"/>
          </a:xfrm>
        </p:spPr>
        <p:txBody>
          <a:bodyPr>
            <a:normAutofit/>
          </a:bodyPr>
          <a:lstStyle/>
          <a:p>
            <a:pPr eaLnBrk="1" hangingPunct="1"/>
            <a:r>
              <a:rPr lang="en-US" altLang="en-US" dirty="0" smtClean="0"/>
              <a:t>If ANY of the answers to the questions on the first part of the screen is anything other than “None”, the patient automatically FAILS the screen and needs to be kept NPO</a:t>
            </a:r>
          </a:p>
          <a:p>
            <a:pPr eaLnBrk="1" hangingPunct="1"/>
            <a:endParaRPr lang="en-US" altLang="en-US" dirty="0" smtClean="0"/>
          </a:p>
          <a:p>
            <a:pPr eaLnBrk="1" hangingPunct="1"/>
            <a:endParaRPr lang="en-US" altLang="en-US" dirty="0" smtClean="0"/>
          </a:p>
          <a:p>
            <a:pPr eaLnBrk="1" hangingPunct="1">
              <a:buFont typeface="Arial" pitchFamily="34" charset="0"/>
              <a:buNone/>
            </a:pPr>
            <a:endParaRPr lang="en-US" altLang="en-US" dirty="0" smtClean="0"/>
          </a:p>
          <a:p>
            <a:pPr eaLnBrk="1" hangingPunct="1"/>
            <a:endParaRPr lang="en-US" altLang="en-US" dirty="0" smtClean="0"/>
          </a:p>
          <a:p>
            <a:pPr eaLnBrk="1" hangingPunct="1">
              <a:buFont typeface="Arial" pitchFamily="34" charset="0"/>
              <a:buNone/>
            </a:pPr>
            <a:endParaRPr lang="en-US" altLang="en-US" dirty="0" smtClean="0"/>
          </a:p>
          <a:p>
            <a:pPr eaLnBrk="1" hangingPunct="1">
              <a:spcAft>
                <a:spcPct val="0"/>
              </a:spcAft>
            </a:pPr>
            <a:r>
              <a:rPr lang="en-US" altLang="en-US" dirty="0" smtClean="0"/>
              <a:t>A </a:t>
            </a:r>
            <a:r>
              <a:rPr lang="en-US" altLang="en-US" dirty="0" smtClean="0">
                <a:solidFill>
                  <a:schemeClr val="accent2"/>
                </a:solidFill>
              </a:rPr>
              <a:t>“ST BEDSIDE SWALLOW EVALUATION” </a:t>
            </a:r>
            <a:r>
              <a:rPr lang="en-US" altLang="en-US" dirty="0" smtClean="0"/>
              <a:t>will be ordered in Cerner.</a:t>
            </a:r>
          </a:p>
          <a:p>
            <a:pPr eaLnBrk="1" hangingPunct="1">
              <a:buFont typeface="Arial" pitchFamily="34" charset="0"/>
              <a:buNone/>
            </a:pPr>
            <a:endParaRPr lang="en-US" altLang="en-US" dirty="0" smtClean="0"/>
          </a:p>
        </p:txBody>
      </p:sp>
      <p:sp>
        <p:nvSpPr>
          <p:cNvPr id="36868" name="Title 3"/>
          <p:cNvSpPr>
            <a:spLocks noGrp="1"/>
          </p:cNvSpPr>
          <p:nvPr>
            <p:ph type="title"/>
          </p:nvPr>
        </p:nvSpPr>
        <p:spPr/>
        <p:txBody>
          <a:bodyPr/>
          <a:lstStyle/>
          <a:p>
            <a:pPr eaLnBrk="1" hangingPunct="1"/>
            <a:r>
              <a:rPr lang="en-US" altLang="en-US" dirty="0" smtClean="0"/>
              <a:t>Results of the Screen</a:t>
            </a:r>
          </a:p>
        </p:txBody>
      </p:sp>
      <p:pic>
        <p:nvPicPr>
          <p:cNvPr id="36869" name="Picture 4"/>
          <p:cNvPicPr>
            <a:picLocks noChangeAspect="1" noChangeArrowheads="1"/>
          </p:cNvPicPr>
          <p:nvPr/>
        </p:nvPicPr>
        <p:blipFill>
          <a:blip r:embed="rId2">
            <a:extLst>
              <a:ext uri="{28A0092B-C50C-407E-A947-70E740481C1C}">
                <a14:useLocalDpi xmlns:a14="http://schemas.microsoft.com/office/drawing/2010/main" val="0"/>
              </a:ext>
            </a:extLst>
          </a:blip>
          <a:srcRect t="25150" b="38972"/>
          <a:stretch>
            <a:fillRect/>
          </a:stretch>
        </p:blipFill>
        <p:spPr bwMode="auto">
          <a:xfrm>
            <a:off x="1161257" y="2366962"/>
            <a:ext cx="6821486" cy="24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176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48663" y="6318250"/>
            <a:ext cx="336550" cy="330200"/>
          </a:xfrm>
          <a:prstGeom prst="rect">
            <a:avLst/>
          </a:prstGeom>
        </p:spPr>
        <p:txBody>
          <a:bodyPr/>
          <a:lstStyle/>
          <a:p>
            <a:pPr>
              <a:defRPr/>
            </a:pPr>
            <a:fld id="{062DD2EE-5E21-4F48-948B-129DC2FA654C}" type="slidenum">
              <a:rPr lang="en-US"/>
              <a:pPr>
                <a:defRPr/>
              </a:pPr>
              <a:t>15</a:t>
            </a:fld>
            <a:endParaRPr lang="en-US"/>
          </a:p>
        </p:txBody>
      </p:sp>
      <p:sp>
        <p:nvSpPr>
          <p:cNvPr id="3" name="Content Placeholder 2"/>
          <p:cNvSpPr>
            <a:spLocks noGrp="1"/>
          </p:cNvSpPr>
          <p:nvPr>
            <p:ph sz="quarter" idx="12"/>
          </p:nvPr>
        </p:nvSpPr>
        <p:spPr/>
        <p:txBody>
          <a:bodyPr rtlCol="0">
            <a:normAutofit/>
          </a:bodyPr>
          <a:lstStyle/>
          <a:p>
            <a:pPr marL="514350" indent="-514350" eaLnBrk="1" fontAlgn="auto" hangingPunct="1">
              <a:buClr>
                <a:schemeClr val="accent4"/>
              </a:buClr>
              <a:buFont typeface="Tw Cen MT" pitchFamily="-65" charset="0"/>
              <a:buAutoNum type="arabicPeriod"/>
              <a:defRPr/>
            </a:pPr>
            <a:r>
              <a:rPr lang="en-US" dirty="0" smtClean="0">
                <a:ea typeface="+mn-ea"/>
              </a:rPr>
              <a:t>Observe patient for any frequent coughing, throat clearing, choking, breathlessness, or wet/</a:t>
            </a:r>
            <a:r>
              <a:rPr lang="en-US" dirty="0" err="1" smtClean="0">
                <a:ea typeface="+mn-ea"/>
              </a:rPr>
              <a:t>gurgly</a:t>
            </a:r>
            <a:r>
              <a:rPr lang="en-US" dirty="0" smtClean="0">
                <a:ea typeface="+mn-ea"/>
              </a:rPr>
              <a:t> voice after drinking or eating.</a:t>
            </a:r>
          </a:p>
          <a:p>
            <a:pPr marL="514350" indent="-514350" eaLnBrk="1" fontAlgn="auto" hangingPunct="1">
              <a:buClr>
                <a:schemeClr val="accent4"/>
              </a:buClr>
              <a:buFont typeface="Tw Cen MT" pitchFamily="-65" charset="0"/>
              <a:buAutoNum type="arabicPeriod"/>
              <a:defRPr/>
            </a:pPr>
            <a:r>
              <a:rPr lang="en-US" dirty="0" smtClean="0">
                <a:ea typeface="+mn-ea"/>
              </a:rPr>
              <a:t>Observe patient for oral pocketing of food and leakage of food or liquid from mouth.</a:t>
            </a:r>
          </a:p>
          <a:p>
            <a:pPr marL="514350" indent="-514350" eaLnBrk="1" fontAlgn="auto" hangingPunct="1">
              <a:buClr>
                <a:schemeClr val="accent4"/>
              </a:buClr>
              <a:buFont typeface="Tw Cen MT" pitchFamily="-65" charset="0"/>
              <a:buAutoNum type="arabicPeriod"/>
              <a:defRPr/>
            </a:pPr>
            <a:r>
              <a:rPr lang="en-US" dirty="0" smtClean="0">
                <a:ea typeface="+mn-ea"/>
              </a:rPr>
              <a:t>Monitor aspiration indicators such as worsening lung sounds, elevated temperature and decreasing oxygen saturation.</a:t>
            </a:r>
          </a:p>
          <a:p>
            <a:pPr eaLnBrk="1" fontAlgn="auto" hangingPunct="1">
              <a:buClr>
                <a:schemeClr val="accent4"/>
              </a:buClr>
              <a:buFont typeface="Arial" pitchFamily="34" charset="0"/>
              <a:buNone/>
              <a:defRPr/>
            </a:pPr>
            <a:endParaRPr lang="en-US" dirty="0">
              <a:ea typeface="+mn-ea"/>
            </a:endParaRPr>
          </a:p>
        </p:txBody>
      </p:sp>
      <p:sp>
        <p:nvSpPr>
          <p:cNvPr id="37892" name="Title 3"/>
          <p:cNvSpPr>
            <a:spLocks noGrp="1"/>
          </p:cNvSpPr>
          <p:nvPr>
            <p:ph type="title"/>
          </p:nvPr>
        </p:nvSpPr>
        <p:spPr/>
        <p:txBody>
          <a:bodyPr/>
          <a:lstStyle/>
          <a:p>
            <a:pPr eaLnBrk="1" hangingPunct="1"/>
            <a:r>
              <a:rPr lang="en-US" altLang="en-US" smtClean="0"/>
              <a:t>If patient passes SCREEN and begins an oral diet…</a:t>
            </a:r>
          </a:p>
        </p:txBody>
      </p:sp>
    </p:spTree>
    <p:extLst>
      <p:ext uri="{BB962C8B-B14F-4D97-AF65-F5344CB8AC3E}">
        <p14:creationId xmlns:p14="http://schemas.microsoft.com/office/powerpoint/2010/main" val="1211627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48663" y="6318250"/>
            <a:ext cx="336550" cy="330200"/>
          </a:xfrm>
          <a:prstGeom prst="rect">
            <a:avLst/>
          </a:prstGeom>
        </p:spPr>
        <p:txBody>
          <a:bodyPr/>
          <a:lstStyle/>
          <a:p>
            <a:pPr>
              <a:defRPr/>
            </a:pPr>
            <a:fld id="{03ADA81E-0D29-43AD-AF6F-DE932A47D5A2}" type="slidenum">
              <a:rPr lang="en-US"/>
              <a:pPr>
                <a:defRPr/>
              </a:pPr>
              <a:t>16</a:t>
            </a:fld>
            <a:endParaRPr lang="en-US"/>
          </a:p>
        </p:txBody>
      </p:sp>
      <p:sp>
        <p:nvSpPr>
          <p:cNvPr id="3" name="Content Placeholder 2"/>
          <p:cNvSpPr>
            <a:spLocks noGrp="1"/>
          </p:cNvSpPr>
          <p:nvPr>
            <p:ph sz="quarter" idx="12"/>
          </p:nvPr>
        </p:nvSpPr>
        <p:spPr/>
        <p:txBody>
          <a:bodyPr rtlCol="0">
            <a:normAutofit/>
          </a:bodyPr>
          <a:lstStyle/>
          <a:p>
            <a:pPr marL="514350" indent="-514350" eaLnBrk="1" fontAlgn="auto" hangingPunct="1">
              <a:buClr>
                <a:schemeClr val="accent4"/>
              </a:buClr>
              <a:buFont typeface="Tw Cen MT" pitchFamily="-65" charset="0"/>
              <a:buAutoNum type="arabicPeriod" startAt="4"/>
              <a:defRPr/>
            </a:pPr>
            <a:r>
              <a:rPr lang="en-US" dirty="0" smtClean="0">
                <a:ea typeface="+mn-ea"/>
              </a:rPr>
              <a:t>Observe for worsening neurological condition and repeat SCREEN if worsening occurs.</a:t>
            </a:r>
          </a:p>
          <a:p>
            <a:pPr marL="514350" indent="-514350" eaLnBrk="1" fontAlgn="auto" hangingPunct="1">
              <a:buClr>
                <a:schemeClr val="accent4"/>
              </a:buClr>
              <a:buFont typeface="Tw Cen MT" pitchFamily="-65" charset="0"/>
              <a:buAutoNum type="arabicPeriod" startAt="4"/>
              <a:defRPr/>
            </a:pPr>
            <a:r>
              <a:rPr lang="en-US" dirty="0" smtClean="0">
                <a:ea typeface="+mn-ea"/>
              </a:rPr>
              <a:t>Request a Nutrition Consult for inadequate hydration or nutritional intake.</a:t>
            </a:r>
          </a:p>
          <a:p>
            <a:pPr marL="514350" indent="-514350" eaLnBrk="1" fontAlgn="auto" hangingPunct="1">
              <a:buClr>
                <a:schemeClr val="accent4"/>
              </a:buClr>
              <a:buFont typeface="Tw Cen MT" pitchFamily="-65" charset="0"/>
              <a:buAutoNum type="arabicPeriod" startAt="4"/>
              <a:defRPr/>
            </a:pPr>
            <a:r>
              <a:rPr lang="en-US" dirty="0" smtClean="0">
                <a:ea typeface="+mn-ea"/>
              </a:rPr>
              <a:t>Any concerns about swallowing, consult Physician about getting a “Bedside Swallow Evaluation by Speech Therapy”.</a:t>
            </a:r>
          </a:p>
          <a:p>
            <a:pPr eaLnBrk="1" fontAlgn="auto" hangingPunct="1">
              <a:buClr>
                <a:schemeClr val="accent4"/>
              </a:buClr>
              <a:buFont typeface="Arial" pitchFamily="34" charset="0"/>
              <a:buNone/>
              <a:defRPr/>
            </a:pPr>
            <a:endParaRPr lang="en-US" dirty="0">
              <a:ea typeface="+mn-ea"/>
            </a:endParaRPr>
          </a:p>
        </p:txBody>
      </p:sp>
      <p:sp>
        <p:nvSpPr>
          <p:cNvPr id="38916" name="Title 3"/>
          <p:cNvSpPr>
            <a:spLocks noGrp="1"/>
          </p:cNvSpPr>
          <p:nvPr>
            <p:ph type="title"/>
          </p:nvPr>
        </p:nvSpPr>
        <p:spPr/>
        <p:txBody>
          <a:bodyPr/>
          <a:lstStyle/>
          <a:p>
            <a:pPr eaLnBrk="1" hangingPunct="1"/>
            <a:r>
              <a:rPr lang="en-US" altLang="en-US" smtClean="0"/>
              <a:t>If patient passes SCREEN and begins an oral diet…</a:t>
            </a:r>
          </a:p>
        </p:txBody>
      </p:sp>
    </p:spTree>
    <p:extLst>
      <p:ext uri="{BB962C8B-B14F-4D97-AF65-F5344CB8AC3E}">
        <p14:creationId xmlns:p14="http://schemas.microsoft.com/office/powerpoint/2010/main" val="1597599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Slide Number Placeholder 2"/>
          <p:cNvSpPr>
            <a:spLocks noGrp="1"/>
          </p:cNvSpPr>
          <p:nvPr>
            <p:ph type="sldNum" sz="quarter" idx="4294967295"/>
          </p:nvPr>
        </p:nvSpPr>
        <p:spPr>
          <a:xfrm>
            <a:off x="8348663" y="6318250"/>
            <a:ext cx="336550" cy="330200"/>
          </a:xfrm>
          <a:prstGeom prst="rect">
            <a:avLst/>
          </a:prstGeom>
        </p:spPr>
        <p:txBody>
          <a:bodyPr/>
          <a:lstStyle/>
          <a:p>
            <a:pPr>
              <a:defRPr/>
            </a:pPr>
            <a:fld id="{88A28565-8D05-43AE-9B51-0928031EFAA9}" type="slidenum">
              <a:rPr lang="en-US">
                <a:cs typeface="Arial" charset="0"/>
              </a:rPr>
              <a:pPr>
                <a:defRPr/>
              </a:pPr>
              <a:t>17</a:t>
            </a:fld>
            <a:endParaRPr lang="en-US">
              <a:cs typeface="Arial" charset="0"/>
            </a:endParaRPr>
          </a:p>
        </p:txBody>
      </p:sp>
      <p:sp>
        <p:nvSpPr>
          <p:cNvPr id="39939" name="Rectangle 3"/>
          <p:cNvSpPr>
            <a:spLocks noGrp="1"/>
          </p:cNvSpPr>
          <p:nvPr>
            <p:ph sz="quarter" idx="12"/>
          </p:nvPr>
        </p:nvSpPr>
        <p:spPr>
          <a:xfrm>
            <a:off x="476250" y="1277938"/>
            <a:ext cx="8208963" cy="2516187"/>
          </a:xfrm>
        </p:spPr>
        <p:txBody>
          <a:bodyPr/>
          <a:lstStyle/>
          <a:p>
            <a:pPr eaLnBrk="1" hangingPunct="1">
              <a:spcAft>
                <a:spcPts val="1200"/>
              </a:spcAft>
              <a:buFont typeface="Wingdings 2" pitchFamily="18" charset="2"/>
              <a:buNone/>
            </a:pPr>
            <a:r>
              <a:rPr lang="en-US" altLang="en-US" sz="4400" smtClean="0"/>
              <a:t>Remember: </a:t>
            </a:r>
          </a:p>
          <a:p>
            <a:pPr eaLnBrk="1" hangingPunct="1">
              <a:spcAft>
                <a:spcPts val="1200"/>
              </a:spcAft>
              <a:buFont typeface="Wingdings 2" pitchFamily="18" charset="2"/>
              <a:buNone/>
            </a:pPr>
            <a:r>
              <a:rPr lang="en-US" altLang="en-US" sz="4400" smtClean="0">
                <a:solidFill>
                  <a:srgbClr val="FF0000"/>
                </a:solidFill>
              </a:rPr>
              <a:t>NO “NPO except Medications”!</a:t>
            </a:r>
            <a:r>
              <a:rPr lang="en-US" altLang="en-US" sz="4400" smtClean="0"/>
              <a:t> </a:t>
            </a:r>
          </a:p>
          <a:p>
            <a:pPr eaLnBrk="1" hangingPunct="1">
              <a:spcAft>
                <a:spcPts val="1200"/>
              </a:spcAft>
              <a:buFont typeface="Wingdings 2" pitchFamily="18" charset="2"/>
              <a:buNone/>
            </a:pPr>
            <a:r>
              <a:rPr lang="en-US" altLang="en-US" sz="4400" smtClean="0"/>
              <a:t>Always check the swallowing!</a:t>
            </a:r>
          </a:p>
        </p:txBody>
      </p:sp>
      <p:sp>
        <p:nvSpPr>
          <p:cNvPr id="39940" name="Rectangle 2"/>
          <p:cNvSpPr>
            <a:spLocks noGrp="1"/>
          </p:cNvSpPr>
          <p:nvPr>
            <p:ph type="title"/>
          </p:nvPr>
        </p:nvSpPr>
        <p:spPr>
          <a:xfrm>
            <a:off x="476250" y="336550"/>
            <a:ext cx="7486650" cy="808038"/>
          </a:xfrm>
        </p:spPr>
        <p:txBody>
          <a:bodyPr lIns="91440" tIns="45720" rIns="91440" bIns="45720"/>
          <a:lstStyle/>
          <a:p>
            <a:pPr eaLnBrk="1" hangingPunct="1"/>
            <a:r>
              <a:rPr lang="en-US" altLang="en-US" smtClean="0"/>
              <a:t>Swallow Screen: STK 7 </a:t>
            </a:r>
          </a:p>
        </p:txBody>
      </p:sp>
      <p:pic>
        <p:nvPicPr>
          <p:cNvPr id="399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559175"/>
            <a:ext cx="2967038"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232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457200" y="2786063"/>
            <a:ext cx="4114800" cy="2327275"/>
          </a:xfrm>
        </p:spPr>
        <p:txBody>
          <a:bodyPr/>
          <a:lstStyle/>
          <a:p>
            <a:pPr eaLnBrk="1" hangingPunct="1"/>
            <a:r>
              <a:rPr lang="en-CA" altLang="en-US" smtClean="0"/>
              <a:t>Thank You</a:t>
            </a:r>
          </a:p>
        </p:txBody>
      </p:sp>
    </p:spTree>
    <p:extLst>
      <p:ext uri="{BB962C8B-B14F-4D97-AF65-F5344CB8AC3E}">
        <p14:creationId xmlns:p14="http://schemas.microsoft.com/office/powerpoint/2010/main" val="2588282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sz="quarter" idx="12"/>
          </p:nvPr>
        </p:nvSpPr>
        <p:spPr>
          <a:xfrm>
            <a:off x="457200" y="1171575"/>
            <a:ext cx="8228013" cy="4945063"/>
          </a:xfrm>
        </p:spPr>
        <p:txBody>
          <a:bodyPr/>
          <a:lstStyle/>
          <a:p>
            <a:r>
              <a:rPr lang="en-US" altLang="en-US" smtClean="0"/>
              <a:t>The nurse will be able to identify which patient population requires a swallow screen before eating, drinking, or taking anything by mouth.</a:t>
            </a:r>
          </a:p>
          <a:p>
            <a:r>
              <a:rPr lang="en-US" altLang="en-US" smtClean="0"/>
              <a:t>The nurse will be able to explain the rationale for having oral suction immediately available when doing a bedside swallow screen.</a:t>
            </a:r>
          </a:p>
          <a:p>
            <a:r>
              <a:rPr lang="en-US" altLang="en-US" smtClean="0"/>
              <a:t>The nurse will be able to explain the difference between a swallow screen and a swallow evaluation.</a:t>
            </a:r>
          </a:p>
          <a:p>
            <a:r>
              <a:rPr lang="en-US" altLang="en-US" smtClean="0"/>
              <a:t>The nurse will be able to recognize if the patient has passed the first section of the swallow screen.</a:t>
            </a:r>
          </a:p>
          <a:p>
            <a:r>
              <a:rPr lang="en-US" altLang="en-US" smtClean="0"/>
              <a:t>The nurse will be able to explain how to safely administer a bedside swallow screen.</a:t>
            </a:r>
          </a:p>
        </p:txBody>
      </p:sp>
      <p:sp>
        <p:nvSpPr>
          <p:cNvPr id="24579" name="Title 2"/>
          <p:cNvSpPr>
            <a:spLocks noGrp="1"/>
          </p:cNvSpPr>
          <p:nvPr>
            <p:ph type="title"/>
          </p:nvPr>
        </p:nvSpPr>
        <p:spPr/>
        <p:txBody>
          <a:bodyPr/>
          <a:lstStyle/>
          <a:p>
            <a:r>
              <a:rPr lang="en-US" altLang="en-US" smtClean="0"/>
              <a:t>Objectives</a:t>
            </a:r>
          </a:p>
        </p:txBody>
      </p:sp>
      <p:sp>
        <p:nvSpPr>
          <p:cNvPr id="4" name="Slide Number Placeholder 3"/>
          <p:cNvSpPr>
            <a:spLocks noGrp="1"/>
          </p:cNvSpPr>
          <p:nvPr>
            <p:ph type="sldNum" sz="quarter" idx="4294967295"/>
          </p:nvPr>
        </p:nvSpPr>
        <p:spPr>
          <a:xfrm>
            <a:off x="8348663" y="6318250"/>
            <a:ext cx="336550" cy="330200"/>
          </a:xfrm>
          <a:prstGeom prst="rect">
            <a:avLst/>
          </a:prstGeom>
        </p:spPr>
        <p:txBody>
          <a:bodyPr/>
          <a:lstStyle/>
          <a:p>
            <a:pPr>
              <a:defRPr/>
            </a:pPr>
            <a:fld id="{E16D4706-D1AA-4ADC-93E4-3048FCADE8A9}" type="slidenum">
              <a:rPr lang="en-US" smtClean="0"/>
              <a:pPr>
                <a:defRPr/>
              </a:pPr>
              <a:t>2</a:t>
            </a:fld>
            <a:endParaRPr lang="en-US"/>
          </a:p>
        </p:txBody>
      </p:sp>
    </p:spTree>
    <p:extLst>
      <p:ext uri="{BB962C8B-B14F-4D97-AF65-F5344CB8AC3E}">
        <p14:creationId xmlns:p14="http://schemas.microsoft.com/office/powerpoint/2010/main" val="250788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48663" y="6318250"/>
            <a:ext cx="336550" cy="330200"/>
          </a:xfrm>
          <a:prstGeom prst="rect">
            <a:avLst/>
          </a:prstGeom>
        </p:spPr>
        <p:txBody>
          <a:bodyPr/>
          <a:lstStyle/>
          <a:p>
            <a:pPr>
              <a:defRPr/>
            </a:pPr>
            <a:fld id="{F858F430-F86C-45B2-AC34-788FA17286E5}" type="slidenum">
              <a:rPr lang="en-US"/>
              <a:pPr>
                <a:defRPr/>
              </a:pPr>
              <a:t>3</a:t>
            </a:fld>
            <a:endParaRPr lang="en-US"/>
          </a:p>
        </p:txBody>
      </p:sp>
      <p:sp>
        <p:nvSpPr>
          <p:cNvPr id="25603" name="Content Placeholder 2"/>
          <p:cNvSpPr>
            <a:spLocks noGrp="1"/>
          </p:cNvSpPr>
          <p:nvPr>
            <p:ph sz="quarter" idx="12"/>
          </p:nvPr>
        </p:nvSpPr>
        <p:spPr>
          <a:xfrm>
            <a:off x="457200" y="1381125"/>
            <a:ext cx="3657600" cy="4719638"/>
          </a:xfrm>
        </p:spPr>
        <p:txBody>
          <a:bodyPr/>
          <a:lstStyle/>
          <a:p>
            <a:pPr eaLnBrk="1" hangingPunct="1">
              <a:buFont typeface="Arial" pitchFamily="34" charset="0"/>
              <a:buChar char="•"/>
            </a:pPr>
            <a:r>
              <a:rPr lang="en-US" altLang="en-US" sz="3000" smtClean="0"/>
              <a:t> </a:t>
            </a:r>
            <a:r>
              <a:rPr lang="en-US" altLang="en-US" smtClean="0"/>
              <a:t>All TIA and Stroke patients must have a swallow screen to identify dysphagia before receiving any oral intake for the first time including liquids, food and medications.</a:t>
            </a:r>
          </a:p>
          <a:p>
            <a:pPr eaLnBrk="1" hangingPunct="1">
              <a:buFont typeface="Arial" pitchFamily="34" charset="0"/>
              <a:buChar char="•"/>
            </a:pPr>
            <a:r>
              <a:rPr lang="en-US" altLang="en-US" smtClean="0"/>
              <a:t>An MD order is not required to perform the Swallow Screen for Dysphagia.</a:t>
            </a:r>
          </a:p>
        </p:txBody>
      </p:sp>
      <p:sp>
        <p:nvSpPr>
          <p:cNvPr id="25604" name="Title 3"/>
          <p:cNvSpPr>
            <a:spLocks noGrp="1"/>
          </p:cNvSpPr>
          <p:nvPr>
            <p:ph type="title"/>
          </p:nvPr>
        </p:nvSpPr>
        <p:spPr/>
        <p:txBody>
          <a:bodyPr/>
          <a:lstStyle/>
          <a:p>
            <a:pPr eaLnBrk="1" hangingPunct="1"/>
            <a:r>
              <a:rPr lang="en-US" altLang="en-US" dirty="0" smtClean="0"/>
              <a:t>The Joint Commission &amp; SBMC’s  Requirement</a:t>
            </a:r>
          </a:p>
        </p:txBody>
      </p:sp>
      <p:sp>
        <p:nvSpPr>
          <p:cNvPr id="7" name="Content Placeholder 2"/>
          <p:cNvSpPr txBox="1">
            <a:spLocks/>
          </p:cNvSpPr>
          <p:nvPr/>
        </p:nvSpPr>
        <p:spPr>
          <a:xfrm>
            <a:off x="4386263" y="1441450"/>
            <a:ext cx="3776662" cy="4719638"/>
          </a:xfrm>
          <a:prstGeom prst="rect">
            <a:avLst/>
          </a:prstGeom>
        </p:spPr>
        <p:txBody>
          <a:bodyPr lIns="0" tIns="0" rIns="0" bIns="0">
            <a:normAutofit/>
          </a:bodyPr>
          <a:lstStyle/>
          <a:p>
            <a:pPr fontAlgn="auto">
              <a:spcAft>
                <a:spcPts val="1800"/>
              </a:spcAft>
              <a:buClr>
                <a:schemeClr val="accent4"/>
              </a:buClr>
              <a:buFont typeface="Arial" pitchFamily="34" charset="0"/>
              <a:buChar char="•"/>
              <a:defRPr/>
            </a:pPr>
            <a:r>
              <a:rPr lang="en-US" sz="2400" dirty="0">
                <a:latin typeface="+mn-lt"/>
              </a:rPr>
              <a:t>Use the </a:t>
            </a:r>
            <a:r>
              <a:rPr lang="en-US" sz="2400" i="1" dirty="0">
                <a:latin typeface="+mn-lt"/>
              </a:rPr>
              <a:t>Swallow Screen for </a:t>
            </a:r>
            <a:r>
              <a:rPr lang="en-US" sz="2400" i="1" dirty="0" err="1">
                <a:latin typeface="+mn-lt"/>
              </a:rPr>
              <a:t>Dysphagia</a:t>
            </a:r>
            <a:r>
              <a:rPr lang="en-US" sz="2400" dirty="0">
                <a:latin typeface="+mn-lt"/>
              </a:rPr>
              <a:t> form in Cerner, found in Ad Hoc and click the green checkmark to save.</a:t>
            </a:r>
          </a:p>
          <a:p>
            <a:pPr fontAlgn="auto">
              <a:spcAft>
                <a:spcPts val="1800"/>
              </a:spcAft>
              <a:buClr>
                <a:schemeClr val="accent4"/>
              </a:buClr>
              <a:buFont typeface="Arial" pitchFamily="34" charset="0"/>
              <a:buChar char="•"/>
              <a:defRPr/>
            </a:pPr>
            <a:r>
              <a:rPr lang="en-US" sz="2400" dirty="0">
                <a:latin typeface="+mn-lt"/>
              </a:rPr>
              <a:t>There should be a swallow screen performed on every TIA/stroke patient.</a:t>
            </a:r>
          </a:p>
        </p:txBody>
      </p:sp>
    </p:spTree>
    <p:extLst>
      <p:ext uri="{BB962C8B-B14F-4D97-AF65-F5344CB8AC3E}">
        <p14:creationId xmlns:p14="http://schemas.microsoft.com/office/powerpoint/2010/main" val="164140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48663" y="6318250"/>
            <a:ext cx="336550" cy="330200"/>
          </a:xfrm>
          <a:prstGeom prst="rect">
            <a:avLst/>
          </a:prstGeom>
        </p:spPr>
        <p:txBody>
          <a:bodyPr/>
          <a:lstStyle/>
          <a:p>
            <a:pPr>
              <a:defRPr/>
            </a:pPr>
            <a:fld id="{557DC6CF-5E3B-450E-880C-C3B42D059946}" type="slidenum">
              <a:rPr lang="en-US"/>
              <a:pPr>
                <a:defRPr/>
              </a:pPr>
              <a:t>4</a:t>
            </a:fld>
            <a:endParaRPr lang="en-US"/>
          </a:p>
        </p:txBody>
      </p:sp>
      <p:sp>
        <p:nvSpPr>
          <p:cNvPr id="6" name="Content Placeholder 5"/>
          <p:cNvSpPr>
            <a:spLocks noGrp="1"/>
          </p:cNvSpPr>
          <p:nvPr>
            <p:ph sz="quarter" idx="12"/>
          </p:nvPr>
        </p:nvSpPr>
        <p:spPr>
          <a:xfrm>
            <a:off x="374650" y="1905000"/>
            <a:ext cx="3840163" cy="3975100"/>
          </a:xfrm>
        </p:spPr>
        <p:txBody>
          <a:bodyPr rtlCol="0"/>
          <a:lstStyle/>
          <a:p>
            <a:pPr marL="342900" indent="342900" eaLnBrk="1" fontAlgn="auto" hangingPunct="1">
              <a:spcAft>
                <a:spcPts val="1000"/>
              </a:spcAft>
              <a:buClr>
                <a:schemeClr val="accent4"/>
              </a:buClr>
              <a:buFont typeface="Arial" pitchFamily="34" charset="0"/>
              <a:buChar char="•"/>
              <a:defRPr/>
            </a:pPr>
            <a:r>
              <a:rPr lang="en-US" sz="2400" dirty="0" smtClean="0">
                <a:solidFill>
                  <a:srgbClr val="000000"/>
                </a:solidFill>
                <a:ea typeface="+mn-ea"/>
              </a:rPr>
              <a:t>Performed by RN</a:t>
            </a:r>
          </a:p>
          <a:p>
            <a:pPr marL="342900" indent="342900" eaLnBrk="1" fontAlgn="auto" hangingPunct="1">
              <a:spcBef>
                <a:spcPts val="600"/>
              </a:spcBef>
              <a:spcAft>
                <a:spcPts val="1000"/>
              </a:spcAft>
              <a:buClr>
                <a:schemeClr val="accent4"/>
              </a:buClr>
              <a:buFont typeface="Arial" pitchFamily="34" charset="0"/>
              <a:buChar char="•"/>
              <a:defRPr/>
            </a:pPr>
            <a:r>
              <a:rPr lang="en-US" sz="2400" dirty="0" smtClean="0">
                <a:solidFill>
                  <a:srgbClr val="000000"/>
                </a:solidFill>
                <a:ea typeface="+mn-ea"/>
              </a:rPr>
              <a:t>Done automatically   	prior to any oral intake</a:t>
            </a:r>
          </a:p>
          <a:p>
            <a:pPr marL="342900" indent="342900" eaLnBrk="1" fontAlgn="auto" hangingPunct="1">
              <a:spcAft>
                <a:spcPts val="1000"/>
              </a:spcAft>
              <a:buClr>
                <a:schemeClr val="accent4"/>
              </a:buClr>
              <a:buFont typeface="Arial" pitchFamily="34" charset="0"/>
              <a:buChar char="•"/>
              <a:defRPr/>
            </a:pPr>
            <a:r>
              <a:rPr lang="en-US" sz="2400" dirty="0" smtClean="0">
                <a:solidFill>
                  <a:srgbClr val="000000"/>
                </a:solidFill>
                <a:ea typeface="+mn-ea"/>
              </a:rPr>
              <a:t>Brief</a:t>
            </a:r>
          </a:p>
          <a:p>
            <a:pPr marL="342900" indent="342900" eaLnBrk="1" fontAlgn="auto" hangingPunct="1">
              <a:spcAft>
                <a:spcPts val="1000"/>
              </a:spcAft>
              <a:buClr>
                <a:schemeClr val="accent4"/>
              </a:buClr>
              <a:buFont typeface="Arial" pitchFamily="34" charset="0"/>
              <a:buChar char="•"/>
              <a:defRPr/>
            </a:pPr>
            <a:r>
              <a:rPr lang="en-US" sz="2400" dirty="0" smtClean="0">
                <a:solidFill>
                  <a:srgbClr val="000000"/>
                </a:solidFill>
                <a:ea typeface="+mn-ea"/>
              </a:rPr>
              <a:t>Utilizes only water</a:t>
            </a:r>
          </a:p>
          <a:p>
            <a:pPr marL="342900" indent="342900" eaLnBrk="1" fontAlgn="auto" hangingPunct="1">
              <a:spcAft>
                <a:spcPts val="1000"/>
              </a:spcAft>
              <a:buClr>
                <a:schemeClr val="accent4"/>
              </a:buClr>
              <a:buFont typeface="Arial" pitchFamily="34" charset="0"/>
              <a:buChar char="•"/>
              <a:defRPr/>
            </a:pPr>
            <a:endParaRPr lang="en-US" sz="2400" dirty="0" smtClean="0">
              <a:solidFill>
                <a:srgbClr val="000000"/>
              </a:solidFill>
              <a:ea typeface="+mn-ea"/>
            </a:endParaRPr>
          </a:p>
          <a:p>
            <a:pPr marL="342900" indent="342900" eaLnBrk="1" fontAlgn="auto" hangingPunct="1">
              <a:spcAft>
                <a:spcPts val="1000"/>
              </a:spcAft>
              <a:buClr>
                <a:schemeClr val="accent4"/>
              </a:buClr>
              <a:buFont typeface="Arial" pitchFamily="34" charset="0"/>
              <a:buChar char="•"/>
              <a:defRPr/>
            </a:pPr>
            <a:r>
              <a:rPr lang="en-US" sz="2400" dirty="0" smtClean="0">
                <a:solidFill>
                  <a:srgbClr val="000000"/>
                </a:solidFill>
                <a:ea typeface="+mn-ea"/>
              </a:rPr>
              <a:t>Basic observation</a:t>
            </a:r>
          </a:p>
          <a:p>
            <a:pPr eaLnBrk="1" fontAlgn="auto" hangingPunct="1">
              <a:buClr>
                <a:schemeClr val="accent4"/>
              </a:buClr>
              <a:defRPr/>
            </a:pPr>
            <a:endParaRPr lang="en-US" dirty="0" smtClean="0">
              <a:ea typeface="+mn-ea"/>
            </a:endParaRPr>
          </a:p>
        </p:txBody>
      </p:sp>
      <p:sp>
        <p:nvSpPr>
          <p:cNvPr id="7" name="Content Placeholder 6"/>
          <p:cNvSpPr>
            <a:spLocks noGrp="1"/>
          </p:cNvSpPr>
          <p:nvPr>
            <p:ph sz="quarter" idx="13"/>
          </p:nvPr>
        </p:nvSpPr>
        <p:spPr>
          <a:xfrm>
            <a:off x="4314825" y="1916113"/>
            <a:ext cx="4387850" cy="4048125"/>
          </a:xfrm>
        </p:spPr>
        <p:txBody>
          <a:bodyPr rtlCol="0"/>
          <a:lstStyle/>
          <a:p>
            <a:pPr marL="342900" indent="342900" eaLnBrk="1" fontAlgn="auto" hangingPunct="1">
              <a:lnSpc>
                <a:spcPct val="80000"/>
              </a:lnSpc>
              <a:spcAft>
                <a:spcPts val="1000"/>
              </a:spcAft>
              <a:buClr>
                <a:schemeClr val="accent4"/>
              </a:buClr>
              <a:buFont typeface="Arial" pitchFamily="34" charset="0"/>
              <a:buChar char="•"/>
              <a:defRPr/>
            </a:pPr>
            <a:r>
              <a:rPr lang="en-US" sz="2400" dirty="0" smtClean="0">
                <a:solidFill>
                  <a:srgbClr val="000000"/>
                </a:solidFill>
                <a:ea typeface="+mn-ea"/>
              </a:rPr>
              <a:t>Performed Speech Therapist</a:t>
            </a:r>
          </a:p>
          <a:p>
            <a:pPr marL="342900" indent="342900" eaLnBrk="1" fontAlgn="auto" hangingPunct="1">
              <a:lnSpc>
                <a:spcPct val="80000"/>
              </a:lnSpc>
              <a:spcAft>
                <a:spcPts val="1000"/>
              </a:spcAft>
              <a:buClr>
                <a:schemeClr val="accent4"/>
              </a:buClr>
              <a:buFont typeface="Arial" pitchFamily="34" charset="0"/>
              <a:buChar char="•"/>
              <a:defRPr/>
            </a:pPr>
            <a:r>
              <a:rPr lang="en-US" sz="2400" dirty="0" smtClean="0">
                <a:solidFill>
                  <a:srgbClr val="000000"/>
                </a:solidFill>
                <a:ea typeface="+mn-ea"/>
              </a:rPr>
              <a:t>Done only with MD order</a:t>
            </a:r>
          </a:p>
          <a:p>
            <a:pPr marL="342900" indent="342900" eaLnBrk="1" fontAlgn="auto" hangingPunct="1">
              <a:lnSpc>
                <a:spcPct val="80000"/>
              </a:lnSpc>
              <a:spcBef>
                <a:spcPts val="1800"/>
              </a:spcBef>
              <a:spcAft>
                <a:spcPts val="1000"/>
              </a:spcAft>
              <a:buClr>
                <a:schemeClr val="accent4"/>
              </a:buClr>
              <a:buFont typeface="Arial" pitchFamily="34" charset="0"/>
              <a:buChar char="•"/>
              <a:defRPr/>
            </a:pPr>
            <a:r>
              <a:rPr lang="en-US" sz="2400" dirty="0" smtClean="0">
                <a:solidFill>
                  <a:srgbClr val="000000"/>
                </a:solidFill>
                <a:ea typeface="+mn-ea"/>
              </a:rPr>
              <a:t>Can take 30-60 minutes</a:t>
            </a:r>
          </a:p>
          <a:p>
            <a:pPr marL="342900" indent="342900" eaLnBrk="1" fontAlgn="auto" hangingPunct="1">
              <a:lnSpc>
                <a:spcPct val="80000"/>
              </a:lnSpc>
              <a:spcBef>
                <a:spcPts val="1200"/>
              </a:spcBef>
              <a:spcAft>
                <a:spcPts val="1000"/>
              </a:spcAft>
              <a:buClr>
                <a:schemeClr val="accent4"/>
              </a:buClr>
              <a:buFont typeface="Arial" pitchFamily="34" charset="0"/>
              <a:buChar char="•"/>
              <a:defRPr/>
            </a:pPr>
            <a:r>
              <a:rPr lang="en-US" sz="2400" dirty="0" smtClean="0">
                <a:solidFill>
                  <a:srgbClr val="000000"/>
                </a:solidFill>
                <a:ea typeface="+mn-ea"/>
              </a:rPr>
              <a:t>Utilizes full trial feed with 	multiple textures</a:t>
            </a:r>
          </a:p>
          <a:p>
            <a:pPr marL="342900" indent="342900" eaLnBrk="1" fontAlgn="auto" hangingPunct="1">
              <a:lnSpc>
                <a:spcPct val="80000"/>
              </a:lnSpc>
              <a:spcBef>
                <a:spcPts val="1800"/>
              </a:spcBef>
              <a:spcAft>
                <a:spcPts val="1000"/>
              </a:spcAft>
              <a:buClr>
                <a:schemeClr val="accent4"/>
              </a:buClr>
              <a:buFont typeface="Arial" pitchFamily="34" charset="0"/>
              <a:buChar char="•"/>
              <a:defRPr/>
            </a:pPr>
            <a:r>
              <a:rPr lang="en-US" sz="2400" dirty="0" smtClean="0">
                <a:solidFill>
                  <a:srgbClr val="000000"/>
                </a:solidFill>
                <a:ea typeface="+mn-ea"/>
              </a:rPr>
              <a:t>Includes full oral and 	pharyngeal assessment</a:t>
            </a:r>
          </a:p>
          <a:p>
            <a:pPr eaLnBrk="1" fontAlgn="auto" hangingPunct="1">
              <a:buClr>
                <a:schemeClr val="accent4"/>
              </a:buClr>
              <a:defRPr/>
            </a:pPr>
            <a:endParaRPr lang="en-US" dirty="0">
              <a:ea typeface="+mn-ea"/>
            </a:endParaRPr>
          </a:p>
        </p:txBody>
      </p:sp>
      <p:sp>
        <p:nvSpPr>
          <p:cNvPr id="26629" name="Title 4"/>
          <p:cNvSpPr>
            <a:spLocks noGrp="1"/>
          </p:cNvSpPr>
          <p:nvPr>
            <p:ph type="title"/>
          </p:nvPr>
        </p:nvSpPr>
        <p:spPr/>
        <p:txBody>
          <a:bodyPr/>
          <a:lstStyle/>
          <a:p>
            <a:pPr eaLnBrk="1" hangingPunct="1"/>
            <a:r>
              <a:rPr lang="en-US" altLang="en-US" smtClean="0"/>
              <a:t>Swallow Screen vs. Bedside Swallow Evaluation</a:t>
            </a:r>
          </a:p>
        </p:txBody>
      </p:sp>
      <p:sp>
        <p:nvSpPr>
          <p:cNvPr id="10" name="Text Placeholder 7"/>
          <p:cNvSpPr txBox="1">
            <a:spLocks/>
          </p:cNvSpPr>
          <p:nvPr/>
        </p:nvSpPr>
        <p:spPr>
          <a:xfrm>
            <a:off x="457200" y="1249363"/>
            <a:ext cx="3916363" cy="638175"/>
          </a:xfrm>
          <a:prstGeom prst="rect">
            <a:avLst/>
          </a:prstGeom>
          <a:solidFill>
            <a:schemeClr val="accent2"/>
          </a:solidFill>
        </p:spPr>
        <p:txBody>
          <a:bodyPr anchor="b"/>
          <a:lstStyle/>
          <a:p>
            <a:pPr marL="342900" indent="342900" fontAlgn="auto">
              <a:spcAft>
                <a:spcPts val="1000"/>
              </a:spcAft>
              <a:buClr>
                <a:schemeClr val="accent4"/>
              </a:buClr>
              <a:defRPr/>
            </a:pPr>
            <a:r>
              <a:rPr lang="en-US" sz="2400" dirty="0">
                <a:solidFill>
                  <a:schemeClr val="bg1"/>
                </a:solidFill>
                <a:latin typeface="Calibri" pitchFamily="34" charset="0"/>
                <a:cs typeface="Calibri" pitchFamily="34" charset="0"/>
              </a:rPr>
              <a:t>Swallow Screen</a:t>
            </a:r>
          </a:p>
        </p:txBody>
      </p:sp>
      <p:sp>
        <p:nvSpPr>
          <p:cNvPr id="11" name="Text Placeholder 9"/>
          <p:cNvSpPr txBox="1">
            <a:spLocks/>
          </p:cNvSpPr>
          <p:nvPr/>
        </p:nvSpPr>
        <p:spPr>
          <a:xfrm>
            <a:off x="4373563" y="1247775"/>
            <a:ext cx="4311650" cy="639763"/>
          </a:xfrm>
          <a:prstGeom prst="rect">
            <a:avLst/>
          </a:prstGeom>
          <a:solidFill>
            <a:schemeClr val="accent4"/>
          </a:solidFill>
        </p:spPr>
        <p:txBody>
          <a:bodyPr anchor="b" anchorCtr="1"/>
          <a:lstStyle/>
          <a:p>
            <a:pPr marL="342900" indent="342900" fontAlgn="auto">
              <a:spcAft>
                <a:spcPts val="1000"/>
              </a:spcAft>
              <a:buClr>
                <a:schemeClr val="accent4"/>
              </a:buClr>
              <a:defRPr/>
            </a:pPr>
            <a:r>
              <a:rPr lang="en-US" sz="2400" dirty="0">
                <a:solidFill>
                  <a:schemeClr val="bg1"/>
                </a:solidFill>
                <a:latin typeface="Calibri" pitchFamily="34" charset="0"/>
                <a:cs typeface="Calibri" pitchFamily="34" charset="0"/>
              </a:rPr>
              <a:t>Bedside Swallow Evaluation</a:t>
            </a:r>
          </a:p>
        </p:txBody>
      </p:sp>
    </p:spTree>
    <p:extLst>
      <p:ext uri="{BB962C8B-B14F-4D97-AF65-F5344CB8AC3E}">
        <p14:creationId xmlns:p14="http://schemas.microsoft.com/office/powerpoint/2010/main" val="1865778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48663" y="6318250"/>
            <a:ext cx="336550" cy="330200"/>
          </a:xfrm>
          <a:prstGeom prst="rect">
            <a:avLst/>
          </a:prstGeom>
        </p:spPr>
        <p:txBody>
          <a:bodyPr/>
          <a:lstStyle/>
          <a:p>
            <a:pPr>
              <a:defRPr/>
            </a:pPr>
            <a:fld id="{39626141-2A2B-48C1-81DE-C6823391612C}" type="slidenum">
              <a:rPr lang="en-US"/>
              <a:pPr>
                <a:defRPr/>
              </a:pPr>
              <a:t>5</a:t>
            </a:fld>
            <a:endParaRPr lang="en-US"/>
          </a:p>
        </p:txBody>
      </p:sp>
      <p:sp>
        <p:nvSpPr>
          <p:cNvPr id="6" name="Content Placeholder 5"/>
          <p:cNvSpPr>
            <a:spLocks noGrp="1"/>
          </p:cNvSpPr>
          <p:nvPr>
            <p:ph sz="quarter" idx="12"/>
          </p:nvPr>
        </p:nvSpPr>
        <p:spPr>
          <a:xfrm>
            <a:off x="374650" y="2162175"/>
            <a:ext cx="3840163" cy="3973513"/>
          </a:xfrm>
        </p:spPr>
        <p:txBody>
          <a:bodyPr rtlCol="0"/>
          <a:lstStyle/>
          <a:p>
            <a:pPr marL="274320" eaLnBrk="1" fontAlgn="auto" hangingPunct="1">
              <a:buClr>
                <a:schemeClr val="accent4"/>
              </a:buClr>
              <a:buFont typeface="Arial" pitchFamily="34" charset="0"/>
              <a:buChar char="•"/>
              <a:defRPr/>
            </a:pPr>
            <a:r>
              <a:rPr lang="en-US" sz="2400" dirty="0" smtClean="0">
                <a:ea typeface="+mn-ea"/>
              </a:rPr>
              <a:t> “Swallow evaluation”</a:t>
            </a:r>
          </a:p>
          <a:p>
            <a:pPr marL="274320" eaLnBrk="1" fontAlgn="auto" hangingPunct="1">
              <a:buClr>
                <a:schemeClr val="accent4"/>
              </a:buClr>
              <a:buFont typeface="Arial" pitchFamily="34" charset="0"/>
              <a:buChar char="•"/>
              <a:defRPr/>
            </a:pPr>
            <a:r>
              <a:rPr lang="en-US" sz="2400" dirty="0" smtClean="0">
                <a:ea typeface="+mn-ea"/>
              </a:rPr>
              <a:t> “Swallow assessment”</a:t>
            </a:r>
          </a:p>
          <a:p>
            <a:pPr marL="274320" eaLnBrk="1" fontAlgn="auto" hangingPunct="1">
              <a:buClr>
                <a:schemeClr val="accent4"/>
              </a:buClr>
              <a:buFont typeface="Arial" pitchFamily="34" charset="0"/>
              <a:buChar char="•"/>
              <a:defRPr/>
            </a:pPr>
            <a:r>
              <a:rPr lang="en-US" sz="2400" dirty="0" smtClean="0">
                <a:ea typeface="+mn-ea"/>
              </a:rPr>
              <a:t> “Bedside”</a:t>
            </a:r>
          </a:p>
          <a:p>
            <a:pPr marL="274320" eaLnBrk="1" fontAlgn="auto" hangingPunct="1">
              <a:buClr>
                <a:schemeClr val="accent4"/>
              </a:buClr>
              <a:buFont typeface="Arial" pitchFamily="34" charset="0"/>
              <a:buChar char="•"/>
              <a:defRPr/>
            </a:pPr>
            <a:r>
              <a:rPr lang="en-US" sz="2400" dirty="0" smtClean="0">
                <a:ea typeface="+mn-ea"/>
              </a:rPr>
              <a:t> “Dysphagia evaluation”</a:t>
            </a:r>
          </a:p>
          <a:p>
            <a:pPr eaLnBrk="1" fontAlgn="auto" hangingPunct="1">
              <a:buClr>
                <a:schemeClr val="accent4"/>
              </a:buClr>
              <a:defRPr/>
            </a:pPr>
            <a:endParaRPr lang="en-US" dirty="0" smtClean="0">
              <a:ea typeface="+mn-ea"/>
            </a:endParaRPr>
          </a:p>
        </p:txBody>
      </p:sp>
      <p:sp>
        <p:nvSpPr>
          <p:cNvPr id="7" name="Content Placeholder 6"/>
          <p:cNvSpPr>
            <a:spLocks noGrp="1"/>
          </p:cNvSpPr>
          <p:nvPr>
            <p:ph sz="quarter" idx="13"/>
          </p:nvPr>
        </p:nvSpPr>
        <p:spPr>
          <a:xfrm>
            <a:off x="4406900" y="2179638"/>
            <a:ext cx="4387850" cy="4048125"/>
          </a:xfrm>
        </p:spPr>
        <p:txBody>
          <a:bodyPr rtlCol="0"/>
          <a:lstStyle/>
          <a:p>
            <a:pPr marL="274320" eaLnBrk="1" fontAlgn="auto" hangingPunct="1">
              <a:buClr>
                <a:schemeClr val="accent4"/>
              </a:buClr>
              <a:buFont typeface="Arial" pitchFamily="34" charset="0"/>
              <a:buChar char="•"/>
              <a:defRPr/>
            </a:pPr>
            <a:r>
              <a:rPr lang="en-US" sz="2400" dirty="0" smtClean="0">
                <a:ea typeface="+mn-ea"/>
              </a:rPr>
              <a:t> “Video swallow”</a:t>
            </a:r>
          </a:p>
          <a:p>
            <a:pPr marL="274320" eaLnBrk="1" fontAlgn="auto" hangingPunct="1">
              <a:buClr>
                <a:schemeClr val="accent4"/>
              </a:buClr>
              <a:buFont typeface="Arial" pitchFamily="34" charset="0"/>
              <a:buChar char="•"/>
              <a:defRPr/>
            </a:pPr>
            <a:r>
              <a:rPr lang="en-US" sz="2400" dirty="0" smtClean="0">
                <a:ea typeface="+mn-ea"/>
              </a:rPr>
              <a:t> “Swallow study”</a:t>
            </a:r>
          </a:p>
          <a:p>
            <a:pPr marL="274320" eaLnBrk="1" fontAlgn="auto" hangingPunct="1">
              <a:buClr>
                <a:schemeClr val="accent4"/>
              </a:buClr>
              <a:buFont typeface="Arial" pitchFamily="34" charset="0"/>
              <a:buChar char="•"/>
              <a:defRPr/>
            </a:pPr>
            <a:r>
              <a:rPr lang="en-US" sz="2400" dirty="0" smtClean="0">
                <a:ea typeface="+mn-ea"/>
              </a:rPr>
              <a:t> “</a:t>
            </a:r>
            <a:r>
              <a:rPr lang="en-US" sz="2400" dirty="0" err="1" smtClean="0">
                <a:ea typeface="+mn-ea"/>
              </a:rPr>
              <a:t>Videofluoroscopic</a:t>
            </a:r>
            <a:r>
              <a:rPr lang="en-US" sz="2400" dirty="0" smtClean="0">
                <a:ea typeface="+mn-ea"/>
              </a:rPr>
              <a:t> Swallow study”</a:t>
            </a:r>
          </a:p>
          <a:p>
            <a:pPr marL="274320" eaLnBrk="1" fontAlgn="auto" hangingPunct="1">
              <a:buClr>
                <a:schemeClr val="accent4"/>
              </a:buClr>
              <a:buFont typeface="Arial" pitchFamily="34" charset="0"/>
              <a:buChar char="•"/>
              <a:defRPr/>
            </a:pPr>
            <a:r>
              <a:rPr lang="en-US" sz="2400" dirty="0" smtClean="0">
                <a:ea typeface="+mn-ea"/>
              </a:rPr>
              <a:t> “Barium swallow with video”</a:t>
            </a:r>
          </a:p>
          <a:p>
            <a:pPr eaLnBrk="1" fontAlgn="auto" hangingPunct="1">
              <a:buClr>
                <a:schemeClr val="accent4"/>
              </a:buClr>
              <a:defRPr/>
            </a:pPr>
            <a:endParaRPr lang="en-US" dirty="0">
              <a:ea typeface="+mn-ea"/>
            </a:endParaRPr>
          </a:p>
        </p:txBody>
      </p:sp>
      <p:sp>
        <p:nvSpPr>
          <p:cNvPr id="27653" name="Title 4"/>
          <p:cNvSpPr>
            <a:spLocks noGrp="1"/>
          </p:cNvSpPr>
          <p:nvPr>
            <p:ph type="title"/>
          </p:nvPr>
        </p:nvSpPr>
        <p:spPr/>
        <p:txBody>
          <a:bodyPr/>
          <a:lstStyle/>
          <a:p>
            <a:pPr algn="ctr" eaLnBrk="1" hangingPunct="1"/>
            <a:r>
              <a:rPr lang="en-US" altLang="en-US" dirty="0" smtClean="0"/>
              <a:t>Procedures Performed by a Speech Therapist)</a:t>
            </a:r>
          </a:p>
        </p:txBody>
      </p:sp>
      <p:sp>
        <p:nvSpPr>
          <p:cNvPr id="27654" name="Text Placeholder 7"/>
          <p:cNvSpPr txBox="1">
            <a:spLocks/>
          </p:cNvSpPr>
          <p:nvPr/>
        </p:nvSpPr>
        <p:spPr bwMode="auto">
          <a:xfrm>
            <a:off x="457200" y="1241425"/>
            <a:ext cx="3916363" cy="8429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solidFill>
                  <a:schemeClr val="bg1"/>
                </a:solidFill>
                <a:latin typeface="Calibri" pitchFamily="34" charset="0"/>
              </a:rPr>
              <a:t>Bedside Swallow Evaluation    (BSE)</a:t>
            </a:r>
          </a:p>
        </p:txBody>
      </p:sp>
      <p:sp>
        <p:nvSpPr>
          <p:cNvPr id="11" name="Text Placeholder 9"/>
          <p:cNvSpPr txBox="1">
            <a:spLocks/>
          </p:cNvSpPr>
          <p:nvPr/>
        </p:nvSpPr>
        <p:spPr>
          <a:xfrm>
            <a:off x="4373563" y="1247775"/>
            <a:ext cx="4311650" cy="836613"/>
          </a:xfrm>
          <a:prstGeom prst="rect">
            <a:avLst/>
          </a:prstGeom>
          <a:solidFill>
            <a:schemeClr val="accent4"/>
          </a:solidFill>
        </p:spPr>
        <p:txBody>
          <a:bodyPr anchor="b" anchorCtr="1"/>
          <a:lstStyle/>
          <a:p>
            <a:pPr algn="ctr" fontAlgn="auto">
              <a:lnSpc>
                <a:spcPct val="90000"/>
              </a:lnSpc>
              <a:spcBef>
                <a:spcPts val="0"/>
              </a:spcBef>
              <a:spcAft>
                <a:spcPts val="0"/>
              </a:spcAft>
              <a:defRPr/>
            </a:pPr>
            <a:r>
              <a:rPr lang="en-US" sz="2400" dirty="0">
                <a:solidFill>
                  <a:schemeClr val="bg1"/>
                </a:solidFill>
                <a:latin typeface="+mn-lt"/>
              </a:rPr>
              <a:t>Modified Barium Swallow Study (MBSS)</a:t>
            </a:r>
          </a:p>
        </p:txBody>
      </p:sp>
    </p:spTree>
    <p:extLst>
      <p:ext uri="{BB962C8B-B14F-4D97-AF65-F5344CB8AC3E}">
        <p14:creationId xmlns:p14="http://schemas.microsoft.com/office/powerpoint/2010/main" val="3276791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48663" y="6318250"/>
            <a:ext cx="336550" cy="330200"/>
          </a:xfrm>
          <a:prstGeom prst="rect">
            <a:avLst/>
          </a:prstGeom>
        </p:spPr>
        <p:txBody>
          <a:bodyPr/>
          <a:lstStyle/>
          <a:p>
            <a:pPr>
              <a:defRPr/>
            </a:pPr>
            <a:fld id="{0914EB3F-2846-4EB3-B0E8-658FB9A6C620}" type="slidenum">
              <a:rPr lang="en-US"/>
              <a:pPr>
                <a:defRPr/>
              </a:pPr>
              <a:t>6</a:t>
            </a:fld>
            <a:endParaRPr lang="en-US"/>
          </a:p>
        </p:txBody>
      </p:sp>
      <p:sp>
        <p:nvSpPr>
          <p:cNvPr id="28675" name="Content Placeholder 4"/>
          <p:cNvSpPr>
            <a:spLocks noGrp="1"/>
          </p:cNvSpPr>
          <p:nvPr>
            <p:ph sz="quarter" idx="12"/>
          </p:nvPr>
        </p:nvSpPr>
        <p:spPr/>
        <p:txBody>
          <a:bodyPr/>
          <a:lstStyle/>
          <a:p>
            <a:pPr eaLnBrk="1" hangingPunct="1"/>
            <a:r>
              <a:rPr lang="en-US" altLang="en-US" smtClean="0"/>
              <a:t>All Acute Ischemic Strokes (AIS)</a:t>
            </a:r>
          </a:p>
          <a:p>
            <a:pPr eaLnBrk="1" hangingPunct="1"/>
            <a:r>
              <a:rPr lang="en-US" altLang="en-US" smtClean="0"/>
              <a:t>All Hemorrhagic Strokes</a:t>
            </a:r>
          </a:p>
          <a:p>
            <a:pPr eaLnBrk="1" hangingPunct="1"/>
            <a:r>
              <a:rPr lang="en-US" altLang="en-US" smtClean="0"/>
              <a:t>All Transient Ischemic Attacks (TIA)</a:t>
            </a:r>
          </a:p>
          <a:p>
            <a:pPr eaLnBrk="1" hangingPunct="1">
              <a:buFont typeface="Arial" pitchFamily="34" charset="0"/>
              <a:buNone/>
            </a:pPr>
            <a:endParaRPr lang="en-CA" altLang="en-US" smtClean="0"/>
          </a:p>
        </p:txBody>
      </p:sp>
      <p:sp>
        <p:nvSpPr>
          <p:cNvPr id="28676" name="Title 3"/>
          <p:cNvSpPr>
            <a:spLocks noGrp="1"/>
          </p:cNvSpPr>
          <p:nvPr>
            <p:ph type="title"/>
          </p:nvPr>
        </p:nvSpPr>
        <p:spPr/>
        <p:txBody>
          <a:bodyPr/>
          <a:lstStyle/>
          <a:p>
            <a:pPr eaLnBrk="1" hangingPunct="1"/>
            <a:r>
              <a:rPr lang="en-US" altLang="en-US" smtClean="0"/>
              <a:t>Criteria for a Swallow Screen for Dysphagia</a:t>
            </a:r>
            <a:endParaRPr lang="en-CA" altLang="en-US" smtClean="0"/>
          </a:p>
        </p:txBody>
      </p:sp>
    </p:spTree>
    <p:extLst>
      <p:ext uri="{BB962C8B-B14F-4D97-AF65-F5344CB8AC3E}">
        <p14:creationId xmlns:p14="http://schemas.microsoft.com/office/powerpoint/2010/main" val="2387845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48663" y="6318250"/>
            <a:ext cx="336550" cy="330200"/>
          </a:xfrm>
          <a:prstGeom prst="rect">
            <a:avLst/>
          </a:prstGeom>
        </p:spPr>
        <p:txBody>
          <a:bodyPr/>
          <a:lstStyle/>
          <a:p>
            <a:pPr>
              <a:defRPr/>
            </a:pPr>
            <a:fld id="{22559F5E-693D-4BB5-B437-144A2C569659}" type="slidenum">
              <a:rPr lang="en-US"/>
              <a:pPr>
                <a:defRPr/>
              </a:pPr>
              <a:t>7</a:t>
            </a:fld>
            <a:endParaRPr lang="en-US" dirty="0"/>
          </a:p>
        </p:txBody>
      </p:sp>
      <p:sp>
        <p:nvSpPr>
          <p:cNvPr id="29699" name="Content Placeholder 4"/>
          <p:cNvSpPr>
            <a:spLocks noGrp="1"/>
          </p:cNvSpPr>
          <p:nvPr>
            <p:ph sz="quarter" idx="12"/>
          </p:nvPr>
        </p:nvSpPr>
        <p:spPr/>
        <p:txBody>
          <a:bodyPr/>
          <a:lstStyle/>
          <a:p>
            <a:pPr eaLnBrk="1" hangingPunct="1"/>
            <a:r>
              <a:rPr lang="en-US" altLang="en-US" smtClean="0"/>
              <a:t>Recently extubated patients</a:t>
            </a:r>
          </a:p>
          <a:p>
            <a:pPr eaLnBrk="1" hangingPunct="1"/>
            <a:r>
              <a:rPr lang="en-US" altLang="en-US" smtClean="0"/>
              <a:t>Head trauma patients</a:t>
            </a:r>
          </a:p>
          <a:p>
            <a:pPr eaLnBrk="1" hangingPunct="1"/>
            <a:r>
              <a:rPr lang="en-US" altLang="en-US" smtClean="0"/>
              <a:t>Any patient with recent neurological changes</a:t>
            </a:r>
          </a:p>
          <a:p>
            <a:pPr eaLnBrk="1" hangingPunct="1"/>
            <a:r>
              <a:rPr lang="en-US" altLang="en-US" smtClean="0"/>
              <a:t>Patients with neurodegenerative diseases</a:t>
            </a:r>
          </a:p>
          <a:p>
            <a:pPr eaLnBrk="1" hangingPunct="1"/>
            <a:r>
              <a:rPr lang="en-US" altLang="en-US" smtClean="0"/>
              <a:t>Patients with dementia</a:t>
            </a:r>
          </a:p>
          <a:p>
            <a:pPr eaLnBrk="1" hangingPunct="1"/>
            <a:r>
              <a:rPr lang="en-US" altLang="en-US" smtClean="0"/>
              <a:t>Recent cervical surgery patients</a:t>
            </a:r>
          </a:p>
          <a:p>
            <a:pPr eaLnBrk="1" hangingPunct="1"/>
            <a:r>
              <a:rPr lang="en-US" altLang="en-US" smtClean="0"/>
              <a:t>Patients that you feel are having swallowing difficulties</a:t>
            </a:r>
          </a:p>
          <a:p>
            <a:pPr eaLnBrk="1" hangingPunct="1">
              <a:buFont typeface="Arial" pitchFamily="34" charset="0"/>
              <a:buNone/>
            </a:pPr>
            <a:endParaRPr lang="en-CA" altLang="en-US" smtClean="0"/>
          </a:p>
        </p:txBody>
      </p:sp>
      <p:sp>
        <p:nvSpPr>
          <p:cNvPr id="29700" name="Title 3"/>
          <p:cNvSpPr>
            <a:spLocks noGrp="1"/>
          </p:cNvSpPr>
          <p:nvPr>
            <p:ph type="title"/>
          </p:nvPr>
        </p:nvSpPr>
        <p:spPr/>
        <p:txBody>
          <a:bodyPr/>
          <a:lstStyle/>
          <a:p>
            <a:pPr eaLnBrk="1" hangingPunct="1"/>
            <a:r>
              <a:rPr lang="en-US" altLang="en-US" smtClean="0"/>
              <a:t>Other patients appropriate for swallow screen</a:t>
            </a:r>
            <a:endParaRPr lang="en-CA" altLang="en-US" smtClean="0"/>
          </a:p>
        </p:txBody>
      </p:sp>
    </p:spTree>
    <p:extLst>
      <p:ext uri="{BB962C8B-B14F-4D97-AF65-F5344CB8AC3E}">
        <p14:creationId xmlns:p14="http://schemas.microsoft.com/office/powerpoint/2010/main" val="139797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48663" y="6318250"/>
            <a:ext cx="336550" cy="330200"/>
          </a:xfrm>
          <a:prstGeom prst="rect">
            <a:avLst/>
          </a:prstGeom>
        </p:spPr>
        <p:txBody>
          <a:bodyPr/>
          <a:lstStyle/>
          <a:p>
            <a:pPr>
              <a:defRPr/>
            </a:pPr>
            <a:fld id="{55784A2F-8B4B-4506-8A9B-33385B595BF9}" type="slidenum">
              <a:rPr lang="en-US"/>
              <a:pPr>
                <a:defRPr/>
              </a:pPr>
              <a:t>8</a:t>
            </a:fld>
            <a:endParaRPr lang="en-US"/>
          </a:p>
        </p:txBody>
      </p:sp>
      <p:sp>
        <p:nvSpPr>
          <p:cNvPr id="30723" name="Content Placeholder 4"/>
          <p:cNvSpPr>
            <a:spLocks noGrp="1"/>
          </p:cNvSpPr>
          <p:nvPr>
            <p:ph sz="quarter" idx="12"/>
          </p:nvPr>
        </p:nvSpPr>
        <p:spPr>
          <a:xfrm>
            <a:off x="457201" y="1228725"/>
            <a:ext cx="8228012" cy="4872038"/>
          </a:xfrm>
        </p:spPr>
        <p:txBody>
          <a:bodyPr>
            <a:normAutofit lnSpcReduction="10000"/>
          </a:bodyPr>
          <a:lstStyle/>
          <a:p>
            <a:pPr eaLnBrk="1" hangingPunct="1"/>
            <a:r>
              <a:rPr lang="en-US" altLang="en-US" b="1" u="sng" dirty="0" smtClean="0">
                <a:solidFill>
                  <a:srgbClr val="FF0000"/>
                </a:solidFill>
              </a:rPr>
              <a:t>Note</a:t>
            </a:r>
            <a:r>
              <a:rPr lang="en-US" altLang="en-US" dirty="0" smtClean="0"/>
              <a:t>: Only Registered Nurses who have completed this training may perform a Swallow Screen for Dysphagia </a:t>
            </a:r>
          </a:p>
          <a:p>
            <a:pPr eaLnBrk="1" hangingPunct="1"/>
            <a:r>
              <a:rPr lang="en-US" altLang="en-US" dirty="0" smtClean="0"/>
              <a:t>Only Nurses will perform this screening.</a:t>
            </a:r>
          </a:p>
          <a:p>
            <a:pPr eaLnBrk="1" hangingPunct="1"/>
            <a:r>
              <a:rPr lang="en-US" altLang="en-US" dirty="0" smtClean="0"/>
              <a:t>Have oral suction immediately available</a:t>
            </a:r>
          </a:p>
          <a:p>
            <a:pPr eaLnBrk="1" hangingPunct="1"/>
            <a:r>
              <a:rPr lang="en-US" altLang="en-US" dirty="0" smtClean="0"/>
              <a:t>See that the mouth is moist and clean. If not, provide oral care prior to doing the Swallow Screen for Dysphagia</a:t>
            </a:r>
          </a:p>
          <a:p>
            <a:pPr eaLnBrk="1" hangingPunct="1"/>
            <a:r>
              <a:rPr lang="en-US" altLang="en-US" dirty="0" smtClean="0"/>
              <a:t>Explain procedure to patient</a:t>
            </a:r>
          </a:p>
          <a:p>
            <a:pPr eaLnBrk="1" hangingPunct="1"/>
            <a:r>
              <a:rPr lang="en-US" altLang="en-US" dirty="0" smtClean="0"/>
              <a:t>Provide privacy</a:t>
            </a:r>
          </a:p>
          <a:p>
            <a:pPr eaLnBrk="1" hangingPunct="1"/>
            <a:r>
              <a:rPr lang="en-US" altLang="en-US" dirty="0" smtClean="0"/>
              <a:t>Provide patient teaching</a:t>
            </a:r>
          </a:p>
          <a:p>
            <a:pPr eaLnBrk="1" hangingPunct="1"/>
            <a:r>
              <a:rPr lang="en-US" altLang="en-US" dirty="0" smtClean="0"/>
              <a:t>Document patient’s response to Swallow Screen for Dysphagia</a:t>
            </a:r>
          </a:p>
          <a:p>
            <a:pPr eaLnBrk="1" hangingPunct="1"/>
            <a:r>
              <a:rPr lang="en-US" altLang="en-US" dirty="0" smtClean="0"/>
              <a:t>Save your work</a:t>
            </a:r>
          </a:p>
          <a:p>
            <a:pPr eaLnBrk="1" hangingPunct="1">
              <a:buFont typeface="Arial" pitchFamily="34" charset="0"/>
              <a:buNone/>
            </a:pPr>
            <a:endParaRPr lang="en-CA" altLang="en-US" dirty="0" smtClean="0"/>
          </a:p>
        </p:txBody>
      </p:sp>
      <p:sp>
        <p:nvSpPr>
          <p:cNvPr id="30724" name="Title 3"/>
          <p:cNvSpPr>
            <a:spLocks noGrp="1"/>
          </p:cNvSpPr>
          <p:nvPr>
            <p:ph type="title"/>
          </p:nvPr>
        </p:nvSpPr>
        <p:spPr/>
        <p:txBody>
          <a:bodyPr/>
          <a:lstStyle/>
          <a:p>
            <a:pPr eaLnBrk="1" hangingPunct="1"/>
            <a:r>
              <a:rPr lang="en-US" altLang="en-US" smtClean="0"/>
              <a:t>“To Do” List</a:t>
            </a:r>
            <a:endParaRPr lang="en-CA" altLang="en-US" smtClean="0"/>
          </a:p>
        </p:txBody>
      </p:sp>
    </p:spTree>
    <p:extLst>
      <p:ext uri="{BB962C8B-B14F-4D97-AF65-F5344CB8AC3E}">
        <p14:creationId xmlns:p14="http://schemas.microsoft.com/office/powerpoint/2010/main" val="686445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2"/>
          <p:cNvSpPr>
            <a:spLocks noGrp="1"/>
          </p:cNvSpPr>
          <p:nvPr>
            <p:ph type="sldNum" sz="quarter" idx="4294967295"/>
          </p:nvPr>
        </p:nvSpPr>
        <p:spPr>
          <a:xfrm>
            <a:off x="8348663" y="6318250"/>
            <a:ext cx="336550" cy="330200"/>
          </a:xfrm>
          <a:prstGeom prst="rect">
            <a:avLst/>
          </a:prstGeom>
        </p:spPr>
        <p:txBody>
          <a:bodyPr/>
          <a:lstStyle/>
          <a:p>
            <a:pPr>
              <a:defRPr/>
            </a:pPr>
            <a:fld id="{E9D584B0-02E7-4394-BEF3-2B79F23C17A5}" type="slidenum">
              <a:rPr lang="en-US" smtClean="0">
                <a:cs typeface="Arial" charset="0"/>
              </a:rPr>
              <a:pPr>
                <a:defRPr/>
              </a:pPr>
              <a:t>9</a:t>
            </a:fld>
            <a:endParaRPr lang="en-US" smtClean="0">
              <a:cs typeface="Arial" charset="0"/>
            </a:endParaRPr>
          </a:p>
        </p:txBody>
      </p:sp>
      <p:sp>
        <p:nvSpPr>
          <p:cNvPr id="31747" name="Title 1"/>
          <p:cNvSpPr>
            <a:spLocks noGrp="1"/>
          </p:cNvSpPr>
          <p:nvPr>
            <p:ph type="title"/>
          </p:nvPr>
        </p:nvSpPr>
        <p:spPr/>
        <p:txBody>
          <a:bodyPr/>
          <a:lstStyle/>
          <a:p>
            <a:r>
              <a:rPr lang="en-US" altLang="en-US" smtClean="0"/>
              <a:t>RN Swallow </a:t>
            </a:r>
            <a:r>
              <a:rPr lang="en-US" altLang="en-US" u="sng" smtClean="0"/>
              <a:t>Screen</a:t>
            </a:r>
          </a:p>
        </p:txBody>
      </p:sp>
      <p:sp>
        <p:nvSpPr>
          <p:cNvPr id="51204" name="TextBox 4"/>
          <p:cNvSpPr txBox="1">
            <a:spLocks noChangeArrowheads="1"/>
          </p:cNvSpPr>
          <p:nvPr/>
        </p:nvSpPr>
        <p:spPr bwMode="auto">
          <a:xfrm>
            <a:off x="147638" y="1289050"/>
            <a:ext cx="3411537" cy="4894263"/>
          </a:xfrm>
          <a:prstGeom prst="rect">
            <a:avLst/>
          </a:prstGeom>
          <a:noFill/>
          <a:ln w="9525">
            <a:noFill/>
            <a:miter lim="800000"/>
            <a:headEnd/>
            <a:tailEnd/>
          </a:ln>
        </p:spPr>
        <p:txBody>
          <a:bodyPr>
            <a:spAutoFit/>
          </a:bodyPr>
          <a:lstStyle/>
          <a:p>
            <a:pPr>
              <a:buFont typeface="Arial" charset="0"/>
              <a:buChar char="•"/>
              <a:defRPr/>
            </a:pPr>
            <a:r>
              <a:rPr lang="en-US" sz="2400" dirty="0">
                <a:latin typeface="+mj-lt"/>
              </a:rPr>
              <a:t>Chart this as a “</a:t>
            </a:r>
            <a:r>
              <a:rPr lang="en-US" sz="2400" u="sng" dirty="0">
                <a:latin typeface="+mj-lt"/>
              </a:rPr>
              <a:t>Screen</a:t>
            </a:r>
            <a:r>
              <a:rPr lang="en-US" sz="2400" dirty="0">
                <a:latin typeface="+mj-lt"/>
              </a:rPr>
              <a:t>” not an “Evaluation”</a:t>
            </a:r>
          </a:p>
          <a:p>
            <a:pPr>
              <a:buFont typeface="Arial" charset="0"/>
              <a:buChar char="•"/>
              <a:defRPr/>
            </a:pPr>
            <a:r>
              <a:rPr lang="en-US" sz="2400" dirty="0">
                <a:latin typeface="+mj-lt"/>
              </a:rPr>
              <a:t>Note that any</a:t>
            </a:r>
          </a:p>
          <a:p>
            <a:pPr>
              <a:defRPr/>
            </a:pPr>
            <a:r>
              <a:rPr lang="en-US" sz="2400" dirty="0">
                <a:latin typeface="+mj-lt"/>
              </a:rPr>
              <a:t>boxes checked in the top area is an automatic “Fail”</a:t>
            </a:r>
          </a:p>
          <a:p>
            <a:pPr>
              <a:buFont typeface="Arial" charset="0"/>
              <a:buChar char="•"/>
              <a:defRPr/>
            </a:pPr>
            <a:r>
              <a:rPr lang="en-US" sz="2400" dirty="0">
                <a:latin typeface="+mj-lt"/>
              </a:rPr>
              <a:t>Keep the pt NPO</a:t>
            </a:r>
          </a:p>
          <a:p>
            <a:pPr>
              <a:buFont typeface="Arial" charset="0"/>
              <a:buChar char="•"/>
              <a:defRPr/>
            </a:pPr>
            <a:r>
              <a:rPr lang="en-US" sz="2400" dirty="0">
                <a:latin typeface="+mj-lt"/>
              </a:rPr>
              <a:t>Nothing oral at all</a:t>
            </a:r>
          </a:p>
          <a:p>
            <a:pPr>
              <a:buFont typeface="Arial" charset="0"/>
              <a:buChar char="•"/>
              <a:defRPr/>
            </a:pPr>
            <a:r>
              <a:rPr lang="en-US" sz="2400" dirty="0">
                <a:latin typeface="+mj-lt"/>
              </a:rPr>
              <a:t>A Swallow Evaluation by a Dysphagia Specialist </a:t>
            </a:r>
            <a:r>
              <a:rPr lang="en-US" sz="2400" dirty="0" smtClean="0">
                <a:latin typeface="+mj-lt"/>
              </a:rPr>
              <a:t>will be </a:t>
            </a:r>
            <a:r>
              <a:rPr lang="en-US" sz="2400" dirty="0">
                <a:latin typeface="+mj-lt"/>
              </a:rPr>
              <a:t>automatically ordered if the patient fails this screen</a:t>
            </a:r>
          </a:p>
        </p:txBody>
      </p:sp>
      <p:pic>
        <p:nvPicPr>
          <p:cNvPr id="31749" name="Picture 1" descr="dh_st_jn_hsp_hrz_4cp_grd_p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7288"/>
            <a:ext cx="241141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p:cNvPicPr>
            <a:picLocks noChangeAspect="1" noChangeArrowheads="1"/>
          </p:cNvPicPr>
          <p:nvPr/>
        </p:nvPicPr>
        <p:blipFill>
          <a:blip r:embed="rId3">
            <a:extLst>
              <a:ext uri="{28A0092B-C50C-407E-A947-70E740481C1C}">
                <a14:useLocalDpi xmlns:a14="http://schemas.microsoft.com/office/drawing/2010/main" val="0"/>
              </a:ext>
            </a:extLst>
          </a:blip>
          <a:srcRect r="4510"/>
          <a:stretch>
            <a:fillRect/>
          </a:stretch>
        </p:blipFill>
        <p:spPr bwMode="auto">
          <a:xfrm>
            <a:off x="4102100" y="-22225"/>
            <a:ext cx="4841875"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p:cNvPicPr>
            <a:picLocks noChangeAspect="1" noChangeArrowheads="1"/>
          </p:cNvPicPr>
          <p:nvPr/>
        </p:nvPicPr>
        <p:blipFill>
          <a:blip r:embed="rId4">
            <a:extLst>
              <a:ext uri="{28A0092B-C50C-407E-A947-70E740481C1C}">
                <a14:useLocalDpi xmlns:a14="http://schemas.microsoft.com/office/drawing/2010/main" val="0"/>
              </a:ext>
            </a:extLst>
          </a:blip>
          <a:srcRect b="35754"/>
          <a:stretch>
            <a:fillRect/>
          </a:stretch>
        </p:blipFill>
        <p:spPr bwMode="auto">
          <a:xfrm>
            <a:off x="4087813" y="4524375"/>
            <a:ext cx="502285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7839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S_NET" val="2.0.50727.1873"/>
  <p:tag name="AS_OS" val="Microsoft Windows NT 5.2.3790 Service Pack 2"/>
  <p:tag name="AS_RELEASE_DATE" val="2012.02.28"/>
  <p:tag name="AS_TITLE" val="Aspose.Slides for .NET 2.0"/>
  <p:tag name="AS_VERSION" val="6.0.0.0"/>
</p:tagLst>
</file>

<file path=ppt/theme/theme1.xml><?xml version="1.0" encoding="utf-8"?>
<a:theme xmlns:a="http://schemas.openxmlformats.org/drawingml/2006/main" name="DignityHealth_07ppt_">
  <a:themeElements>
    <a:clrScheme name="Custom 13">
      <a:dk1>
        <a:srgbClr val="000000"/>
      </a:dk1>
      <a:lt1>
        <a:srgbClr val="FFFFFF"/>
      </a:lt1>
      <a:dk2>
        <a:srgbClr val="D95E00"/>
      </a:dk2>
      <a:lt2>
        <a:srgbClr val="FFFFFF"/>
      </a:lt2>
      <a:accent1>
        <a:srgbClr val="EAAB00"/>
      </a:accent1>
      <a:accent2>
        <a:srgbClr val="D95E00"/>
      </a:accent2>
      <a:accent3>
        <a:srgbClr val="5E9732"/>
      </a:accent3>
      <a:accent4>
        <a:srgbClr val="0070C0"/>
      </a:accent4>
      <a:accent5>
        <a:srgbClr val="AA272F"/>
      </a:accent5>
      <a:accent6>
        <a:srgbClr val="5F6062"/>
      </a:accent6>
      <a:hlink>
        <a:srgbClr val="0070C0"/>
      </a:hlink>
      <a:folHlink>
        <a:srgbClr val="AA272F"/>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DignityHealth_07ppt_</Template>
  <TotalTime>34</TotalTime>
  <Words>936</Words>
  <Application>Microsoft Office PowerPoint</Application>
  <PresentationFormat>On-screen Show (4:3)</PresentationFormat>
  <Paragraphs>151</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DignityHealth_07ppt_</vt:lpstr>
      <vt:lpstr>BEDSIDE SWALLOW SCREEN FOR DYSPHAGIA  </vt:lpstr>
      <vt:lpstr>Objectives</vt:lpstr>
      <vt:lpstr>The Joint Commission &amp; SBMC’s  Requirement</vt:lpstr>
      <vt:lpstr>Swallow Screen vs. Bedside Swallow Evaluation</vt:lpstr>
      <vt:lpstr>Procedures Performed by a Speech Therapist)</vt:lpstr>
      <vt:lpstr>Criteria for a Swallow Screen for Dysphagia</vt:lpstr>
      <vt:lpstr>Other patients appropriate for swallow screen</vt:lpstr>
      <vt:lpstr>“To Do” List</vt:lpstr>
      <vt:lpstr>RN Swallow Screen</vt:lpstr>
      <vt:lpstr>“The Swallow Screen”</vt:lpstr>
      <vt:lpstr>NPO except medications</vt:lpstr>
      <vt:lpstr>Swallow Screen (continued)</vt:lpstr>
      <vt:lpstr>Swallow Screen Contraindications or Instant “Fail”</vt:lpstr>
      <vt:lpstr>Results of the Screen</vt:lpstr>
      <vt:lpstr>If patient passes SCREEN and begins an oral diet…</vt:lpstr>
      <vt:lpstr>If patient passes SCREEN and begins an oral diet…</vt:lpstr>
      <vt:lpstr>Swallow Screen: STK 7 </vt:lpstr>
      <vt:lpstr>Thank You</vt:lpstr>
    </vt:vector>
  </TitlesOfParts>
  <Company>Dignity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BEDSIDE SWALLOW SCREEN FOR DYSPHAGIA</dc:title>
  <dc:creator>Kearns, Alanna - SBMC</dc:creator>
  <dc:description>Version 2: Final Version as of 5/15/2012.  For assistance or to report issues, please contact Dignity Health IT Help Desk.</dc:description>
  <cp:lastModifiedBy>Schlicke, Diane - SBMC</cp:lastModifiedBy>
  <cp:revision>6</cp:revision>
  <dcterms:created xsi:type="dcterms:W3CDTF">2015-06-01T17:40:07Z</dcterms:created>
  <dcterms:modified xsi:type="dcterms:W3CDTF">2015-06-08T18:07:47Z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2012-05-15T06:00:00Z</vt:filetime>
  </property>
</Properties>
</file>