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04" y="9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9A54C3E-D74A-4E48-8D01-6F8353C9B2E3}" type="datetimeFigureOut">
              <a:rPr lang="en-US" smtClean="0"/>
              <a:t>12/25/2015</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4306518-5C97-4451-A497-69A1BF6E2971}"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A54C3E-D74A-4E48-8D01-6F8353C9B2E3}" type="datetimeFigureOut">
              <a:rPr lang="en-US" smtClean="0"/>
              <a:t>12/25/2015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A54C3E-D74A-4E48-8D01-6F8353C9B2E3}" type="datetimeFigureOut">
              <a:rPr lang="en-US" smtClean="0"/>
              <a:t>12/25/2015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A54C3E-D74A-4E48-8D01-6F8353C9B2E3}" type="datetimeFigureOut">
              <a:rPr lang="en-US" smtClean="0"/>
              <a:t>12/25/2015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A54C3E-D74A-4E48-8D01-6F8353C9B2E3}" type="datetimeFigureOut">
              <a:rPr lang="en-US" smtClean="0"/>
              <a:t>12/25/2015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9A54C3E-D74A-4E48-8D01-6F8353C9B2E3}" type="datetimeFigureOut">
              <a:rPr lang="en-US" smtClean="0"/>
              <a:t>12/25/2015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306518-5C97-4451-A497-69A1BF6E2971}"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9A54C3E-D74A-4E48-8D01-6F8353C9B2E3}" type="datetimeFigureOut">
              <a:rPr lang="en-US" smtClean="0"/>
              <a:t>12/25/2015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A54C3E-D74A-4E48-8D01-6F8353C9B2E3}" type="datetimeFigureOut">
              <a:rPr lang="en-US" smtClean="0"/>
              <a:t>12/25/2015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54C3E-D74A-4E48-8D01-6F8353C9B2E3}" type="datetimeFigureOut">
              <a:rPr lang="en-US" smtClean="0"/>
              <a:t>12/25/2015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9A54C3E-D74A-4E48-8D01-6F8353C9B2E3}" type="datetimeFigureOut">
              <a:rPr lang="en-US" smtClean="0"/>
              <a:t>12/25/2015</a:t>
            </a:fld>
            <a:endParaRPr lang="en-US"/>
          </a:p>
        </p:txBody>
      </p:sp>
      <p:sp>
        <p:nvSpPr>
          <p:cNvPr id="7" name="Slide Number Placeholder 6"/>
          <p:cNvSpPr>
            <a:spLocks noGrp="1"/>
          </p:cNvSpPr>
          <p:nvPr>
            <p:ph type="sldNum" sz="quarter" idx="12"/>
          </p:nvPr>
        </p:nvSpPr>
        <p:spPr/>
        <p:txBody>
          <a:bodyPr/>
          <a:lstStyle/>
          <a:p>
            <a:fld id="{24306518-5C97-4451-A497-69A1BF6E2971}"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A54C3E-D74A-4E48-8D01-6F8353C9B2E3}" type="datetimeFigureOut">
              <a:rPr lang="en-US" smtClean="0"/>
              <a:t>12/25/2015</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4306518-5C97-4451-A497-69A1BF6E297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9A54C3E-D74A-4E48-8D01-6F8353C9B2E3}" type="datetimeFigureOut">
              <a:rPr lang="en-US" smtClean="0"/>
              <a:t>12/25/2015</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4306518-5C97-4451-A497-69A1BF6E297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2743200"/>
            <a:ext cx="3313355" cy="1702160"/>
          </a:xfrm>
        </p:spPr>
        <p:txBody>
          <a:bodyPr>
            <a:normAutofit fontScale="90000"/>
          </a:bodyPr>
          <a:lstStyle/>
          <a:p>
            <a:r>
              <a:rPr lang="en-US" dirty="0" smtClean="0"/>
              <a:t>Annual Update Section 8</a:t>
            </a:r>
            <a:endParaRPr lang="en-US" dirty="0"/>
          </a:p>
        </p:txBody>
      </p:sp>
      <p:sp>
        <p:nvSpPr>
          <p:cNvPr id="3" name="Subtitle 2"/>
          <p:cNvSpPr>
            <a:spLocks noGrp="1"/>
          </p:cNvSpPr>
          <p:nvPr>
            <p:ph type="subTitle" idx="1"/>
          </p:nvPr>
        </p:nvSpPr>
        <p:spPr/>
        <p:txBody>
          <a:bodyPr/>
          <a:lstStyle/>
          <a:p>
            <a:r>
              <a:rPr lang="en-US" dirty="0" smtClean="0"/>
              <a:t>Electronic Health Record (EHR) </a:t>
            </a:r>
          </a:p>
          <a:p>
            <a:r>
              <a:rPr lang="en-US" dirty="0" smtClean="0"/>
              <a:t>Downtime Procedure</a:t>
            </a:r>
            <a:endParaRPr lang="en-US" dirty="0"/>
          </a:p>
        </p:txBody>
      </p:sp>
    </p:spTree>
    <p:extLst>
      <p:ext uri="{BB962C8B-B14F-4D97-AF65-F5344CB8AC3E}">
        <p14:creationId xmlns:p14="http://schemas.microsoft.com/office/powerpoint/2010/main" val="348295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4344900"/>
            <a:ext cx="1447800" cy="209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762000" y="838200"/>
            <a:ext cx="7620000"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latin typeface="Cambria" panose="02040503050406030204" pitchFamily="18" charset="0"/>
              </a:rPr>
              <a:t>Downtime procedures are used for documenting patient care when the EHR is not available.   The following information is an overview of downtime procedures.  All clinical staff should be aware of the downtime policy PCS400130 Downtime Plan for Cerner and </a:t>
            </a:r>
            <a:r>
              <a:rPr lang="en-US" sz="2800" dirty="0" err="1">
                <a:latin typeface="Cambria" panose="02040503050406030204" pitchFamily="18" charset="0"/>
              </a:rPr>
              <a:t>MedSeries</a:t>
            </a:r>
            <a:r>
              <a:rPr lang="en-US" sz="2800" dirty="0">
                <a:latin typeface="Cambria" panose="02040503050406030204" pitchFamily="18" charset="0"/>
              </a:rPr>
              <a:t> 4 (MS4) and the Downtime Checklists for their area for more details. </a:t>
            </a:r>
            <a:endParaRPr lang="en-US" sz="2800" dirty="0" smtClean="0">
              <a:latin typeface="Cambria" panose="02040503050406030204" pitchFamily="18" charset="0"/>
            </a:endParaRPr>
          </a:p>
          <a:p>
            <a:pPr marL="457200" indent="-457200">
              <a:buFont typeface="Arial" panose="020B0604020202020204" pitchFamily="34" charset="0"/>
              <a:buChar char="•"/>
            </a:pPr>
            <a:r>
              <a:rPr lang="en-US" sz="2800" dirty="0" smtClean="0">
                <a:latin typeface="Cambria" panose="02040503050406030204" pitchFamily="18" charset="0"/>
              </a:rPr>
              <a:t>There </a:t>
            </a:r>
            <a:r>
              <a:rPr lang="en-US" sz="2800" dirty="0">
                <a:latin typeface="Cambria" panose="02040503050406030204" pitchFamily="18" charset="0"/>
              </a:rPr>
              <a:t>are two types of downtime; Planned and Unplanned.</a:t>
            </a:r>
          </a:p>
        </p:txBody>
      </p:sp>
    </p:spTree>
    <p:extLst>
      <p:ext uri="{BB962C8B-B14F-4D97-AF65-F5344CB8AC3E}">
        <p14:creationId xmlns:p14="http://schemas.microsoft.com/office/powerpoint/2010/main" val="29586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024744" cy="838200"/>
          </a:xfrm>
        </p:spPr>
        <p:txBody>
          <a:bodyPr/>
          <a:lstStyle/>
          <a:p>
            <a:r>
              <a:rPr lang="en-US" dirty="0" smtClean="0">
                <a:latin typeface="Cambria" panose="02040503050406030204" pitchFamily="18" charset="0"/>
              </a:rPr>
              <a:t>Planned Downtime</a:t>
            </a:r>
            <a:endParaRPr lang="en-US" dirty="0">
              <a:latin typeface="Cambria" panose="02040503050406030204" pitchFamily="18" charset="0"/>
            </a:endParaRPr>
          </a:p>
        </p:txBody>
      </p:sp>
      <p:sp>
        <p:nvSpPr>
          <p:cNvPr id="3" name="Content Placeholder 2"/>
          <p:cNvSpPr>
            <a:spLocks noGrp="1"/>
          </p:cNvSpPr>
          <p:nvPr>
            <p:ph idx="1"/>
          </p:nvPr>
        </p:nvSpPr>
        <p:spPr>
          <a:xfrm>
            <a:off x="685800" y="1600200"/>
            <a:ext cx="7848600" cy="4800600"/>
          </a:xfrm>
        </p:spPr>
        <p:txBody>
          <a:bodyPr>
            <a:normAutofit fontScale="85000" lnSpcReduction="20000"/>
          </a:bodyPr>
          <a:lstStyle/>
          <a:p>
            <a:r>
              <a:rPr lang="en-US" dirty="0">
                <a:latin typeface="Cambria" panose="02040503050406030204" pitchFamily="18" charset="0"/>
              </a:rPr>
              <a:t>Planned downtime is used when Dignity Health needs to make improvements and/or fixes to the EHR and/or hardware replacement.  There are 3 phases to the planned downtime procedure.  The first phase is Pre-Downtime.  It starts 30 – 60 minutes prior to the planned downtime.  During this time pharmacy will print paper MARs to each of the units.  Nursing prints the following items on each of their patients and placed in thin chart to use as reference during downtime.</a:t>
            </a:r>
          </a:p>
          <a:p>
            <a:pPr lvl="1"/>
            <a:r>
              <a:rPr lang="en-US" dirty="0" smtClean="0">
                <a:latin typeface="Cambria" panose="02040503050406030204" pitchFamily="18" charset="0"/>
              </a:rPr>
              <a:t>-Active </a:t>
            </a:r>
            <a:r>
              <a:rPr lang="en-US" dirty="0">
                <a:latin typeface="Cambria" panose="02040503050406030204" pitchFamily="18" charset="0"/>
              </a:rPr>
              <a:t>Orders Report. </a:t>
            </a:r>
          </a:p>
          <a:p>
            <a:pPr lvl="1"/>
            <a:r>
              <a:rPr lang="en-US" dirty="0" smtClean="0">
                <a:latin typeface="Cambria" panose="02040503050406030204" pitchFamily="18" charset="0"/>
              </a:rPr>
              <a:t>-All </a:t>
            </a:r>
            <a:r>
              <a:rPr lang="en-US" dirty="0">
                <a:latin typeface="Cambria" panose="02040503050406030204" pitchFamily="18" charset="0"/>
              </a:rPr>
              <a:t>Tasks Report.</a:t>
            </a:r>
          </a:p>
          <a:p>
            <a:pPr lvl="1"/>
            <a:r>
              <a:rPr lang="en-US" dirty="0" smtClean="0">
                <a:latin typeface="Cambria" panose="02040503050406030204" pitchFamily="18" charset="0"/>
              </a:rPr>
              <a:t>-Physician </a:t>
            </a:r>
            <a:r>
              <a:rPr lang="en-US" dirty="0">
                <a:latin typeface="Cambria" panose="02040503050406030204" pitchFamily="18" charset="0"/>
              </a:rPr>
              <a:t>Rounding Report no meds.</a:t>
            </a:r>
          </a:p>
          <a:p>
            <a:pPr lvl="1"/>
            <a:r>
              <a:rPr lang="en-US" dirty="0" smtClean="0">
                <a:latin typeface="Cambria" panose="02040503050406030204" pitchFamily="18" charset="0"/>
              </a:rPr>
              <a:t>-I </a:t>
            </a:r>
            <a:r>
              <a:rPr lang="en-US" dirty="0">
                <a:latin typeface="Cambria" panose="02040503050406030204" pitchFamily="18" charset="0"/>
              </a:rPr>
              <a:t>and O Chronological 8 hour Report. </a:t>
            </a:r>
          </a:p>
          <a:p>
            <a:pPr lvl="1"/>
            <a:r>
              <a:rPr lang="en-US" dirty="0" smtClean="0">
                <a:latin typeface="Cambria" panose="02040503050406030204" pitchFamily="18" charset="0"/>
              </a:rPr>
              <a:t>-Demographic </a:t>
            </a:r>
            <a:r>
              <a:rPr lang="en-US" dirty="0">
                <a:latin typeface="Cambria" panose="02040503050406030204" pitchFamily="18" charset="0"/>
              </a:rPr>
              <a:t>labels (minimum of 10).</a:t>
            </a:r>
          </a:p>
          <a:p>
            <a:r>
              <a:rPr lang="en-US" dirty="0">
                <a:latin typeface="Cambria" panose="02040503050406030204" pitchFamily="18" charset="0"/>
              </a:rPr>
              <a:t>All this needs to be completed prior to the scheduled downtime.  Downtime begins when you hear this overhead announcement, “Code Triage Internal, </a:t>
            </a:r>
            <a:r>
              <a:rPr lang="en-US" dirty="0" smtClean="0">
                <a:latin typeface="Cambria" panose="02040503050406030204" pitchFamily="18" charset="0"/>
              </a:rPr>
              <a:t>you then begin </a:t>
            </a:r>
            <a:r>
              <a:rPr lang="en-US" dirty="0">
                <a:latin typeface="Cambria" panose="02040503050406030204" pitchFamily="18" charset="0"/>
              </a:rPr>
              <a:t>Cerner downtime procedures (If MS4 is also down, state as follows: begin Cerner and MS4 downtime procedures)”.</a:t>
            </a:r>
          </a:p>
        </p:txBody>
      </p:sp>
    </p:spTree>
    <p:extLst>
      <p:ext uri="{BB962C8B-B14F-4D97-AF65-F5344CB8AC3E}">
        <p14:creationId xmlns:p14="http://schemas.microsoft.com/office/powerpoint/2010/main" val="1788083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panose="02040503050406030204" pitchFamily="18" charset="0"/>
              </a:rPr>
              <a:t>Planned Downtime</a:t>
            </a:r>
            <a:endParaRPr lang="en-US" dirty="0">
              <a:latin typeface="Cambria" panose="02040503050406030204" pitchFamily="18" charset="0"/>
            </a:endParaRPr>
          </a:p>
        </p:txBody>
      </p:sp>
      <p:sp>
        <p:nvSpPr>
          <p:cNvPr id="3" name="Content Placeholder 2"/>
          <p:cNvSpPr>
            <a:spLocks noGrp="1"/>
          </p:cNvSpPr>
          <p:nvPr>
            <p:ph idx="1"/>
          </p:nvPr>
        </p:nvSpPr>
        <p:spPr/>
        <p:txBody>
          <a:bodyPr>
            <a:normAutofit/>
          </a:bodyPr>
          <a:lstStyle/>
          <a:p>
            <a:pPr marL="68580" indent="0" algn="ctr">
              <a:buNone/>
            </a:pPr>
            <a:r>
              <a:rPr lang="en-US" dirty="0">
                <a:latin typeface="Cambria" panose="02040503050406030204" pitchFamily="18" charset="0"/>
              </a:rPr>
              <a:t>During downtime patient care orders </a:t>
            </a:r>
            <a:r>
              <a:rPr lang="en-US" dirty="0" smtClean="0">
                <a:latin typeface="Cambria" panose="02040503050406030204" pitchFamily="18" charset="0"/>
              </a:rPr>
              <a:t>are written </a:t>
            </a:r>
            <a:r>
              <a:rPr lang="en-US" dirty="0">
                <a:latin typeface="Cambria" panose="02040503050406030204" pitchFamily="18" charset="0"/>
              </a:rPr>
              <a:t>on paper order sheets. Medication orders are scanned to the pharmacy.  Lab and radiology orders are transcribed to a paper requisition and sent to the appropriate department.  All stat orders and critical results are communicated by telephone to the appropriate person.  All patient care is documented on the appropriate paper forms.</a:t>
            </a:r>
          </a:p>
        </p:txBody>
      </p:sp>
    </p:spTree>
    <p:extLst>
      <p:ext uri="{BB962C8B-B14F-4D97-AF65-F5344CB8AC3E}">
        <p14:creationId xmlns:p14="http://schemas.microsoft.com/office/powerpoint/2010/main" val="3845837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panose="02040503050406030204" pitchFamily="18" charset="0"/>
              </a:rPr>
              <a:t>Reconciliation Phase</a:t>
            </a:r>
            <a:endParaRPr lang="en-US" dirty="0">
              <a:latin typeface="Cambria" panose="02040503050406030204" pitchFamily="18" charset="0"/>
            </a:endParaRPr>
          </a:p>
        </p:txBody>
      </p:sp>
      <p:sp>
        <p:nvSpPr>
          <p:cNvPr id="3" name="Content Placeholder 2"/>
          <p:cNvSpPr>
            <a:spLocks noGrp="1"/>
          </p:cNvSpPr>
          <p:nvPr>
            <p:ph idx="1"/>
          </p:nvPr>
        </p:nvSpPr>
        <p:spPr/>
        <p:txBody>
          <a:bodyPr>
            <a:normAutofit fontScale="92500"/>
          </a:bodyPr>
          <a:lstStyle/>
          <a:p>
            <a:r>
              <a:rPr lang="en-US" dirty="0">
                <a:latin typeface="Cambria" panose="02040503050406030204" pitchFamily="18" charset="0"/>
              </a:rPr>
              <a:t>Reconciliation phase starts when the EHR comes up.  There are several steps that take place during this time.  Once the EHR is ready for use, there will be an overhead page stating “Code Triage Internal All Clear, downtime is over, please reconcile paper documentation and resume Cerner documentation.”   </a:t>
            </a:r>
            <a:r>
              <a:rPr lang="en-US" b="1" dirty="0">
                <a:latin typeface="Cambria" panose="02040503050406030204" pitchFamily="18" charset="0"/>
              </a:rPr>
              <a:t>NOTE: Do not log into Cerner until you hear </a:t>
            </a:r>
            <a:r>
              <a:rPr lang="en-US" b="1" dirty="0" smtClean="0">
                <a:latin typeface="Cambria" panose="02040503050406030204" pitchFamily="18" charset="0"/>
              </a:rPr>
              <a:t>the </a:t>
            </a:r>
            <a:r>
              <a:rPr lang="en-US" b="1" dirty="0">
                <a:latin typeface="Cambria" panose="02040503050406030204" pitchFamily="18" charset="0"/>
              </a:rPr>
              <a:t>above announcement, then reconcile paper documentation and resume electronic documentation</a:t>
            </a:r>
            <a:r>
              <a:rPr lang="en-US" b="1" dirty="0"/>
              <a:t>.</a:t>
            </a:r>
            <a:endParaRPr lang="en-US" b="1" dirty="0"/>
          </a:p>
        </p:txBody>
      </p:sp>
    </p:spTree>
    <p:extLst>
      <p:ext uri="{BB962C8B-B14F-4D97-AF65-F5344CB8AC3E}">
        <p14:creationId xmlns:p14="http://schemas.microsoft.com/office/powerpoint/2010/main" val="2618856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panose="02040503050406030204" pitchFamily="18" charset="0"/>
              </a:rPr>
              <a:t>Reconciliation Phase</a:t>
            </a:r>
            <a:endParaRPr lang="en-US" dirty="0">
              <a:latin typeface="Cambria" panose="02040503050406030204" pitchFamily="18" charset="0"/>
            </a:endParaRPr>
          </a:p>
        </p:txBody>
      </p:sp>
      <p:sp>
        <p:nvSpPr>
          <p:cNvPr id="3" name="Content Placeholder 2"/>
          <p:cNvSpPr>
            <a:spLocks noGrp="1"/>
          </p:cNvSpPr>
          <p:nvPr>
            <p:ph idx="1"/>
          </p:nvPr>
        </p:nvSpPr>
        <p:spPr>
          <a:xfrm>
            <a:off x="762000" y="2209800"/>
            <a:ext cx="7772400" cy="4038600"/>
          </a:xfrm>
        </p:spPr>
        <p:txBody>
          <a:bodyPr>
            <a:noAutofit/>
          </a:bodyPr>
          <a:lstStyle/>
          <a:p>
            <a:r>
              <a:rPr lang="en-US" dirty="0">
                <a:latin typeface="Cambria" panose="02040503050406030204" pitchFamily="18" charset="0"/>
              </a:rPr>
              <a:t>Each area has a process for reconciliation.  Nursing should reconcile the following items:</a:t>
            </a:r>
          </a:p>
          <a:p>
            <a:pPr lvl="1"/>
            <a:r>
              <a:rPr lang="en-US" sz="1800" dirty="0" smtClean="0">
                <a:latin typeface="Cambria" panose="02040503050406030204" pitchFamily="18" charset="0"/>
              </a:rPr>
              <a:t>Document </a:t>
            </a:r>
            <a:r>
              <a:rPr lang="en-US" sz="1800" dirty="0">
                <a:latin typeface="Cambria" panose="02040503050406030204" pitchFamily="18" charset="0"/>
              </a:rPr>
              <a:t>new Patient Admission History, Order Entry Details, Valuables &amp; Belongings via Ad Hoc </a:t>
            </a:r>
            <a:r>
              <a:rPr lang="en-US" sz="1800" dirty="0" err="1">
                <a:latin typeface="Cambria" panose="02040503050406030204" pitchFamily="18" charset="0"/>
              </a:rPr>
              <a:t>PowerForms</a:t>
            </a:r>
            <a:r>
              <a:rPr lang="en-US" sz="1800" dirty="0">
                <a:latin typeface="Cambria" panose="02040503050406030204" pitchFamily="18" charset="0"/>
              </a:rPr>
              <a:t> as appropriate.</a:t>
            </a:r>
          </a:p>
          <a:p>
            <a:pPr lvl="1"/>
            <a:r>
              <a:rPr lang="en-US" sz="1800" dirty="0" smtClean="0">
                <a:latin typeface="Cambria" panose="02040503050406030204" pitchFamily="18" charset="0"/>
              </a:rPr>
              <a:t>Enter </a:t>
            </a:r>
            <a:r>
              <a:rPr lang="en-US" sz="1800" dirty="0">
                <a:latin typeface="Cambria" panose="02040503050406030204" pitchFamily="18" charset="0"/>
              </a:rPr>
              <a:t>all patient care orders except lab, radiology and pharmacy orders</a:t>
            </a:r>
          </a:p>
          <a:p>
            <a:pPr lvl="1"/>
            <a:r>
              <a:rPr lang="en-US" sz="1800" dirty="0" smtClean="0">
                <a:latin typeface="Cambria" panose="02040503050406030204" pitchFamily="18" charset="0"/>
              </a:rPr>
              <a:t>Document </a:t>
            </a:r>
            <a:r>
              <a:rPr lang="en-US" sz="1800" dirty="0">
                <a:latin typeface="Cambria" panose="02040503050406030204" pitchFamily="18" charset="0"/>
              </a:rPr>
              <a:t>all medications and tasks completed during the downtime</a:t>
            </a:r>
          </a:p>
          <a:p>
            <a:pPr lvl="1"/>
            <a:r>
              <a:rPr lang="en-US" sz="1800" dirty="0" smtClean="0">
                <a:latin typeface="Cambria" panose="02040503050406030204" pitchFamily="18" charset="0"/>
              </a:rPr>
              <a:t>Reconcile </a:t>
            </a:r>
            <a:r>
              <a:rPr lang="en-US" sz="1800" dirty="0" err="1">
                <a:latin typeface="Cambria" panose="02040503050406030204" pitchFamily="18" charset="0"/>
              </a:rPr>
              <a:t>eMAR</a:t>
            </a:r>
            <a:r>
              <a:rPr lang="en-US" sz="1800" dirty="0">
                <a:latin typeface="Cambria" panose="02040503050406030204" pitchFamily="18" charset="0"/>
              </a:rPr>
              <a:t> with the paper orders</a:t>
            </a:r>
          </a:p>
          <a:p>
            <a:pPr lvl="1"/>
            <a:r>
              <a:rPr lang="en-US" sz="1800" dirty="0" smtClean="0">
                <a:latin typeface="Cambria" panose="02040503050406030204" pitchFamily="18" charset="0"/>
              </a:rPr>
              <a:t>Document </a:t>
            </a:r>
            <a:r>
              <a:rPr lang="en-US" sz="1800" dirty="0">
                <a:latin typeface="Cambria" panose="02040503050406030204" pitchFamily="18" charset="0"/>
              </a:rPr>
              <a:t>I &amp; O and the last set of vital signs from downtime documentation</a:t>
            </a:r>
          </a:p>
          <a:p>
            <a:pPr lvl="1"/>
            <a:r>
              <a:rPr lang="en-US" sz="1800" dirty="0" smtClean="0">
                <a:latin typeface="Cambria" panose="02040503050406030204" pitchFamily="18" charset="0"/>
              </a:rPr>
              <a:t>Enter </a:t>
            </a:r>
            <a:r>
              <a:rPr lang="en-US" sz="1800" dirty="0">
                <a:latin typeface="Cambria" panose="02040503050406030204" pitchFamily="18" charset="0"/>
              </a:rPr>
              <a:t>documentation that will drop charges i.e. Blood administration information, PCA/Epidural documentation as appropriate</a:t>
            </a:r>
            <a:r>
              <a:rPr lang="en-US" sz="1800" dirty="0" smtClean="0">
                <a:latin typeface="Cambria" panose="02040503050406030204" pitchFamily="18" charset="0"/>
              </a:rPr>
              <a:t>.</a:t>
            </a:r>
            <a:endParaRPr lang="en-US" sz="1800" dirty="0">
              <a:latin typeface="Cambria" panose="02040503050406030204" pitchFamily="18" charset="0"/>
            </a:endParaRPr>
          </a:p>
        </p:txBody>
      </p:sp>
    </p:spTree>
    <p:extLst>
      <p:ext uri="{BB962C8B-B14F-4D97-AF65-F5344CB8AC3E}">
        <p14:creationId xmlns:p14="http://schemas.microsoft.com/office/powerpoint/2010/main" val="2601387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43490" y="1027664"/>
            <a:ext cx="7024744" cy="953536"/>
          </a:xfrm>
        </p:spPr>
        <p:txBody>
          <a:bodyPr/>
          <a:lstStyle/>
          <a:p>
            <a:r>
              <a:rPr lang="en-US" dirty="0" smtClean="0">
                <a:latin typeface="Cambria" panose="02040503050406030204" pitchFamily="18" charset="0"/>
              </a:rPr>
              <a:t>Unscheduled Downtime</a:t>
            </a:r>
            <a:endParaRPr lang="en-US" dirty="0">
              <a:latin typeface="Cambria" panose="02040503050406030204" pitchFamily="18" charset="0"/>
            </a:endParaRPr>
          </a:p>
        </p:txBody>
      </p:sp>
      <p:sp>
        <p:nvSpPr>
          <p:cNvPr id="5" name="Content Placeholder 4"/>
          <p:cNvSpPr>
            <a:spLocks noGrp="1"/>
          </p:cNvSpPr>
          <p:nvPr>
            <p:ph idx="1"/>
          </p:nvPr>
        </p:nvSpPr>
        <p:spPr>
          <a:xfrm>
            <a:off x="1043492" y="1981200"/>
            <a:ext cx="6777317" cy="3851429"/>
          </a:xfrm>
        </p:spPr>
        <p:txBody>
          <a:bodyPr>
            <a:noAutofit/>
          </a:bodyPr>
          <a:lstStyle/>
          <a:p>
            <a:pPr marL="68580" indent="0">
              <a:buNone/>
            </a:pPr>
            <a:r>
              <a:rPr lang="en-US" sz="1800" dirty="0">
                <a:latin typeface="Cambria" panose="02040503050406030204" pitchFamily="18" charset="0"/>
              </a:rPr>
              <a:t>Unscheduled downtime can happen anytime and is usually caused by a power outage or loss of internet connectivity.  The processes are the same as the planned downtime except there is no time to print patient care information.  To retrieve patient information, Cerner724 Downtime software is loaded on designated downtime computers.  These computers are set up in all patient care areas and give staff access to the most the patient information prior to the interruption.  Staff should know where these downtime computers are located in their area.  Step by step instructions for accessing the 724 computer are located next to the computer.  </a:t>
            </a:r>
            <a:r>
              <a:rPr lang="en-US" sz="1800" b="1" dirty="0">
                <a:latin typeface="Cambria" panose="02040503050406030204" pitchFamily="18" charset="0"/>
              </a:rPr>
              <a:t>Staff will complete the Cerner 724 Access Log anytime they access the 724 downtime computer for patient information.  The Cerner 724 downtime computers are only accessed in the event of an unscheduled downtime.  </a:t>
            </a:r>
            <a:r>
              <a:rPr lang="en-US" sz="1800" dirty="0">
                <a:latin typeface="Cambria" panose="02040503050406030204" pitchFamily="18" charset="0"/>
              </a:rPr>
              <a:t>Once the downtime is over, these audit logs will be collected and sent to the Facility Privacy officer. </a:t>
            </a:r>
          </a:p>
        </p:txBody>
      </p:sp>
    </p:spTree>
    <p:extLst>
      <p:ext uri="{BB962C8B-B14F-4D97-AF65-F5344CB8AC3E}">
        <p14:creationId xmlns:p14="http://schemas.microsoft.com/office/powerpoint/2010/main" val="27955950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2963</TotalTime>
  <Words>655</Words>
  <Application>Microsoft Office PowerPoint</Application>
  <PresentationFormat>On-screen Show (4:3)</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Austin</vt:lpstr>
      <vt:lpstr>Annual Update Section 8</vt:lpstr>
      <vt:lpstr>PowerPoint Presentation</vt:lpstr>
      <vt:lpstr>Planned Downtime</vt:lpstr>
      <vt:lpstr>Planned Downtime</vt:lpstr>
      <vt:lpstr>Reconciliation Phase</vt:lpstr>
      <vt:lpstr>Reconciliation Phase</vt:lpstr>
      <vt:lpstr>Unscheduled Downtime</vt:lpstr>
    </vt:vector>
  </TitlesOfParts>
  <Company>Dignity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Rievley, Cheri L. - SBMC</dc:creator>
  <cp:lastModifiedBy>Rievley, Cheri L. - SBMC</cp:lastModifiedBy>
  <cp:revision>6</cp:revision>
  <dcterms:created xsi:type="dcterms:W3CDTF">2015-12-16T23:57:30Z</dcterms:created>
  <dcterms:modified xsi:type="dcterms:W3CDTF">2015-12-25T09:45:51Z</dcterms:modified>
</cp:coreProperties>
</file>