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1" r:id="rId6"/>
    <p:sldId id="282" r:id="rId7"/>
    <p:sldId id="260" r:id="rId8"/>
    <p:sldId id="261" r:id="rId9"/>
    <p:sldId id="262" r:id="rId10"/>
    <p:sldId id="263" r:id="rId11"/>
    <p:sldId id="264" r:id="rId12"/>
    <p:sldId id="265" r:id="rId13"/>
    <p:sldId id="266" r:id="rId14"/>
    <p:sldId id="267" r:id="rId15"/>
    <p:sldId id="268" r:id="rId16"/>
    <p:sldId id="269" r:id="rId17"/>
    <p:sldId id="270" r:id="rId18"/>
    <p:sldId id="283" r:id="rId19"/>
    <p:sldId id="284" r:id="rId20"/>
    <p:sldId id="285" r:id="rId21"/>
    <p:sldId id="273" r:id="rId22"/>
    <p:sldId id="275" r:id="rId23"/>
    <p:sldId id="287" r:id="rId24"/>
    <p:sldId id="271" r:id="rId25"/>
    <p:sldId id="286" r:id="rId26"/>
    <p:sldId id="272" r:id="rId27"/>
    <p:sldId id="288" r:id="rId28"/>
    <p:sldId id="289" r:id="rId29"/>
    <p:sldId id="276" r:id="rId30"/>
    <p:sldId id="277" r:id="rId31"/>
    <p:sldId id="279" r:id="rId32"/>
    <p:sldId id="278" r:id="rId33"/>
    <p:sldId id="280"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66"/>
    <a:srgbClr val="0000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B48D6D-E86F-4408-9E97-6E032B1FD8C4}"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385D0-72EE-4D5B-85D1-6D3BA28756F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48D6D-E86F-4408-9E97-6E032B1FD8C4}"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385D0-72EE-4D5B-85D1-6D3BA28756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48D6D-E86F-4408-9E97-6E032B1FD8C4}"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385D0-72EE-4D5B-85D1-6D3BA28756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48D6D-E86F-4408-9E97-6E032B1FD8C4}"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385D0-72EE-4D5B-85D1-6D3BA28756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B48D6D-E86F-4408-9E97-6E032B1FD8C4}"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385D0-72EE-4D5B-85D1-6D3BA28756F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B48D6D-E86F-4408-9E97-6E032B1FD8C4}"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385D0-72EE-4D5B-85D1-6D3BA28756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B48D6D-E86F-4408-9E97-6E032B1FD8C4}" type="datetimeFigureOut">
              <a:rPr lang="en-US" smtClean="0"/>
              <a:t>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D385D0-72EE-4D5B-85D1-6D3BA28756F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B48D6D-E86F-4408-9E97-6E032B1FD8C4}" type="datetimeFigureOut">
              <a:rPr lang="en-US" smtClean="0"/>
              <a:t>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D385D0-72EE-4D5B-85D1-6D3BA28756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48D6D-E86F-4408-9E97-6E032B1FD8C4}" type="datetimeFigureOut">
              <a:rPr lang="en-US" smtClean="0"/>
              <a:t>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D385D0-72EE-4D5B-85D1-6D3BA28756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48D6D-E86F-4408-9E97-6E032B1FD8C4}"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385D0-72EE-4D5B-85D1-6D3BA28756F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48D6D-E86F-4408-9E97-6E032B1FD8C4}"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385D0-72EE-4D5B-85D1-6D3BA28756F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EB48D6D-E86F-4408-9E97-6E032B1FD8C4}" type="datetimeFigureOut">
              <a:rPr lang="en-US" smtClean="0"/>
              <a:t>1/8/2016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DD385D0-72EE-4D5B-85D1-6D3BA28756F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25.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g"/><Relationship Id="rId4" Type="http://schemas.openxmlformats.org/officeDocument/2006/relationships/image" Target="../media/image60.jpg"/></Relationships>
</file>

<file path=ppt/slides/_rels/slide26.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www.emsa.ca.gov/HICS/forms.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0"/>
            <a:ext cx="7543800" cy="1676400"/>
          </a:xfrm>
        </p:spPr>
        <p:txBody>
          <a:bodyPr/>
          <a:lstStyle/>
          <a:p>
            <a:r>
              <a:rPr lang="en-US" sz="6000" dirty="0" smtClean="0">
                <a:latin typeface="Cambria" panose="02040503050406030204" pitchFamily="18" charset="0"/>
              </a:rPr>
              <a:t>Environment of Care</a:t>
            </a:r>
            <a:endParaRPr lang="en-US" sz="6000" dirty="0">
              <a:latin typeface="Cambria" panose="02040503050406030204" pitchFamily="18" charset="0"/>
            </a:endParaRPr>
          </a:p>
        </p:txBody>
      </p:sp>
      <p:sp>
        <p:nvSpPr>
          <p:cNvPr id="3" name="Subtitle 2"/>
          <p:cNvSpPr>
            <a:spLocks noGrp="1"/>
          </p:cNvSpPr>
          <p:nvPr>
            <p:ph type="subTitle" idx="1"/>
          </p:nvPr>
        </p:nvSpPr>
        <p:spPr/>
        <p:txBody>
          <a:bodyPr/>
          <a:lstStyle/>
          <a:p>
            <a:r>
              <a:rPr lang="en-US" dirty="0" smtClean="0"/>
              <a:t>Annual Update Section 2</a:t>
            </a:r>
            <a:endParaRPr lang="en-US" dirty="0"/>
          </a:p>
        </p:txBody>
      </p:sp>
      <p:pic>
        <p:nvPicPr>
          <p:cNvPr id="1026" name="Picture 2" descr="C:\Users\Crievley\AppData\Local\Microsoft\Windows\Temporary Internet Files\Content.IE5\ZF5390NA\Fotosearch_k6030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52400"/>
            <a:ext cx="4021836" cy="268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05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Safety</a:t>
            </a:r>
            <a:endParaRPr lang="en-US" dirty="0"/>
          </a:p>
        </p:txBody>
      </p:sp>
      <p:sp>
        <p:nvSpPr>
          <p:cNvPr id="3" name="Content Placeholder 2"/>
          <p:cNvSpPr>
            <a:spLocks noGrp="1"/>
          </p:cNvSpPr>
          <p:nvPr>
            <p:ph idx="1"/>
          </p:nvPr>
        </p:nvSpPr>
        <p:spPr/>
        <p:txBody>
          <a:bodyPr>
            <a:normAutofit lnSpcReduction="10000"/>
          </a:bodyPr>
          <a:lstStyle/>
          <a:p>
            <a:r>
              <a:rPr lang="en-US" dirty="0"/>
              <a:t>The presence and use of radiation in an open environment requires strict controls which are mandated by Federal and State laws. Compliance guidelines with safe handling and disposition of radioactive waste or materials must be strictly adhered to. Review the policy </a:t>
            </a:r>
          </a:p>
          <a:p>
            <a:r>
              <a:rPr lang="en-US" dirty="0"/>
              <a:t>For any questions relating to radiation exposures, please contact the Radiation Safety Officer ext. 7129 or the Nuclear Medicine Department at ext. 3653</a:t>
            </a:r>
          </a:p>
          <a:p>
            <a:r>
              <a:rPr lang="en-US" dirty="0" smtClean="0"/>
              <a:t>Policy NM0070-Radioactive Waste Disposal</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4648200"/>
            <a:ext cx="1143000" cy="143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04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86061"/>
            <a:ext cx="6223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Emergency Codes</a:t>
            </a:r>
            <a:endParaRPr lang="en-US" dirty="0"/>
          </a:p>
        </p:txBody>
      </p:sp>
      <p:sp>
        <p:nvSpPr>
          <p:cNvPr id="3" name="Content Placeholder 2"/>
          <p:cNvSpPr>
            <a:spLocks noGrp="1"/>
          </p:cNvSpPr>
          <p:nvPr>
            <p:ph idx="1"/>
          </p:nvPr>
        </p:nvSpPr>
        <p:spPr>
          <a:xfrm>
            <a:off x="762000" y="685800"/>
            <a:ext cx="7543800" cy="4648200"/>
          </a:xfrm>
        </p:spPr>
        <p:txBody>
          <a:bodyPr anchor="t">
            <a:normAutofit/>
          </a:bodyPr>
          <a:lstStyle/>
          <a:p>
            <a:r>
              <a:rPr lang="en-US" dirty="0" smtClean="0"/>
              <a:t>Internal Disaster—Hazardous Materials</a:t>
            </a:r>
          </a:p>
          <a:p>
            <a:pPr lvl="1"/>
            <a:r>
              <a:rPr lang="en-US" dirty="0" smtClean="0"/>
              <a:t>Hazardous substance spill</a:t>
            </a:r>
          </a:p>
          <a:p>
            <a:pPr lvl="2"/>
            <a:r>
              <a:rPr lang="en-US" dirty="0" smtClean="0"/>
              <a:t>Remove anyone near the spill</a:t>
            </a:r>
          </a:p>
          <a:p>
            <a:pPr lvl="2"/>
            <a:r>
              <a:rPr lang="en-US" dirty="0" smtClean="0"/>
              <a:t>Isolate and deny access</a:t>
            </a:r>
          </a:p>
          <a:p>
            <a:pPr lvl="2"/>
            <a:r>
              <a:rPr lang="en-US" dirty="0" smtClean="0"/>
              <a:t>Notify PBX (Dial 1000)</a:t>
            </a:r>
          </a:p>
          <a:p>
            <a:pPr lvl="3"/>
            <a:r>
              <a:rPr lang="en-US" dirty="0" smtClean="0"/>
              <a:t>Hazmat Company/Fire Department-see previous slide</a:t>
            </a:r>
          </a:p>
          <a:p>
            <a:r>
              <a:rPr lang="en-US" dirty="0" smtClean="0"/>
              <a:t>Security Codes-extension 2911 or 2912</a:t>
            </a:r>
          </a:p>
          <a:p>
            <a:r>
              <a:rPr lang="en-US" dirty="0" smtClean="0"/>
              <a:t>Combative person		         dial 2000</a:t>
            </a:r>
          </a:p>
          <a:p>
            <a:r>
              <a:rPr lang="en-US" dirty="0" smtClean="0"/>
              <a:t>Weapon/Hostage		           dial 2000</a:t>
            </a:r>
          </a:p>
          <a:p>
            <a:r>
              <a:rPr lang="en-US" dirty="0" smtClean="0"/>
              <a:t>Active Shooter		       dial 2000			</a:t>
            </a:r>
          </a:p>
          <a:p>
            <a:r>
              <a:rPr lang="en-US" dirty="0" smtClean="0"/>
              <a:t>Cardiac Arrest		   dial 3000</a:t>
            </a:r>
          </a:p>
          <a:p>
            <a:pPr lvl="3"/>
            <a:endParaRPr lang="en-US" dirty="0" smtClean="0"/>
          </a:p>
        </p:txBody>
      </p:sp>
      <p:sp>
        <p:nvSpPr>
          <p:cNvPr id="4" name="Rectangle 3"/>
          <p:cNvSpPr/>
          <p:nvPr/>
        </p:nvSpPr>
        <p:spPr>
          <a:xfrm>
            <a:off x="6400800" y="609600"/>
            <a:ext cx="2362200"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a:ln/>
                <a:solidFill>
                  <a:srgbClr val="FF66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Code </a:t>
            </a:r>
            <a:r>
              <a:rPr lang="en-US" sz="2400" b="1" cap="all" spc="0" dirty="0" smtClean="0">
                <a:ln/>
                <a:solidFill>
                  <a:srgbClr val="FF66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Orange</a:t>
            </a:r>
            <a:endParaRPr lang="en-US" sz="2400" b="1" cap="all" spc="0" dirty="0">
              <a:ln/>
              <a:solidFill>
                <a:srgbClr val="FF66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19200"/>
            <a:ext cx="117093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325884" y="3429000"/>
            <a:ext cx="1957069" cy="461665"/>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a:ln>
                  <a:solidFill>
                    <a:schemeClr val="bg2">
                      <a:lumMod val="50000"/>
                    </a:schemeClr>
                  </a:solidFill>
                </a:ln>
                <a:solidFill>
                  <a:schemeClr val="bg2">
                    <a:lumMod val="25000"/>
                  </a:schemeClr>
                </a:solidFill>
                <a:effectLst>
                  <a:outerShdw blurRad="19685" dist="12700" dir="5400000" algn="tl" rotWithShape="0">
                    <a:schemeClr val="tx1">
                      <a:lumMod val="65000"/>
                      <a:lumOff val="35000"/>
                      <a:alpha val="60000"/>
                    </a:schemeClr>
                  </a:outerShdw>
                  <a:reflection blurRad="10000" stA="55000" endPos="48000" dist="500" dir="5400000" sy="-100000" algn="bl" rotWithShape="0"/>
                </a:effectLst>
              </a:rPr>
              <a:t>Code </a:t>
            </a:r>
            <a:r>
              <a:rPr lang="en-US" sz="2400" b="1" cap="all" dirty="0" smtClean="0">
                <a:ln>
                  <a:solidFill>
                    <a:schemeClr val="bg2">
                      <a:lumMod val="50000"/>
                    </a:schemeClr>
                  </a:solidFill>
                </a:ln>
                <a:solidFill>
                  <a:schemeClr val="bg2">
                    <a:lumMod val="25000"/>
                  </a:schemeClr>
                </a:solidFill>
                <a:effectLst>
                  <a:outerShdw blurRad="19685" dist="12700" dir="5400000" algn="tl" rotWithShape="0">
                    <a:schemeClr val="tx1">
                      <a:lumMod val="65000"/>
                      <a:lumOff val="35000"/>
                      <a:alpha val="60000"/>
                    </a:schemeClr>
                  </a:outerShdw>
                  <a:reflection blurRad="10000" stA="55000" endPos="48000" dist="500" dir="5400000" sy="-100000" algn="bl" rotWithShape="0"/>
                </a:effectLst>
              </a:rPr>
              <a:t>Gray</a:t>
            </a:r>
            <a:endParaRPr lang="en-US" sz="2400" b="1" cap="all" spc="0" dirty="0">
              <a:ln>
                <a:solidFill>
                  <a:schemeClr val="bg2">
                    <a:lumMod val="50000"/>
                  </a:schemeClr>
                </a:solidFill>
              </a:ln>
              <a:solidFill>
                <a:schemeClr val="bg2">
                  <a:lumMod val="25000"/>
                </a:schemeClr>
              </a:solidFill>
              <a:effectLst>
                <a:outerShdw blurRad="19685" dist="12700" dir="5400000" algn="tl" rotWithShape="0">
                  <a:schemeClr val="tx1">
                    <a:lumMod val="65000"/>
                    <a:lumOff val="35000"/>
                    <a:alpha val="60000"/>
                  </a:schemeClr>
                </a:outerShdw>
                <a:reflection blurRad="10000" stA="55000" endPos="48000" dist="500" dir="5400000" sy="-100000" algn="bl" rotWithShape="0"/>
              </a:effectLst>
            </a:endParaRPr>
          </a:p>
        </p:txBody>
      </p:sp>
      <p:sp>
        <p:nvSpPr>
          <p:cNvPr id="8" name="Rectangle 7"/>
          <p:cNvSpPr/>
          <p:nvPr/>
        </p:nvSpPr>
        <p:spPr>
          <a:xfrm>
            <a:off x="3249685" y="3827836"/>
            <a:ext cx="2109468"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a:ln/>
                <a:solidFill>
                  <a:schemeClr val="bg1">
                    <a:lumMod val="50000"/>
                  </a:schemeClr>
                </a:solidFill>
                <a:effectLst>
                  <a:outerShdw blurRad="19685" dist="12700" dir="5400000" algn="tl" rotWithShape="0">
                    <a:schemeClr val="bg1">
                      <a:lumMod val="50000"/>
                      <a:alpha val="60000"/>
                    </a:schemeClr>
                  </a:outerShdw>
                  <a:reflection blurRad="10000" stA="55000" endPos="48000" dist="500" dir="5400000" sy="-100000" algn="bl" rotWithShape="0"/>
                </a:effectLst>
              </a:rPr>
              <a:t>Code </a:t>
            </a:r>
            <a:r>
              <a:rPr lang="en-US" sz="2400" b="1" cap="all" dirty="0" smtClean="0">
                <a:ln/>
                <a:solidFill>
                  <a:schemeClr val="bg1">
                    <a:lumMod val="50000"/>
                  </a:schemeClr>
                </a:solidFill>
                <a:effectLst>
                  <a:outerShdw blurRad="19685" dist="12700" dir="5400000" algn="tl" rotWithShape="0">
                    <a:schemeClr val="bg1">
                      <a:lumMod val="50000"/>
                      <a:alpha val="60000"/>
                    </a:schemeClr>
                  </a:outerShdw>
                  <a:reflection blurRad="10000" stA="55000" endPos="48000" dist="500" dir="5400000" sy="-100000" algn="bl" rotWithShape="0"/>
                </a:effectLst>
              </a:rPr>
              <a:t>Silver</a:t>
            </a:r>
            <a:endParaRPr lang="en-US" sz="2400" b="1" cap="all" spc="0" dirty="0">
              <a:ln/>
              <a:solidFill>
                <a:schemeClr val="bg1">
                  <a:lumMod val="50000"/>
                </a:schemeClr>
              </a:solidFill>
              <a:effectLst>
                <a:outerShdw blurRad="19685" dist="12700" dir="5400000" algn="tl" rotWithShape="0">
                  <a:schemeClr val="bg1">
                    <a:lumMod val="50000"/>
                    <a:alpha val="60000"/>
                  </a:schemeClr>
                </a:outerShdw>
                <a:reflection blurRad="10000" stA="55000" endPos="48000" dist="500" dir="5400000" sy="-100000" algn="bl" rotWithShape="0"/>
              </a:effectLst>
            </a:endParaRPr>
          </a:p>
        </p:txBody>
      </p:sp>
      <p:sp>
        <p:nvSpPr>
          <p:cNvPr id="9" name="Rectangle 8"/>
          <p:cNvSpPr/>
          <p:nvPr/>
        </p:nvSpPr>
        <p:spPr>
          <a:xfrm>
            <a:off x="2895600" y="4267200"/>
            <a:ext cx="2286000" cy="461665"/>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a:ln>
                  <a:solidFill>
                    <a:schemeClr val="tx1">
                      <a:lumMod val="85000"/>
                      <a:lumOff val="15000"/>
                    </a:schemeClr>
                  </a:solidFill>
                </a:ln>
                <a:solidFill>
                  <a:schemeClr val="tx1">
                    <a:lumMod val="85000"/>
                    <a:lumOff val="1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Code </a:t>
            </a:r>
            <a:r>
              <a:rPr lang="en-US" sz="2400" b="1" cap="all" spc="0" dirty="0" smtClean="0">
                <a:ln>
                  <a:solidFill>
                    <a:schemeClr val="tx1">
                      <a:lumMod val="85000"/>
                      <a:lumOff val="15000"/>
                    </a:schemeClr>
                  </a:solidFill>
                </a:ln>
                <a:solidFill>
                  <a:schemeClr val="tx1">
                    <a:lumMod val="85000"/>
                    <a:lumOff val="1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Black</a:t>
            </a:r>
            <a:endParaRPr lang="en-US" sz="2400" b="1" cap="all" spc="0" dirty="0">
              <a:ln>
                <a:solidFill>
                  <a:schemeClr val="tx1">
                    <a:lumMod val="85000"/>
                    <a:lumOff val="15000"/>
                  </a:schemeClr>
                </a:solidFill>
              </a:ln>
              <a:solidFill>
                <a:schemeClr val="tx1">
                  <a:lumMod val="85000"/>
                  <a:lumOff val="1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Rectangle 9"/>
          <p:cNvSpPr/>
          <p:nvPr/>
        </p:nvSpPr>
        <p:spPr>
          <a:xfrm>
            <a:off x="2783149" y="4648200"/>
            <a:ext cx="2071456"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Code </a:t>
            </a:r>
            <a:r>
              <a:rPr lang="en-US" sz="24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Blue</a:t>
            </a:r>
            <a:endParaRPr lang="en-US" sz="2400" b="1" cap="all" spc="0"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14228">
            <a:off x="7063729" y="1907924"/>
            <a:ext cx="918600" cy="85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8722" y="3155076"/>
            <a:ext cx="1544737" cy="125638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5548" y="4419600"/>
            <a:ext cx="2686050" cy="1663380"/>
          </a:xfrm>
          <a:prstGeom prst="rect">
            <a:avLst/>
          </a:prstGeom>
        </p:spPr>
      </p:pic>
    </p:spTree>
    <p:extLst>
      <p:ext uri="{BB962C8B-B14F-4D97-AF65-F5344CB8AC3E}">
        <p14:creationId xmlns:p14="http://schemas.microsoft.com/office/powerpoint/2010/main" val="348494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Codes cont</a:t>
            </a:r>
            <a:r>
              <a:rPr lang="en-US" dirty="0"/>
              <a:t>.</a:t>
            </a:r>
          </a:p>
        </p:txBody>
      </p:sp>
      <p:sp>
        <p:nvSpPr>
          <p:cNvPr id="3" name="Content Placeholder 2"/>
          <p:cNvSpPr>
            <a:spLocks noGrp="1"/>
          </p:cNvSpPr>
          <p:nvPr>
            <p:ph idx="1"/>
          </p:nvPr>
        </p:nvSpPr>
        <p:spPr>
          <a:xfrm>
            <a:off x="762000" y="685800"/>
            <a:ext cx="7543800" cy="4572000"/>
          </a:xfrm>
        </p:spPr>
        <p:txBody>
          <a:bodyPr anchor="t">
            <a:normAutofit/>
          </a:bodyPr>
          <a:lstStyle/>
          <a:p>
            <a:r>
              <a:rPr lang="en-US" dirty="0"/>
              <a:t>Infant Abduction		       </a:t>
            </a:r>
            <a:r>
              <a:rPr lang="en-US" dirty="0" smtClean="0"/>
              <a:t>   dial 2000</a:t>
            </a:r>
            <a:endParaRPr lang="en-US" dirty="0"/>
          </a:p>
          <a:p>
            <a:r>
              <a:rPr lang="en-US" dirty="0"/>
              <a:t>Child Abduction		            </a:t>
            </a:r>
            <a:r>
              <a:rPr lang="en-US" dirty="0" smtClean="0"/>
              <a:t>dial 2000</a:t>
            </a:r>
            <a:endParaRPr lang="en-US" dirty="0"/>
          </a:p>
          <a:p>
            <a:r>
              <a:rPr lang="en-US" dirty="0" smtClean="0"/>
              <a:t>Bomb Threat/phone threat</a:t>
            </a:r>
            <a:r>
              <a:rPr lang="en-US" dirty="0"/>
              <a:t>	</a:t>
            </a:r>
            <a:r>
              <a:rPr lang="en-US" dirty="0" smtClean="0"/>
              <a:t>                     dial 2000</a:t>
            </a:r>
            <a:endParaRPr lang="en-US" dirty="0"/>
          </a:p>
          <a:p>
            <a:r>
              <a:rPr lang="en-US" dirty="0" smtClean="0"/>
              <a:t>Fire		           dial 1000</a:t>
            </a:r>
          </a:p>
          <a:p>
            <a:pPr lvl="1"/>
            <a:r>
              <a:rPr lang="en-US" sz="1800" dirty="0" smtClean="0"/>
              <a:t>Code </a:t>
            </a:r>
            <a:r>
              <a:rPr lang="en-US" sz="1800" dirty="0"/>
              <a:t>Red is the appropriate hospital code when reporting a fire</a:t>
            </a:r>
          </a:p>
          <a:p>
            <a:pPr lvl="1"/>
            <a:r>
              <a:rPr lang="en-US" sz="1800" dirty="0" smtClean="0"/>
              <a:t>Fire </a:t>
            </a:r>
            <a:r>
              <a:rPr lang="en-US" sz="1800" dirty="0"/>
              <a:t>drills are performed periodically to test all the systems involved in the fire safety program</a:t>
            </a:r>
          </a:p>
          <a:p>
            <a:pPr lvl="1"/>
            <a:r>
              <a:rPr lang="en-US" sz="1800" dirty="0" smtClean="0"/>
              <a:t>It </a:t>
            </a:r>
            <a:r>
              <a:rPr lang="en-US" sz="1800" dirty="0"/>
              <a:t>is important to be familiar with all the emergency codes for </a:t>
            </a:r>
            <a:r>
              <a:rPr lang="en-US" sz="1800" dirty="0" smtClean="0"/>
              <a:t>SBMC</a:t>
            </a:r>
          </a:p>
          <a:p>
            <a:pPr marL="320040" lvl="1" indent="0">
              <a:buNone/>
            </a:pPr>
            <a:endParaRPr lang="en-US" sz="1800" dirty="0" smtClean="0"/>
          </a:p>
          <a:p>
            <a:pPr marL="320040" lvl="1" indent="0" algn="ctr">
              <a:buNone/>
            </a:pPr>
            <a:r>
              <a:rPr lang="en-US" sz="1800" i="1" dirty="0"/>
              <a:t>Security can be reached by dialing 2911 for all emergency calls and 0 for all non-emergent call for service. Upon calling the operator please state your first name, last name and your department. The hospital operator will then locate and dispatch the closest officer to your location. </a:t>
            </a:r>
          </a:p>
          <a:p>
            <a:pPr lvl="1"/>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52454"/>
            <a:ext cx="24574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8995"/>
            <a:ext cx="240188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00400" y="609600"/>
            <a:ext cx="2002970" cy="5232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spc="0" dirty="0" smtClean="0">
                <a:ln/>
                <a:solidFill>
                  <a:srgbClr val="FF0066"/>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Code Pink </a:t>
            </a:r>
            <a:endParaRPr lang="en-US" sz="2800" b="1" cap="all" spc="0" dirty="0">
              <a:ln/>
              <a:solidFill>
                <a:srgbClr val="FF0066"/>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angle 4"/>
          <p:cNvSpPr/>
          <p:nvPr/>
        </p:nvSpPr>
        <p:spPr>
          <a:xfrm>
            <a:off x="1295400" y="1923400"/>
            <a:ext cx="2481925" cy="5232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Code Red</a:t>
            </a:r>
            <a:endParaRPr lang="en-U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85151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Call Boxes</a:t>
            </a:r>
            <a:endParaRPr lang="en-US" dirty="0"/>
          </a:p>
        </p:txBody>
      </p:sp>
      <p:sp>
        <p:nvSpPr>
          <p:cNvPr id="3" name="Content Placeholder 2"/>
          <p:cNvSpPr>
            <a:spLocks noGrp="1"/>
          </p:cNvSpPr>
          <p:nvPr>
            <p:ph idx="1"/>
          </p:nvPr>
        </p:nvSpPr>
        <p:spPr/>
        <p:txBody>
          <a:bodyPr/>
          <a:lstStyle/>
          <a:p>
            <a:r>
              <a:rPr lang="en-US" dirty="0"/>
              <a:t>Emergency call boxes are currently located in the parking </a:t>
            </a:r>
            <a:r>
              <a:rPr lang="en-US" dirty="0" smtClean="0"/>
              <a:t>structure and in the parking lots.  </a:t>
            </a:r>
            <a:r>
              <a:rPr lang="en-US" dirty="0"/>
              <a:t>If help is required please push the Red button on the call box. The hospital operator will be notified immediately and the nearest Security Officer will be dispatched to your location. The call boxes are Yellow and are located on each level of the parking structure.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92539"/>
            <a:ext cx="1371600" cy="1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581401"/>
            <a:ext cx="2364383" cy="185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76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sp>
        <p:nvSpPr>
          <p:cNvPr id="3" name="Content Placeholder 2"/>
          <p:cNvSpPr>
            <a:spLocks noGrp="1"/>
          </p:cNvSpPr>
          <p:nvPr>
            <p:ph idx="1"/>
          </p:nvPr>
        </p:nvSpPr>
        <p:spPr/>
        <p:txBody>
          <a:bodyPr/>
          <a:lstStyle/>
          <a:p>
            <a:r>
              <a:rPr lang="en-US" dirty="0"/>
              <a:t>All employees need to be aware of the surrounding environment inside and outside of the facility. ID badges are to be worn at all times. Vendors must display a </a:t>
            </a:r>
            <a:r>
              <a:rPr lang="en-US" dirty="0" smtClean="0"/>
              <a:t>Vendor mate </a:t>
            </a:r>
            <a:r>
              <a:rPr lang="en-US" dirty="0"/>
              <a:t>badge. Report any suspicious </a:t>
            </a:r>
            <a:r>
              <a:rPr lang="en-US" dirty="0" smtClean="0"/>
              <a:t>activity to security immediately, by dialing 2911 or 2912. Security may also be reached outside of the facility by dialing (909)881-4580. </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962400"/>
            <a:ext cx="2046157" cy="13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129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Violence</a:t>
            </a:r>
            <a:endParaRPr lang="en-US" dirty="0"/>
          </a:p>
        </p:txBody>
      </p:sp>
      <p:sp>
        <p:nvSpPr>
          <p:cNvPr id="3" name="Content Placeholder 2"/>
          <p:cNvSpPr>
            <a:spLocks noGrp="1"/>
          </p:cNvSpPr>
          <p:nvPr>
            <p:ph idx="1"/>
          </p:nvPr>
        </p:nvSpPr>
        <p:spPr/>
        <p:txBody>
          <a:bodyPr>
            <a:normAutofit lnSpcReduction="10000"/>
          </a:bodyPr>
          <a:lstStyle/>
          <a:p>
            <a:r>
              <a:rPr lang="en-US" dirty="0"/>
              <a:t>SBMC has ZERO tolerance for workplace violence. Any implied, actual threats or acts of violence should be reported immediately following the Chain of Command protocol. </a:t>
            </a:r>
            <a:endParaRPr lang="en-US" dirty="0" smtClean="0"/>
          </a:p>
          <a:p>
            <a:r>
              <a:rPr lang="en-US" dirty="0"/>
              <a:t>Workplace violence is violence or the threat </a:t>
            </a:r>
            <a:r>
              <a:rPr lang="en-US" dirty="0" smtClean="0"/>
              <a:t>of violence </a:t>
            </a:r>
            <a:r>
              <a:rPr lang="en-US" dirty="0"/>
              <a:t>against workers. It can occur at </a:t>
            </a:r>
            <a:r>
              <a:rPr lang="en-US" dirty="0" smtClean="0"/>
              <a:t>or outside </a:t>
            </a:r>
            <a:r>
              <a:rPr lang="en-US" dirty="0"/>
              <a:t>the workplace and can range </a:t>
            </a:r>
            <a:r>
              <a:rPr lang="en-US" dirty="0" smtClean="0"/>
              <a:t>from threats </a:t>
            </a:r>
            <a:r>
              <a:rPr lang="en-US" dirty="0"/>
              <a:t>and verbal abuse to physical assaults </a:t>
            </a:r>
            <a:r>
              <a:rPr lang="en-US" dirty="0" smtClean="0"/>
              <a:t>and homicide.</a:t>
            </a:r>
          </a:p>
          <a:p>
            <a:r>
              <a:rPr lang="en-US" dirty="0"/>
              <a:t>Alert supervisors to any concerns </a:t>
            </a:r>
            <a:r>
              <a:rPr lang="en-US" dirty="0" smtClean="0"/>
              <a:t>about safety </a:t>
            </a:r>
            <a:r>
              <a:rPr lang="en-US" dirty="0"/>
              <a:t>or security and report all </a:t>
            </a:r>
            <a:r>
              <a:rPr lang="en-US" dirty="0" smtClean="0"/>
              <a:t>incidents immediately </a:t>
            </a:r>
            <a:r>
              <a:rPr lang="en-US" dirty="0"/>
              <a:t>in writing.</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447800"/>
            <a:ext cx="160337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419600"/>
            <a:ext cx="139967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46389">
            <a:off x="2286000" y="4267200"/>
            <a:ext cx="1609725" cy="113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624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Belongings</a:t>
            </a:r>
            <a:endParaRPr lang="en-US" dirty="0"/>
          </a:p>
        </p:txBody>
      </p:sp>
      <p:sp>
        <p:nvSpPr>
          <p:cNvPr id="3" name="Content Placeholder 2"/>
          <p:cNvSpPr>
            <a:spLocks noGrp="1"/>
          </p:cNvSpPr>
          <p:nvPr>
            <p:ph idx="1"/>
          </p:nvPr>
        </p:nvSpPr>
        <p:spPr/>
        <p:txBody>
          <a:bodyPr/>
          <a:lstStyle/>
          <a:p>
            <a:r>
              <a:rPr lang="en-US" dirty="0"/>
              <a:t>All employee personal belongings/valuables should be secured in a locked locker while on duty. High dollar items such as laptops, tablets and smart phones, should never be left unsecured or unattended. Employees will be held responsible for any lost items not secured while on SBMC property. Employees are encouraged to properly tag their personal belongings in case they are stolen and recovered.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086600" y="3810000"/>
            <a:ext cx="1752600" cy="1676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095750"/>
            <a:ext cx="1657350" cy="11049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4419600"/>
            <a:ext cx="1066800" cy="741657"/>
          </a:xfrm>
          <a:prstGeom prst="rect">
            <a:avLst/>
          </a:prstGeom>
        </p:spPr>
      </p:pic>
    </p:spTree>
    <p:extLst>
      <p:ext uri="{BB962C8B-B14F-4D97-AF65-F5344CB8AC3E}">
        <p14:creationId xmlns:p14="http://schemas.microsoft.com/office/powerpoint/2010/main" val="137503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Exit</a:t>
            </a:r>
            <a:endParaRPr lang="en-US" dirty="0"/>
          </a:p>
        </p:txBody>
      </p:sp>
      <p:sp>
        <p:nvSpPr>
          <p:cNvPr id="3" name="Content Placeholder 2"/>
          <p:cNvSpPr>
            <a:spLocks noGrp="1"/>
          </p:cNvSpPr>
          <p:nvPr>
            <p:ph idx="1"/>
          </p:nvPr>
        </p:nvSpPr>
        <p:spPr/>
        <p:txBody>
          <a:bodyPr/>
          <a:lstStyle/>
          <a:p>
            <a:r>
              <a:rPr lang="en-US" dirty="0" smtClean="0"/>
              <a:t>Employees </a:t>
            </a:r>
            <a:r>
              <a:rPr lang="en-US" dirty="0"/>
              <a:t>are encouraged to use the Security escort service 24 hours a day. </a:t>
            </a:r>
            <a:r>
              <a:rPr lang="en-US" dirty="0" smtClean="0"/>
              <a:t> Escorts may be provided by dialing Security at 2911 or 2912. </a:t>
            </a:r>
            <a:r>
              <a:rPr lang="en-US" dirty="0"/>
              <a:t>For visitors and patients leaving at night, security asks that you </a:t>
            </a:r>
            <a:r>
              <a:rPr lang="en-US" dirty="0" smtClean="0"/>
              <a:t>call, </a:t>
            </a:r>
            <a:r>
              <a:rPr lang="en-US" dirty="0"/>
              <a:t>so that an escort can be provided to our guests and patients as well. Security will be more than happy to assist you 24 hours a day, seven days a week.</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886200"/>
            <a:ext cx="30199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941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Information</a:t>
            </a:r>
            <a:endParaRPr lang="en-US" dirty="0"/>
          </a:p>
        </p:txBody>
      </p:sp>
      <p:sp>
        <p:nvSpPr>
          <p:cNvPr id="3" name="Content Placeholder 2"/>
          <p:cNvSpPr>
            <a:spLocks noGrp="1"/>
          </p:cNvSpPr>
          <p:nvPr>
            <p:ph idx="1"/>
          </p:nvPr>
        </p:nvSpPr>
        <p:spPr>
          <a:xfrm>
            <a:off x="304800" y="685800"/>
            <a:ext cx="8534400" cy="4724400"/>
          </a:xfrm>
        </p:spPr>
        <p:txBody>
          <a:bodyPr anchor="t">
            <a:normAutofit fontScale="47500" lnSpcReduction="20000"/>
          </a:bodyPr>
          <a:lstStyle/>
          <a:p>
            <a:r>
              <a:rPr lang="en-US" sz="3400" dirty="0"/>
              <a:t>When electrical equipment problems are identified, Tag the item, Lock it out of service, and call Engineering to report it. Do not use if safety sticker is outdated (see below for sample of Biomed Safety sticker). Any electrical equipment (for personal or patient use) brought from home to the hospital MUST BE CHECKED BY BIOMED before use.  Call 3339</a:t>
            </a:r>
            <a:r>
              <a:rPr lang="en-US" sz="3400" dirty="0" smtClean="0"/>
              <a:t>.</a:t>
            </a:r>
          </a:p>
          <a:p>
            <a:pPr marL="0" marR="0">
              <a:lnSpc>
                <a:spcPct val="115000"/>
              </a:lnSpc>
              <a:spcBef>
                <a:spcPts val="0"/>
              </a:spcBef>
              <a:spcAft>
                <a:spcPts val="0"/>
              </a:spcAft>
            </a:pPr>
            <a:r>
              <a:rPr lang="en-US" sz="3400" b="1" dirty="0">
                <a:solidFill>
                  <a:srgbClr val="000000"/>
                </a:solidFill>
                <a:ea typeface="Calibri"/>
                <a:cs typeface="Times New Roman"/>
              </a:rPr>
              <a:t>Always use three-pronged (grounded) plugs. </a:t>
            </a:r>
            <a:r>
              <a:rPr lang="en-US" sz="3400" dirty="0">
                <a:solidFill>
                  <a:srgbClr val="000000"/>
                </a:solidFill>
                <a:ea typeface="Calibri"/>
                <a:cs typeface="Times New Roman"/>
              </a:rPr>
              <a:t>If you feel a "tingle or </a:t>
            </a:r>
            <a:endParaRPr lang="en-US" sz="3400" dirty="0" smtClean="0">
              <a:solidFill>
                <a:srgbClr val="000000"/>
              </a:solidFill>
              <a:ea typeface="Calibri"/>
              <a:cs typeface="Times New Roman"/>
            </a:endParaRPr>
          </a:p>
          <a:p>
            <a:pPr marL="0" marR="0" indent="0">
              <a:lnSpc>
                <a:spcPct val="115000"/>
              </a:lnSpc>
              <a:spcBef>
                <a:spcPts val="0"/>
              </a:spcBef>
              <a:spcAft>
                <a:spcPts val="0"/>
              </a:spcAft>
              <a:buNone/>
            </a:pPr>
            <a:r>
              <a:rPr lang="en-US" sz="3400" dirty="0">
                <a:solidFill>
                  <a:srgbClr val="000000"/>
                </a:solidFill>
                <a:ea typeface="Calibri"/>
                <a:cs typeface="Times New Roman"/>
              </a:rPr>
              <a:t> </a:t>
            </a:r>
            <a:r>
              <a:rPr lang="en-US" sz="3400" dirty="0" smtClean="0">
                <a:solidFill>
                  <a:srgbClr val="000000"/>
                </a:solidFill>
                <a:ea typeface="Calibri"/>
                <a:cs typeface="Times New Roman"/>
              </a:rPr>
              <a:t>     shock</a:t>
            </a:r>
            <a:r>
              <a:rPr lang="en-US" sz="3400" dirty="0">
                <a:solidFill>
                  <a:srgbClr val="000000"/>
                </a:solidFill>
                <a:ea typeface="Calibri"/>
                <a:cs typeface="Times New Roman"/>
              </a:rPr>
              <a:t>," immediately </a:t>
            </a:r>
            <a:r>
              <a:rPr lang="en-US" sz="3400" b="1" dirty="0" err="1">
                <a:solidFill>
                  <a:srgbClr val="000000"/>
                </a:solidFill>
                <a:ea typeface="Calibri"/>
                <a:cs typeface="Times New Roman"/>
              </a:rPr>
              <a:t>Tagout</a:t>
            </a:r>
            <a:r>
              <a:rPr lang="en-US" sz="3400" b="1" dirty="0">
                <a:solidFill>
                  <a:srgbClr val="000000"/>
                </a:solidFill>
                <a:ea typeface="Calibri"/>
                <a:cs typeface="Times New Roman"/>
              </a:rPr>
              <a:t>/Lockout </a:t>
            </a:r>
            <a:r>
              <a:rPr lang="en-US" sz="3400" dirty="0">
                <a:solidFill>
                  <a:srgbClr val="000000"/>
                </a:solidFill>
                <a:ea typeface="Calibri"/>
                <a:cs typeface="Times New Roman"/>
              </a:rPr>
              <a:t>and report. </a:t>
            </a:r>
            <a:endParaRPr lang="en-US" sz="3400" dirty="0">
              <a:latin typeface="Calibri"/>
              <a:ea typeface="Calibri"/>
              <a:cs typeface="Times New Roman"/>
            </a:endParaRPr>
          </a:p>
          <a:p>
            <a:pPr marL="0" marR="0">
              <a:lnSpc>
                <a:spcPct val="115000"/>
              </a:lnSpc>
              <a:spcBef>
                <a:spcPts val="0"/>
              </a:spcBef>
              <a:spcAft>
                <a:spcPts val="0"/>
              </a:spcAft>
            </a:pPr>
            <a:r>
              <a:rPr lang="en-US" sz="3400" b="1" dirty="0">
                <a:solidFill>
                  <a:srgbClr val="000000"/>
                </a:solidFill>
                <a:ea typeface="Calibri"/>
                <a:cs typeface="Times New Roman"/>
              </a:rPr>
              <a:t>DO NOT USE! </a:t>
            </a:r>
            <a:r>
              <a:rPr lang="en-US" sz="3400" dirty="0">
                <a:solidFill>
                  <a:srgbClr val="000000"/>
                </a:solidFill>
                <a:ea typeface="Calibri"/>
                <a:cs typeface="Times New Roman"/>
              </a:rPr>
              <a:t>Any broken piece of equipment should be tagged </a:t>
            </a:r>
            <a:endParaRPr lang="en-US" sz="3400" dirty="0" smtClean="0">
              <a:solidFill>
                <a:srgbClr val="000000"/>
              </a:solidFill>
              <a:ea typeface="Calibri"/>
              <a:cs typeface="Times New Roman"/>
            </a:endParaRPr>
          </a:p>
          <a:p>
            <a:pPr marL="0" marR="0" indent="0">
              <a:lnSpc>
                <a:spcPct val="115000"/>
              </a:lnSpc>
              <a:spcBef>
                <a:spcPts val="0"/>
              </a:spcBef>
              <a:spcAft>
                <a:spcPts val="0"/>
              </a:spcAft>
              <a:buNone/>
            </a:pPr>
            <a:r>
              <a:rPr lang="en-US" sz="3400" b="1" dirty="0">
                <a:solidFill>
                  <a:srgbClr val="000000"/>
                </a:solidFill>
                <a:ea typeface="Calibri"/>
                <a:cs typeface="Times New Roman"/>
              </a:rPr>
              <a:t> </a:t>
            </a:r>
            <a:r>
              <a:rPr lang="en-US" sz="3400" b="1" dirty="0" smtClean="0">
                <a:solidFill>
                  <a:srgbClr val="000000"/>
                </a:solidFill>
                <a:ea typeface="Calibri"/>
                <a:cs typeface="Times New Roman"/>
              </a:rPr>
              <a:t>      </a:t>
            </a:r>
            <a:r>
              <a:rPr lang="en-US" sz="3400" b="1" dirty="0" err="1" smtClean="0">
                <a:solidFill>
                  <a:srgbClr val="000000"/>
                </a:solidFill>
                <a:ea typeface="Calibri"/>
                <a:cs typeface="Times New Roman"/>
              </a:rPr>
              <a:t>Tagout</a:t>
            </a:r>
            <a:r>
              <a:rPr lang="en-US" sz="3400" b="1" dirty="0" smtClean="0">
                <a:solidFill>
                  <a:srgbClr val="000000"/>
                </a:solidFill>
                <a:ea typeface="Calibri"/>
                <a:cs typeface="Times New Roman"/>
              </a:rPr>
              <a:t>/Lockout </a:t>
            </a:r>
            <a:r>
              <a:rPr lang="en-US" sz="3400" dirty="0">
                <a:solidFill>
                  <a:srgbClr val="000000"/>
                </a:solidFill>
                <a:ea typeface="Calibri"/>
                <a:cs typeface="Times New Roman"/>
              </a:rPr>
              <a:t>and reported to Engineering immediately. </a:t>
            </a:r>
            <a:endParaRPr lang="en-US" sz="3400" dirty="0">
              <a:latin typeface="Calibri"/>
              <a:ea typeface="Calibri"/>
              <a:cs typeface="Times New Roman"/>
            </a:endParaRPr>
          </a:p>
          <a:p>
            <a:pPr marL="0" marR="0">
              <a:lnSpc>
                <a:spcPct val="120000"/>
              </a:lnSpc>
              <a:spcBef>
                <a:spcPts val="0"/>
              </a:spcBef>
            </a:pPr>
            <a:r>
              <a:rPr lang="en-US" sz="3400" b="1" dirty="0">
                <a:solidFill>
                  <a:srgbClr val="000000"/>
                </a:solidFill>
                <a:ea typeface="Calibri"/>
                <a:cs typeface="Times New Roman"/>
              </a:rPr>
              <a:t>EMERGENCY POWER </a:t>
            </a:r>
            <a:r>
              <a:rPr lang="en-US" sz="3400" dirty="0">
                <a:solidFill>
                  <a:srgbClr val="000000"/>
                </a:solidFill>
                <a:ea typeface="Calibri"/>
                <a:cs typeface="Times New Roman"/>
              </a:rPr>
              <a:t>is provided by emergency generators during an </a:t>
            </a:r>
            <a:endParaRPr lang="en-US" sz="3400" dirty="0" smtClean="0">
              <a:solidFill>
                <a:srgbClr val="000000"/>
              </a:solidFill>
              <a:ea typeface="Calibri"/>
              <a:cs typeface="Times New Roman"/>
            </a:endParaRPr>
          </a:p>
          <a:p>
            <a:pPr marL="0" marR="0" indent="0">
              <a:lnSpc>
                <a:spcPct val="120000"/>
              </a:lnSpc>
              <a:spcBef>
                <a:spcPts val="0"/>
              </a:spcBef>
              <a:buNone/>
            </a:pPr>
            <a:r>
              <a:rPr lang="en-US" sz="3400" dirty="0">
                <a:solidFill>
                  <a:srgbClr val="000000"/>
                </a:solidFill>
                <a:ea typeface="Calibri"/>
                <a:cs typeface="Times New Roman"/>
              </a:rPr>
              <a:t> </a:t>
            </a:r>
            <a:r>
              <a:rPr lang="en-US" sz="3400" dirty="0" smtClean="0">
                <a:solidFill>
                  <a:srgbClr val="000000"/>
                </a:solidFill>
                <a:ea typeface="Calibri"/>
                <a:cs typeface="Times New Roman"/>
              </a:rPr>
              <a:t>     outage</a:t>
            </a:r>
            <a:r>
              <a:rPr lang="en-US" sz="3400" dirty="0">
                <a:solidFill>
                  <a:srgbClr val="000000"/>
                </a:solidFill>
                <a:ea typeface="Calibri"/>
                <a:cs typeface="Times New Roman"/>
              </a:rPr>
              <a:t>. Locate </a:t>
            </a:r>
            <a:r>
              <a:rPr lang="en-US" sz="3400" b="1" dirty="0">
                <a:solidFill>
                  <a:srgbClr val="000000"/>
                </a:solidFill>
                <a:ea typeface="Calibri"/>
                <a:cs typeface="Times New Roman"/>
              </a:rPr>
              <a:t>RED OUTLETS--</a:t>
            </a:r>
            <a:r>
              <a:rPr lang="en-US" sz="3400" dirty="0">
                <a:solidFill>
                  <a:srgbClr val="000000"/>
                </a:solidFill>
                <a:ea typeface="Calibri"/>
                <a:cs typeface="Times New Roman"/>
              </a:rPr>
              <a:t>these are the </a:t>
            </a:r>
            <a:r>
              <a:rPr lang="en-US" sz="3400" b="1" dirty="0">
                <a:solidFill>
                  <a:srgbClr val="000000"/>
                </a:solidFill>
                <a:ea typeface="Calibri"/>
                <a:cs typeface="Times New Roman"/>
              </a:rPr>
              <a:t>only outlets </a:t>
            </a:r>
            <a:r>
              <a:rPr lang="en-US" sz="3400" dirty="0">
                <a:solidFill>
                  <a:srgbClr val="000000"/>
                </a:solidFill>
                <a:ea typeface="Calibri"/>
                <a:cs typeface="Times New Roman"/>
              </a:rPr>
              <a:t>generated by the </a:t>
            </a:r>
            <a:endParaRPr lang="en-US" sz="3400" dirty="0" smtClean="0">
              <a:solidFill>
                <a:srgbClr val="000000"/>
              </a:solidFill>
              <a:ea typeface="Calibri"/>
              <a:cs typeface="Times New Roman"/>
            </a:endParaRPr>
          </a:p>
          <a:p>
            <a:pPr marL="0" marR="0" indent="0">
              <a:lnSpc>
                <a:spcPct val="120000"/>
              </a:lnSpc>
              <a:spcBef>
                <a:spcPts val="0"/>
              </a:spcBef>
              <a:buNone/>
            </a:pPr>
            <a:r>
              <a:rPr lang="en-US" sz="3400" dirty="0">
                <a:solidFill>
                  <a:srgbClr val="000000"/>
                </a:solidFill>
                <a:ea typeface="Calibri"/>
                <a:cs typeface="Times New Roman"/>
              </a:rPr>
              <a:t> </a:t>
            </a:r>
            <a:r>
              <a:rPr lang="en-US" sz="3400" dirty="0" smtClean="0">
                <a:solidFill>
                  <a:srgbClr val="000000"/>
                </a:solidFill>
                <a:ea typeface="Calibri"/>
                <a:cs typeface="Times New Roman"/>
              </a:rPr>
              <a:t>     emergency </a:t>
            </a:r>
            <a:r>
              <a:rPr lang="en-US" sz="3400" dirty="0">
                <a:solidFill>
                  <a:srgbClr val="000000"/>
                </a:solidFill>
                <a:ea typeface="Calibri"/>
                <a:cs typeface="Times New Roman"/>
              </a:rPr>
              <a:t>generator. All life-saving or life-sustaining equipment should be </a:t>
            </a:r>
            <a:r>
              <a:rPr lang="en-US" sz="3400" dirty="0" smtClean="0">
                <a:solidFill>
                  <a:srgbClr val="000000"/>
                </a:solidFill>
                <a:ea typeface="Calibri"/>
                <a:cs typeface="Times New Roman"/>
              </a:rPr>
              <a:t>plugged</a:t>
            </a:r>
          </a:p>
          <a:p>
            <a:pPr marL="0" marR="0" indent="0">
              <a:lnSpc>
                <a:spcPct val="120000"/>
              </a:lnSpc>
              <a:spcBef>
                <a:spcPts val="0"/>
              </a:spcBef>
              <a:buNone/>
            </a:pPr>
            <a:r>
              <a:rPr lang="en-US" sz="3400" dirty="0">
                <a:solidFill>
                  <a:srgbClr val="000000"/>
                </a:solidFill>
                <a:ea typeface="Calibri"/>
                <a:cs typeface="Times New Roman"/>
              </a:rPr>
              <a:t> </a:t>
            </a:r>
            <a:r>
              <a:rPr lang="en-US" sz="3400" dirty="0" smtClean="0">
                <a:solidFill>
                  <a:srgbClr val="000000"/>
                </a:solidFill>
                <a:ea typeface="Calibri"/>
                <a:cs typeface="Times New Roman"/>
              </a:rPr>
              <a:t>     </a:t>
            </a:r>
            <a:r>
              <a:rPr lang="en-US" sz="3400" dirty="0">
                <a:solidFill>
                  <a:srgbClr val="000000"/>
                </a:solidFill>
                <a:ea typeface="Calibri"/>
                <a:cs typeface="Times New Roman"/>
              </a:rPr>
              <a:t>into a RED outlet. Know the location </a:t>
            </a:r>
            <a:r>
              <a:rPr lang="en-US" sz="3400" dirty="0">
                <a:ea typeface="Calibri"/>
                <a:cs typeface="Times New Roman"/>
              </a:rPr>
              <a:t>of flashlights and emergency extension cords. </a:t>
            </a:r>
            <a:r>
              <a:rPr lang="en-US" sz="3400" dirty="0" smtClean="0">
                <a:ea typeface="Calibri"/>
                <a:cs typeface="Times New Roman"/>
              </a:rPr>
              <a:t>Use</a:t>
            </a:r>
          </a:p>
          <a:p>
            <a:pPr marL="0" marR="0" indent="0">
              <a:lnSpc>
                <a:spcPct val="120000"/>
              </a:lnSpc>
              <a:spcBef>
                <a:spcPts val="0"/>
              </a:spcBef>
              <a:buNone/>
            </a:pPr>
            <a:r>
              <a:rPr lang="en-US" sz="3400" dirty="0">
                <a:ea typeface="Calibri"/>
                <a:cs typeface="Times New Roman"/>
              </a:rPr>
              <a:t> </a:t>
            </a:r>
            <a:r>
              <a:rPr lang="en-US" sz="3400" dirty="0" smtClean="0">
                <a:ea typeface="Calibri"/>
                <a:cs typeface="Times New Roman"/>
              </a:rPr>
              <a:t>     </a:t>
            </a:r>
            <a:r>
              <a:rPr lang="en-US" sz="3400" dirty="0">
                <a:ea typeface="Calibri"/>
                <a:cs typeface="Times New Roman"/>
              </a:rPr>
              <a:t>electrical equipment properly and teach patients to do the same</a:t>
            </a:r>
            <a:r>
              <a:rPr lang="en-US" sz="3400" dirty="0" smtClean="0">
                <a:ea typeface="Calibri"/>
                <a:cs typeface="Times New Roman"/>
              </a:rPr>
              <a:t>.</a:t>
            </a:r>
          </a:p>
          <a:p>
            <a:pPr marR="0">
              <a:lnSpc>
                <a:spcPct val="120000"/>
              </a:lnSpc>
              <a:spcBef>
                <a:spcPts val="0"/>
              </a:spcBef>
            </a:pPr>
            <a:r>
              <a:rPr lang="en-US" sz="3400" dirty="0">
                <a:latin typeface="Cambria" panose="02040503050406030204" pitchFamily="18" charset="0"/>
                <a:ea typeface="Calibri"/>
                <a:cs typeface="Times New Roman"/>
              </a:rPr>
              <a:t>All new clinical equipment must be evaluated by clinical engineers from the Bio-Medical Department. </a:t>
            </a:r>
          </a:p>
          <a:p>
            <a:pPr lvl="1">
              <a:lnSpc>
                <a:spcPct val="120000"/>
              </a:lnSpc>
              <a:spcBef>
                <a:spcPts val="0"/>
              </a:spcBef>
            </a:pPr>
            <a:r>
              <a:rPr lang="en-US" sz="2500" dirty="0" smtClean="0">
                <a:latin typeface="Cambria" panose="02040503050406030204" pitchFamily="18" charset="0"/>
                <a:ea typeface="Calibri"/>
                <a:cs typeface="Times New Roman"/>
              </a:rPr>
              <a:t>Staff </a:t>
            </a:r>
            <a:r>
              <a:rPr lang="en-US" sz="2500" dirty="0">
                <a:latin typeface="Cambria" panose="02040503050406030204" pitchFamily="18" charset="0"/>
                <a:ea typeface="Calibri"/>
                <a:cs typeface="Times New Roman"/>
              </a:rPr>
              <a:t>should review procedures for the proper use of equipment</a:t>
            </a:r>
          </a:p>
          <a:p>
            <a:pPr lvl="1">
              <a:lnSpc>
                <a:spcPct val="120000"/>
              </a:lnSpc>
              <a:spcBef>
                <a:spcPts val="0"/>
              </a:spcBef>
            </a:pPr>
            <a:r>
              <a:rPr lang="en-US" sz="2500" dirty="0" smtClean="0">
                <a:latin typeface="Cambria" panose="02040503050406030204" pitchFamily="18" charset="0"/>
                <a:ea typeface="Calibri"/>
                <a:cs typeface="Times New Roman"/>
              </a:rPr>
              <a:t>Immediately </a:t>
            </a:r>
            <a:r>
              <a:rPr lang="en-US" sz="2500" dirty="0">
                <a:latin typeface="Cambria" panose="02040503050406030204" pitchFamily="18" charset="0"/>
                <a:ea typeface="Calibri"/>
                <a:cs typeface="Times New Roman"/>
              </a:rPr>
              <a:t>remove faulty equipment from service and tag it for repairs (Lock out/Tag out).</a:t>
            </a:r>
          </a:p>
          <a:p>
            <a:pPr lvl="1">
              <a:lnSpc>
                <a:spcPct val="120000"/>
              </a:lnSpc>
              <a:spcBef>
                <a:spcPts val="0"/>
              </a:spcBef>
            </a:pPr>
            <a:r>
              <a:rPr lang="en-US" sz="2500" dirty="0" smtClean="0">
                <a:latin typeface="Cambria" panose="02040503050406030204" pitchFamily="18" charset="0"/>
                <a:ea typeface="Calibri"/>
                <a:cs typeface="Times New Roman"/>
              </a:rPr>
              <a:t>Notify </a:t>
            </a:r>
            <a:r>
              <a:rPr lang="en-US" sz="2500" dirty="0">
                <a:latin typeface="Cambria" panose="02040503050406030204" pitchFamily="18" charset="0"/>
                <a:ea typeface="Calibri"/>
                <a:cs typeface="Times New Roman"/>
              </a:rPr>
              <a:t>your supervisor if faulty equipment has caused serious harm to patients or employees </a:t>
            </a:r>
          </a:p>
          <a:p>
            <a:pPr lvl="1">
              <a:lnSpc>
                <a:spcPct val="120000"/>
              </a:lnSpc>
              <a:spcBef>
                <a:spcPts val="0"/>
              </a:spcBef>
            </a:pPr>
            <a:r>
              <a:rPr lang="en-US" sz="2500" dirty="0" smtClean="0">
                <a:latin typeface="Cambria" panose="02040503050406030204" pitchFamily="18" charset="0"/>
                <a:ea typeface="Calibri"/>
                <a:cs typeface="Times New Roman"/>
              </a:rPr>
              <a:t>Each </a:t>
            </a:r>
            <a:r>
              <a:rPr lang="en-US" sz="2500" dirty="0">
                <a:latin typeface="Cambria" panose="02040503050406030204" pitchFamily="18" charset="0"/>
                <a:ea typeface="Calibri"/>
                <a:cs typeface="Times New Roman"/>
              </a:rPr>
              <a:t>piece of medical equipment is labeled with a inspection tag that should be checked each time, before the equipment is used. The tag itself will have the expiration date of when the equipment has to be re-inspected </a:t>
            </a:r>
          </a:p>
          <a:p>
            <a:pPr lvl="1">
              <a:lnSpc>
                <a:spcPct val="120000"/>
              </a:lnSpc>
              <a:spcBef>
                <a:spcPts val="0"/>
              </a:spcBef>
            </a:pPr>
            <a:r>
              <a:rPr lang="en-US" sz="2500" dirty="0" smtClean="0">
                <a:latin typeface="Cambria" panose="02040503050406030204" pitchFamily="18" charset="0"/>
                <a:ea typeface="Calibri"/>
                <a:cs typeface="Times New Roman"/>
              </a:rPr>
              <a:t>Bio </a:t>
            </a:r>
            <a:r>
              <a:rPr lang="en-US" sz="2500" dirty="0">
                <a:latin typeface="Cambria" panose="02040503050406030204" pitchFamily="18" charset="0"/>
                <a:ea typeface="Calibri"/>
                <a:cs typeface="Times New Roman"/>
              </a:rPr>
              <a:t>Med staff can be reached by dialing extension </a:t>
            </a:r>
            <a:r>
              <a:rPr lang="en-US" sz="2500" b="1" dirty="0">
                <a:latin typeface="Cambria" panose="02040503050406030204" pitchFamily="18" charset="0"/>
                <a:ea typeface="Calibri"/>
                <a:cs typeface="Times New Roman"/>
              </a:rPr>
              <a:t>3347</a:t>
            </a:r>
          </a:p>
          <a:p>
            <a:pPr marR="0">
              <a:lnSpc>
                <a:spcPct val="120000"/>
              </a:lnSpc>
              <a:spcBef>
                <a:spcPts val="0"/>
              </a:spcBef>
            </a:pPr>
            <a:endParaRPr lang="en-US" sz="2000" dirty="0">
              <a:latin typeface="Calibri"/>
              <a:ea typeface="Calibri"/>
              <a:cs typeface="Times New Roman"/>
            </a:endParaRPr>
          </a:p>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027" y="1295400"/>
            <a:ext cx="115897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688" y="1600200"/>
            <a:ext cx="565377"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73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09600"/>
            <a:ext cx="957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Fire Safety</a:t>
            </a:r>
            <a:endParaRPr lang="en-US" dirty="0"/>
          </a:p>
        </p:txBody>
      </p:sp>
      <p:sp>
        <p:nvSpPr>
          <p:cNvPr id="3" name="Content Placeholder 2"/>
          <p:cNvSpPr>
            <a:spLocks noGrp="1"/>
          </p:cNvSpPr>
          <p:nvPr>
            <p:ph idx="1"/>
          </p:nvPr>
        </p:nvSpPr>
        <p:spPr>
          <a:xfrm>
            <a:off x="228600" y="685800"/>
            <a:ext cx="8686800" cy="4648200"/>
          </a:xfrm>
        </p:spPr>
        <p:txBody>
          <a:bodyPr anchor="t">
            <a:normAutofit fontScale="92500" lnSpcReduction="10000"/>
          </a:bodyPr>
          <a:lstStyle/>
          <a:p>
            <a:r>
              <a:rPr lang="en-US" dirty="0"/>
              <a:t>All employees are required to comply with all fire policies</a:t>
            </a:r>
            <a:r>
              <a:rPr lang="en-US" dirty="0" smtClean="0"/>
              <a:t>:</a:t>
            </a:r>
          </a:p>
          <a:p>
            <a:pPr lvl="1"/>
            <a:r>
              <a:rPr lang="en-US" dirty="0" smtClean="0"/>
              <a:t>Know </a:t>
            </a:r>
            <a:r>
              <a:rPr lang="en-US" dirty="0"/>
              <a:t>your department specific Fire/Emergency response plan</a:t>
            </a:r>
          </a:p>
          <a:p>
            <a:pPr lvl="1"/>
            <a:r>
              <a:rPr lang="en-US" dirty="0" smtClean="0"/>
              <a:t>Understand </a:t>
            </a:r>
            <a:r>
              <a:rPr lang="en-US" dirty="0"/>
              <a:t>what to do in the event of a fire</a:t>
            </a:r>
          </a:p>
          <a:p>
            <a:pPr lvl="1"/>
            <a:r>
              <a:rPr lang="en-US" dirty="0" smtClean="0"/>
              <a:t>Know </a:t>
            </a:r>
            <a:r>
              <a:rPr lang="en-US" dirty="0"/>
              <a:t>your responsibilities both for a fire in your area or in another part of the facility.</a:t>
            </a:r>
          </a:p>
          <a:p>
            <a:pPr lvl="1"/>
            <a:r>
              <a:rPr lang="en-US" dirty="0" smtClean="0"/>
              <a:t>Know </a:t>
            </a:r>
            <a:r>
              <a:rPr lang="en-US" dirty="0"/>
              <a:t>where your nearest fire extinguisher is located on your unit</a:t>
            </a:r>
          </a:p>
          <a:p>
            <a:pPr lvl="1"/>
            <a:r>
              <a:rPr lang="en-US" dirty="0" smtClean="0"/>
              <a:t>Know </a:t>
            </a:r>
            <a:r>
              <a:rPr lang="en-US" dirty="0"/>
              <a:t>where the closest fire pull station is location within your area.</a:t>
            </a:r>
          </a:p>
          <a:p>
            <a:pPr lvl="1"/>
            <a:r>
              <a:rPr lang="en-US" dirty="0" smtClean="0"/>
              <a:t>Know </a:t>
            </a:r>
            <a:r>
              <a:rPr lang="en-US" dirty="0"/>
              <a:t>where the closest two evacuation routes are in your area</a:t>
            </a:r>
            <a:r>
              <a:rPr lang="en-US" dirty="0" smtClean="0"/>
              <a:t>.</a:t>
            </a:r>
          </a:p>
          <a:p>
            <a:r>
              <a:rPr lang="en-US" dirty="0"/>
              <a:t>Operate a fire extinguisher using the “PASS” </a:t>
            </a:r>
            <a:r>
              <a:rPr lang="en-US" dirty="0" smtClean="0"/>
              <a:t>method</a:t>
            </a:r>
          </a:p>
          <a:p>
            <a:pPr lvl="1"/>
            <a:r>
              <a:rPr lang="en-US" dirty="0"/>
              <a:t>Pull the safety pin</a:t>
            </a:r>
          </a:p>
          <a:p>
            <a:pPr lvl="1"/>
            <a:r>
              <a:rPr lang="en-US" dirty="0"/>
              <a:t>Aim at the base of the fire                               </a:t>
            </a:r>
          </a:p>
          <a:p>
            <a:pPr lvl="1"/>
            <a:r>
              <a:rPr lang="en-US" dirty="0"/>
              <a:t>Squeeze the trigger</a:t>
            </a:r>
          </a:p>
          <a:p>
            <a:pPr lvl="1"/>
            <a:r>
              <a:rPr lang="en-US" dirty="0"/>
              <a:t>Sweep back and forth</a:t>
            </a:r>
          </a:p>
          <a:p>
            <a:endParaRPr lang="en-US"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863" y="3733800"/>
            <a:ext cx="2243137"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5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of Care</a:t>
            </a:r>
            <a:endParaRPr lang="en-US" dirty="0"/>
          </a:p>
        </p:txBody>
      </p:sp>
      <p:sp>
        <p:nvSpPr>
          <p:cNvPr id="3" name="Content Placeholder 2"/>
          <p:cNvSpPr>
            <a:spLocks noGrp="1"/>
          </p:cNvSpPr>
          <p:nvPr>
            <p:ph idx="1"/>
          </p:nvPr>
        </p:nvSpPr>
        <p:spPr/>
        <p:txBody>
          <a:bodyPr anchor="t"/>
          <a:lstStyle/>
          <a:p>
            <a:pPr>
              <a:spcBef>
                <a:spcPts val="0"/>
              </a:spcBef>
            </a:pPr>
            <a:r>
              <a:rPr lang="en-US" dirty="0"/>
              <a:t> The Environment of Care Team (EOC) provides a functional, safe, and effective environment for patients, staff and visitors</a:t>
            </a:r>
            <a:r>
              <a:rPr lang="en-US" dirty="0" smtClean="0"/>
              <a: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45507491"/>
              </p:ext>
            </p:extLst>
          </p:nvPr>
        </p:nvGraphicFramePr>
        <p:xfrm>
          <a:off x="838200" y="1981200"/>
          <a:ext cx="7543800" cy="3205085"/>
        </p:xfrm>
        <a:graphic>
          <a:graphicData uri="http://schemas.openxmlformats.org/drawingml/2006/table">
            <a:tbl>
              <a:tblPr firstRow="1" bandRow="1">
                <a:tableStyleId>{5C22544A-7EE6-4342-B048-85BDC9FD1C3A}</a:tableStyleId>
              </a:tblPr>
              <a:tblGrid>
                <a:gridCol w="3771900"/>
                <a:gridCol w="3771900"/>
              </a:tblGrid>
              <a:tr h="493651">
                <a:tc>
                  <a:txBody>
                    <a:bodyPr/>
                    <a:lstStyle/>
                    <a:p>
                      <a:pPr algn="ctr"/>
                      <a:r>
                        <a:rPr lang="en-US" dirty="0" smtClean="0"/>
                        <a:t>Environment of Care</a:t>
                      </a:r>
                      <a:endParaRPr lang="en-US" dirty="0"/>
                    </a:p>
                  </a:txBody>
                  <a:tcPr/>
                </a:tc>
                <a:tc rowSpan="2">
                  <a:txBody>
                    <a:bodyPr/>
                    <a:lstStyle/>
                    <a:p>
                      <a:pPr algn="ctr"/>
                      <a:r>
                        <a:rPr lang="en-US" sz="1200" dirty="0" smtClean="0">
                          <a:solidFill>
                            <a:srgbClr val="C00000"/>
                          </a:solidFill>
                        </a:rPr>
                        <a:t>There are 6 areas included</a:t>
                      </a:r>
                      <a:r>
                        <a:rPr lang="en-US" sz="1200" baseline="0" dirty="0" smtClean="0">
                          <a:solidFill>
                            <a:srgbClr val="C00000"/>
                          </a:solidFill>
                        </a:rPr>
                        <a:t> under the </a:t>
                      </a:r>
                    </a:p>
                    <a:p>
                      <a:pPr algn="ctr"/>
                      <a:r>
                        <a:rPr lang="en-US" sz="1200" baseline="0" dirty="0" smtClean="0">
                          <a:solidFill>
                            <a:srgbClr val="C00000"/>
                          </a:solidFill>
                        </a:rPr>
                        <a:t>Environment of Care</a:t>
                      </a:r>
                      <a:endParaRPr lang="en-US" sz="1200" dirty="0">
                        <a:solidFill>
                          <a:srgbClr val="C00000"/>
                        </a:solidFill>
                      </a:endParaRPr>
                    </a:p>
                  </a:txBody>
                  <a:tcPr>
                    <a:solidFill>
                      <a:schemeClr val="accent1">
                        <a:lumMod val="20000"/>
                        <a:lumOff val="80000"/>
                      </a:schemeClr>
                    </a:solidFill>
                  </a:tcPr>
                </a:tc>
              </a:tr>
              <a:tr h="1839356">
                <a:tc>
                  <a:txBody>
                    <a:bodyPr/>
                    <a:lstStyle/>
                    <a:p>
                      <a:r>
                        <a:rPr lang="en-US" sz="1200" kern="1200" dirty="0" smtClean="0">
                          <a:solidFill>
                            <a:schemeClr val="dk1"/>
                          </a:solidFill>
                          <a:effectLst/>
                          <a:latin typeface="+mn-lt"/>
                          <a:ea typeface="+mn-ea"/>
                          <a:cs typeface="+mn-cs"/>
                        </a:rPr>
                        <a:t>The goal of the Environment of Care Program here at St. Bernardine Medical center is to provide a safe, functional and effective environment for patients, staff and visitors. We accomplish this goal through activities that: </a:t>
                      </a:r>
                    </a:p>
                    <a:p>
                      <a:r>
                        <a:rPr lang="en-US" sz="1200" kern="1200" dirty="0" smtClean="0">
                          <a:solidFill>
                            <a:schemeClr val="dk1"/>
                          </a:solidFill>
                          <a:effectLst/>
                          <a:latin typeface="+mn-lt"/>
                          <a:ea typeface="+mn-ea"/>
                          <a:cs typeface="+mn-cs"/>
                        </a:rPr>
                        <a:t>• Reduce and control the environmental hazards and risks </a:t>
                      </a:r>
                    </a:p>
                    <a:p>
                      <a:r>
                        <a:rPr lang="en-US" sz="1200" kern="1200" dirty="0" smtClean="0">
                          <a:solidFill>
                            <a:schemeClr val="dk1"/>
                          </a:solidFill>
                          <a:effectLst/>
                          <a:latin typeface="+mn-lt"/>
                          <a:ea typeface="+mn-ea"/>
                          <a:cs typeface="+mn-cs"/>
                        </a:rPr>
                        <a:t>• Prevent accidents and injuries </a:t>
                      </a:r>
                    </a:p>
                    <a:p>
                      <a:r>
                        <a:rPr lang="en-US" sz="1200" kern="1200" dirty="0" smtClean="0">
                          <a:solidFill>
                            <a:schemeClr val="dk1"/>
                          </a:solidFill>
                          <a:effectLst/>
                          <a:latin typeface="+mn-lt"/>
                          <a:ea typeface="+mn-ea"/>
                          <a:cs typeface="+mn-cs"/>
                        </a:rPr>
                        <a:t>• Maintain safe conditions for patients, staff and visitors.</a:t>
                      </a:r>
                    </a:p>
                  </a:txBody>
                  <a:tcPr/>
                </a:tc>
                <a:tc vMerge="1">
                  <a:txBody>
                    <a:bodyPr/>
                    <a:lstStyle/>
                    <a:p>
                      <a:endParaRPr lang="en-US" dirty="0"/>
                    </a:p>
                  </a:txBody>
                  <a:tcPr/>
                </a:tc>
              </a:tr>
              <a:tr h="791194">
                <a:tc gridSpan="2">
                  <a:txBody>
                    <a:bodyPr/>
                    <a:lstStyle/>
                    <a:p>
                      <a:pPr algn="ctr"/>
                      <a:r>
                        <a:rPr lang="en-US" sz="1200" kern="1200" dirty="0" smtClean="0">
                          <a:solidFill>
                            <a:schemeClr val="dk1"/>
                          </a:solidFill>
                          <a:effectLst/>
                          <a:latin typeface="+mn-lt"/>
                          <a:ea typeface="+mn-ea"/>
                          <a:cs typeface="+mn-cs"/>
                        </a:rPr>
                        <a:t>Each facility has written plans and programs to design, implement, assess, evaluate and improve these areas. Each plan outlines activities that will reduce hazards in the workplace. The Environment of Care Committee is made up of employees like you.</a:t>
                      </a:r>
                      <a:endParaRPr lang="en-US" sz="1200" dirty="0"/>
                    </a:p>
                  </a:txBody>
                  <a:tcPr/>
                </a:tc>
                <a:tc hMerge="1">
                  <a:txBody>
                    <a:bodyPr/>
                    <a:lstStyle/>
                    <a:p>
                      <a:endParaRPr lang="en-US" dirty="0"/>
                    </a:p>
                  </a:txBody>
                  <a:tcPr/>
                </a:tc>
              </a:tr>
            </a:tbl>
          </a:graphicData>
        </a:graphic>
      </p:graphicFrame>
      <p:pic>
        <p:nvPicPr>
          <p:cNvPr id="2050" name="Picture 2" title="Saf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888" y="2743200"/>
            <a:ext cx="54292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294" y="3517900"/>
            <a:ext cx="554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888" y="3517900"/>
            <a:ext cx="554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406" y="2743200"/>
            <a:ext cx="54292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590800"/>
            <a:ext cx="676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27887" y="2819400"/>
            <a:ext cx="554037" cy="200055"/>
          </a:xfrm>
          <a:prstGeom prst="rect">
            <a:avLst/>
          </a:prstGeom>
          <a:noFill/>
        </p:spPr>
        <p:txBody>
          <a:bodyPr wrap="square" rtlCol="0">
            <a:spAutoFit/>
          </a:bodyPr>
          <a:lstStyle/>
          <a:p>
            <a:r>
              <a:rPr lang="en-US" sz="700" dirty="0" smtClean="0">
                <a:latin typeface="Arial Narrow" panose="020B0606020202030204" pitchFamily="34" charset="0"/>
              </a:rPr>
              <a:t>Safety</a:t>
            </a:r>
            <a:endParaRPr lang="en-US" sz="700" dirty="0">
              <a:latin typeface="Arial Narrow" panose="020B0606020202030204" pitchFamily="34" charset="0"/>
            </a:endParaRPr>
          </a:p>
        </p:txBody>
      </p:sp>
      <p:sp>
        <p:nvSpPr>
          <p:cNvPr id="11" name="TextBox 10"/>
          <p:cNvSpPr txBox="1"/>
          <p:nvPr/>
        </p:nvSpPr>
        <p:spPr>
          <a:xfrm>
            <a:off x="7227888" y="3176572"/>
            <a:ext cx="554037" cy="200055"/>
          </a:xfrm>
          <a:prstGeom prst="rect">
            <a:avLst/>
          </a:prstGeom>
          <a:noFill/>
        </p:spPr>
        <p:txBody>
          <a:bodyPr wrap="square" rtlCol="0">
            <a:spAutoFit/>
          </a:bodyPr>
          <a:lstStyle/>
          <a:p>
            <a:r>
              <a:rPr lang="en-US" sz="700" dirty="0" smtClean="0">
                <a:latin typeface="Arial Narrow" panose="020B0606020202030204" pitchFamily="34" charset="0"/>
              </a:rPr>
              <a:t>Security</a:t>
            </a:r>
            <a:endParaRPr lang="en-US" sz="700" dirty="0">
              <a:latin typeface="Arial Narrow" panose="020B0606020202030204" pitchFamily="34" charset="0"/>
            </a:endParaRPr>
          </a:p>
        </p:txBody>
      </p:sp>
      <p:sp>
        <p:nvSpPr>
          <p:cNvPr id="12" name="TextBox 11"/>
          <p:cNvSpPr txBox="1"/>
          <p:nvPr/>
        </p:nvSpPr>
        <p:spPr>
          <a:xfrm>
            <a:off x="7216776" y="3557352"/>
            <a:ext cx="631824" cy="307777"/>
          </a:xfrm>
          <a:prstGeom prst="rect">
            <a:avLst/>
          </a:prstGeom>
          <a:noFill/>
        </p:spPr>
        <p:txBody>
          <a:bodyPr wrap="square" rtlCol="0">
            <a:spAutoFit/>
          </a:bodyPr>
          <a:lstStyle/>
          <a:p>
            <a:r>
              <a:rPr lang="en-US" sz="700" dirty="0" smtClean="0">
                <a:latin typeface="Arial Narrow" panose="020B0606020202030204" pitchFamily="34" charset="0"/>
              </a:rPr>
              <a:t>Hazardous Materials</a:t>
            </a:r>
            <a:endParaRPr lang="en-US" sz="700" dirty="0">
              <a:latin typeface="Arial Narrow" panose="020B0606020202030204" pitchFamily="34" charset="0"/>
            </a:endParaRPr>
          </a:p>
        </p:txBody>
      </p:sp>
      <p:sp>
        <p:nvSpPr>
          <p:cNvPr id="13" name="TextBox 12"/>
          <p:cNvSpPr txBox="1"/>
          <p:nvPr/>
        </p:nvSpPr>
        <p:spPr>
          <a:xfrm>
            <a:off x="5258146" y="2765538"/>
            <a:ext cx="621106" cy="307777"/>
          </a:xfrm>
          <a:prstGeom prst="rect">
            <a:avLst/>
          </a:prstGeom>
          <a:noFill/>
        </p:spPr>
        <p:txBody>
          <a:bodyPr wrap="square" rtlCol="0">
            <a:spAutoFit/>
          </a:bodyPr>
          <a:lstStyle/>
          <a:p>
            <a:r>
              <a:rPr lang="en-US" sz="700" dirty="0" smtClean="0">
                <a:latin typeface="Arial Narrow" panose="020B0606020202030204" pitchFamily="34" charset="0"/>
              </a:rPr>
              <a:t>Fire/Life Safety</a:t>
            </a:r>
            <a:endParaRPr lang="en-US" sz="700" dirty="0">
              <a:latin typeface="Arial Narrow" panose="020B0606020202030204" pitchFamily="34" charset="0"/>
            </a:endParaRPr>
          </a:p>
        </p:txBody>
      </p:sp>
      <p:sp>
        <p:nvSpPr>
          <p:cNvPr id="14" name="TextBox 13"/>
          <p:cNvSpPr txBox="1"/>
          <p:nvPr/>
        </p:nvSpPr>
        <p:spPr>
          <a:xfrm>
            <a:off x="5219873" y="3179099"/>
            <a:ext cx="697652" cy="307777"/>
          </a:xfrm>
          <a:prstGeom prst="rect">
            <a:avLst/>
          </a:prstGeom>
          <a:noFill/>
        </p:spPr>
        <p:txBody>
          <a:bodyPr wrap="square" rtlCol="0">
            <a:spAutoFit/>
          </a:bodyPr>
          <a:lstStyle/>
          <a:p>
            <a:r>
              <a:rPr lang="en-US" sz="700" dirty="0" smtClean="0">
                <a:latin typeface="Arial Narrow" panose="020B0606020202030204" pitchFamily="34" charset="0"/>
              </a:rPr>
              <a:t>Utility</a:t>
            </a:r>
          </a:p>
          <a:p>
            <a:r>
              <a:rPr lang="en-US" sz="700" dirty="0" smtClean="0">
                <a:latin typeface="Arial Narrow" panose="020B0606020202030204" pitchFamily="34" charset="0"/>
              </a:rPr>
              <a:t>Management</a:t>
            </a:r>
            <a:endParaRPr lang="en-US" sz="700" dirty="0">
              <a:latin typeface="Arial Narrow" panose="020B0606020202030204" pitchFamily="34" charset="0"/>
            </a:endParaRPr>
          </a:p>
        </p:txBody>
      </p:sp>
      <p:sp>
        <p:nvSpPr>
          <p:cNvPr id="15" name="TextBox 14"/>
          <p:cNvSpPr txBox="1"/>
          <p:nvPr/>
        </p:nvSpPr>
        <p:spPr>
          <a:xfrm>
            <a:off x="5212388" y="3557351"/>
            <a:ext cx="632959" cy="307777"/>
          </a:xfrm>
          <a:prstGeom prst="rect">
            <a:avLst/>
          </a:prstGeom>
          <a:noFill/>
        </p:spPr>
        <p:txBody>
          <a:bodyPr wrap="square" rtlCol="0">
            <a:spAutoFit/>
          </a:bodyPr>
          <a:lstStyle/>
          <a:p>
            <a:r>
              <a:rPr lang="en-US" sz="700" dirty="0" smtClean="0">
                <a:latin typeface="Arial Narrow" panose="020B0606020202030204" pitchFamily="34" charset="0"/>
              </a:rPr>
              <a:t>Medical </a:t>
            </a:r>
          </a:p>
          <a:p>
            <a:r>
              <a:rPr lang="en-US" sz="700" dirty="0" smtClean="0">
                <a:latin typeface="Arial Narrow" panose="020B0606020202030204" pitchFamily="34" charset="0"/>
              </a:rPr>
              <a:t>Equipment</a:t>
            </a:r>
            <a:endParaRPr lang="en-US" sz="700" dirty="0">
              <a:latin typeface="Arial Narrow" panose="020B0606020202030204" pitchFamily="34" charset="0"/>
            </a:endParaRPr>
          </a:p>
        </p:txBody>
      </p:sp>
      <p:sp>
        <p:nvSpPr>
          <p:cNvPr id="6" name="TextBox 5"/>
          <p:cNvSpPr txBox="1"/>
          <p:nvPr/>
        </p:nvSpPr>
        <p:spPr>
          <a:xfrm>
            <a:off x="6172200" y="2667000"/>
            <a:ext cx="676275" cy="369332"/>
          </a:xfrm>
          <a:prstGeom prst="rect">
            <a:avLst/>
          </a:prstGeom>
          <a:noFill/>
        </p:spPr>
        <p:txBody>
          <a:bodyPr wrap="square" rtlCol="0">
            <a:spAutoFit/>
          </a:bodyPr>
          <a:lstStyle/>
          <a:p>
            <a:r>
              <a:rPr lang="en-US" dirty="0" smtClean="0">
                <a:solidFill>
                  <a:schemeClr val="bg1"/>
                </a:solidFill>
              </a:rPr>
              <a:t>EOC</a:t>
            </a:r>
            <a:endParaRPr lang="en-US" dirty="0">
              <a:solidFill>
                <a:schemeClr val="bg1"/>
              </a:solidFill>
            </a:endParaRPr>
          </a:p>
        </p:txBody>
      </p:sp>
      <p:sp>
        <p:nvSpPr>
          <p:cNvPr id="7" name="TextBox 6"/>
          <p:cNvSpPr txBox="1"/>
          <p:nvPr/>
        </p:nvSpPr>
        <p:spPr>
          <a:xfrm>
            <a:off x="6172200" y="3332987"/>
            <a:ext cx="676275" cy="307777"/>
          </a:xfrm>
          <a:prstGeom prst="rect">
            <a:avLst/>
          </a:prstGeom>
          <a:noFill/>
        </p:spPr>
        <p:txBody>
          <a:bodyPr wrap="square" rtlCol="0">
            <a:spAutoFit/>
          </a:bodyPr>
          <a:lstStyle/>
          <a:p>
            <a:r>
              <a:rPr lang="en-US" sz="700" dirty="0" smtClean="0">
                <a:solidFill>
                  <a:schemeClr val="bg1"/>
                </a:solidFill>
                <a:latin typeface="Arial Narrow" panose="020B0606020202030204" pitchFamily="34" charset="0"/>
              </a:rPr>
              <a:t>Emergency</a:t>
            </a:r>
          </a:p>
          <a:p>
            <a:r>
              <a:rPr lang="en-US" sz="700" dirty="0" smtClean="0">
                <a:solidFill>
                  <a:schemeClr val="bg1"/>
                </a:solidFill>
                <a:latin typeface="Arial Narrow" panose="020B0606020202030204" pitchFamily="34" charset="0"/>
              </a:rPr>
              <a:t>Management</a:t>
            </a:r>
            <a:endParaRPr lang="en-US" sz="700" dirty="0">
              <a:solidFill>
                <a:schemeClr val="bg1"/>
              </a:solidFill>
              <a:latin typeface="Arial Narrow" panose="020B0606020202030204" pitchFamily="34" charset="0"/>
            </a:endParaRPr>
          </a:p>
        </p:txBody>
      </p:sp>
      <p:cxnSp>
        <p:nvCxnSpPr>
          <p:cNvPr id="9" name="Straight Connector 8"/>
          <p:cNvCxnSpPr/>
          <p:nvPr/>
        </p:nvCxnSpPr>
        <p:spPr>
          <a:xfrm flipH="1">
            <a:off x="5800332" y="2919428"/>
            <a:ext cx="3718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800331" y="2919426"/>
            <a:ext cx="371869" cy="35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800331" y="2919428"/>
            <a:ext cx="371871" cy="721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5" idx="1"/>
          </p:cNvCxnSpPr>
          <p:nvPr/>
        </p:nvCxnSpPr>
        <p:spPr>
          <a:xfrm>
            <a:off x="6848475" y="2919426"/>
            <a:ext cx="379412"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1" idx="1"/>
          </p:cNvCxnSpPr>
          <p:nvPr/>
        </p:nvCxnSpPr>
        <p:spPr>
          <a:xfrm>
            <a:off x="6848475" y="2919428"/>
            <a:ext cx="379413" cy="357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7" name="Straight Connector 2056"/>
          <p:cNvCxnSpPr/>
          <p:nvPr/>
        </p:nvCxnSpPr>
        <p:spPr>
          <a:xfrm>
            <a:off x="6848475" y="2919426"/>
            <a:ext cx="368301" cy="791813"/>
          </a:xfrm>
          <a:prstGeom prst="line">
            <a:avLst/>
          </a:prstGeom>
        </p:spPr>
        <p:style>
          <a:lnRef idx="1">
            <a:schemeClr val="accent1"/>
          </a:lnRef>
          <a:fillRef idx="0">
            <a:schemeClr val="accent1"/>
          </a:fillRef>
          <a:effectRef idx="0">
            <a:schemeClr val="accent1"/>
          </a:effectRef>
          <a:fontRef idx="minor">
            <a:schemeClr val="tx1"/>
          </a:fontRef>
        </p:style>
      </p:cxnSp>
      <p:pic>
        <p:nvPicPr>
          <p:cNvPr id="205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1925" y="5312833"/>
            <a:ext cx="754063"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984750"/>
            <a:ext cx="4191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1066800"/>
            <a:ext cx="1266503" cy="95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201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819399"/>
            <a:ext cx="2667000" cy="250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Fire Safety</a:t>
            </a:r>
            <a:endParaRPr lang="en-US" dirty="0"/>
          </a:p>
        </p:txBody>
      </p:sp>
      <p:sp>
        <p:nvSpPr>
          <p:cNvPr id="3" name="Content Placeholder 2"/>
          <p:cNvSpPr>
            <a:spLocks noGrp="1"/>
          </p:cNvSpPr>
          <p:nvPr>
            <p:ph idx="1"/>
          </p:nvPr>
        </p:nvSpPr>
        <p:spPr>
          <a:xfrm>
            <a:off x="762000" y="685800"/>
            <a:ext cx="7543800" cy="4648200"/>
          </a:xfrm>
        </p:spPr>
        <p:txBody>
          <a:bodyPr>
            <a:normAutofit/>
          </a:bodyPr>
          <a:lstStyle/>
          <a:p>
            <a:pPr marL="0" marR="0">
              <a:lnSpc>
                <a:spcPct val="115000"/>
              </a:lnSpc>
              <a:spcBef>
                <a:spcPts val="0"/>
              </a:spcBef>
              <a:spcAft>
                <a:spcPts val="0"/>
              </a:spcAft>
            </a:pPr>
            <a:r>
              <a:rPr lang="en-US" b="1" dirty="0">
                <a:solidFill>
                  <a:srgbClr val="000000"/>
                </a:solidFill>
                <a:ea typeface="Calibri"/>
                <a:cs typeface="Times New Roman"/>
              </a:rPr>
              <a:t>When confronted with a fire, use the acronym RACE to remember the correct procedures to follow: </a:t>
            </a:r>
            <a:endParaRPr lang="en-US" sz="1800" dirty="0">
              <a:ea typeface="Calibri"/>
              <a:cs typeface="Times New Roman"/>
            </a:endParaRPr>
          </a:p>
          <a:p>
            <a:pPr marL="0" marR="0">
              <a:lnSpc>
                <a:spcPct val="115000"/>
              </a:lnSpc>
              <a:spcBef>
                <a:spcPts val="0"/>
              </a:spcBef>
              <a:spcAft>
                <a:spcPts val="0"/>
              </a:spcAft>
            </a:pPr>
            <a:r>
              <a:rPr lang="en-US" b="1" u="sng" dirty="0">
                <a:solidFill>
                  <a:srgbClr val="0066FF"/>
                </a:solidFill>
                <a:ea typeface="Calibri"/>
                <a:cs typeface="Times New Roman"/>
              </a:rPr>
              <a:t>R</a:t>
            </a:r>
            <a:r>
              <a:rPr lang="en-US" dirty="0">
                <a:solidFill>
                  <a:srgbClr val="000000"/>
                </a:solidFill>
                <a:ea typeface="Calibri"/>
                <a:cs typeface="Times New Roman"/>
              </a:rPr>
              <a:t>escue those in immediate danger </a:t>
            </a:r>
            <a:endParaRPr lang="en-US" sz="1800" dirty="0">
              <a:ea typeface="Calibri"/>
              <a:cs typeface="Times New Roman"/>
            </a:endParaRPr>
          </a:p>
          <a:p>
            <a:pPr marL="0" marR="0">
              <a:lnSpc>
                <a:spcPct val="115000"/>
              </a:lnSpc>
              <a:spcBef>
                <a:spcPts val="0"/>
              </a:spcBef>
              <a:spcAft>
                <a:spcPts val="0"/>
              </a:spcAft>
            </a:pPr>
            <a:r>
              <a:rPr lang="en-US" b="1" u="sng" dirty="0">
                <a:solidFill>
                  <a:srgbClr val="0066FF"/>
                </a:solidFill>
                <a:ea typeface="Calibri"/>
                <a:cs typeface="Times New Roman"/>
              </a:rPr>
              <a:t>A</a:t>
            </a:r>
            <a:r>
              <a:rPr lang="en-US" dirty="0">
                <a:solidFill>
                  <a:srgbClr val="000000"/>
                </a:solidFill>
                <a:ea typeface="Calibri"/>
                <a:cs typeface="Times New Roman"/>
              </a:rPr>
              <a:t>larm others in the area by activating the nearest fire alarm </a:t>
            </a:r>
            <a:endParaRPr lang="en-US" sz="1800" dirty="0">
              <a:ea typeface="Calibri"/>
              <a:cs typeface="Times New Roman"/>
            </a:endParaRPr>
          </a:p>
          <a:p>
            <a:pPr marL="0" marR="0">
              <a:spcBef>
                <a:spcPts val="0"/>
              </a:spcBef>
              <a:spcAft>
                <a:spcPts val="0"/>
              </a:spcAft>
            </a:pPr>
            <a:r>
              <a:rPr lang="en-US" b="1" u="sng" dirty="0">
                <a:solidFill>
                  <a:srgbClr val="0066FF"/>
                </a:solidFill>
                <a:ea typeface="Calibri"/>
                <a:cs typeface="Times New Roman"/>
              </a:rPr>
              <a:t>C</a:t>
            </a:r>
            <a:r>
              <a:rPr lang="en-US" dirty="0">
                <a:solidFill>
                  <a:srgbClr val="000000"/>
                </a:solidFill>
                <a:ea typeface="Calibri"/>
                <a:cs typeface="Times New Roman"/>
              </a:rPr>
              <a:t>onfine the fire and Call security </a:t>
            </a:r>
            <a:endParaRPr lang="en-US" dirty="0" smtClean="0">
              <a:solidFill>
                <a:srgbClr val="000000"/>
              </a:solidFill>
              <a:ea typeface="Calibri"/>
              <a:cs typeface="Times New Roman"/>
            </a:endParaRPr>
          </a:p>
          <a:p>
            <a:pPr marL="0" marR="0" indent="0">
              <a:spcBef>
                <a:spcPts val="0"/>
              </a:spcBef>
              <a:spcAft>
                <a:spcPts val="0"/>
              </a:spcAft>
              <a:buNone/>
            </a:pPr>
            <a:r>
              <a:rPr lang="en-US" dirty="0" smtClean="0">
                <a:solidFill>
                  <a:srgbClr val="000000"/>
                </a:solidFill>
                <a:ea typeface="Calibri"/>
                <a:cs typeface="Times New Roman"/>
              </a:rPr>
              <a:t>or </a:t>
            </a:r>
            <a:r>
              <a:rPr lang="en-US" dirty="0">
                <a:solidFill>
                  <a:srgbClr val="000000"/>
                </a:solidFill>
                <a:ea typeface="Calibri"/>
                <a:cs typeface="Times New Roman"/>
              </a:rPr>
              <a:t>your designated emergency contact</a:t>
            </a:r>
            <a:endParaRPr lang="en-US" sz="1800" dirty="0">
              <a:ea typeface="Calibri"/>
              <a:cs typeface="Times New Roman"/>
            </a:endParaRPr>
          </a:p>
          <a:p>
            <a:pPr marL="0" marR="0">
              <a:lnSpc>
                <a:spcPct val="115000"/>
              </a:lnSpc>
              <a:spcBef>
                <a:spcPts val="0"/>
              </a:spcBef>
              <a:spcAft>
                <a:spcPts val="0"/>
              </a:spcAft>
            </a:pPr>
            <a:r>
              <a:rPr lang="en-US" b="1" u="sng" dirty="0">
                <a:solidFill>
                  <a:srgbClr val="0066FF"/>
                </a:solidFill>
                <a:ea typeface="Calibri"/>
                <a:cs typeface="Times New Roman"/>
              </a:rPr>
              <a:t>E</a:t>
            </a:r>
            <a:r>
              <a:rPr lang="en-US" dirty="0">
                <a:solidFill>
                  <a:srgbClr val="000000"/>
                </a:solidFill>
                <a:ea typeface="Calibri"/>
                <a:cs typeface="Times New Roman"/>
              </a:rPr>
              <a:t>xtinguish the fire if small, or evacuate </a:t>
            </a:r>
            <a:endParaRPr lang="en-US" sz="1800" dirty="0" smtClean="0">
              <a:ea typeface="Calibri"/>
              <a:cs typeface="Times New Roman"/>
            </a:endParaRPr>
          </a:p>
          <a:p>
            <a:pPr marL="0" marR="0">
              <a:lnSpc>
                <a:spcPct val="115000"/>
              </a:lnSpc>
              <a:spcBef>
                <a:spcPts val="0"/>
              </a:spcBef>
              <a:spcAft>
                <a:spcPts val="0"/>
              </a:spcAft>
            </a:pPr>
            <a:r>
              <a:rPr lang="en-US" dirty="0" smtClean="0">
                <a:ea typeface="Calibri"/>
                <a:cs typeface="Times New Roman"/>
              </a:rPr>
              <a:t>During our recent CMC Survey staff were asked to recite </a:t>
            </a:r>
            <a:r>
              <a:rPr lang="en-US" b="1" u="sng" dirty="0" smtClean="0">
                <a:solidFill>
                  <a:srgbClr val="C00000"/>
                </a:solidFill>
                <a:ea typeface="Calibri"/>
                <a:cs typeface="Times New Roman"/>
              </a:rPr>
              <a:t>PASS</a:t>
            </a:r>
            <a:r>
              <a:rPr lang="en-US" dirty="0" smtClean="0">
                <a:ea typeface="Calibri"/>
                <a:cs typeface="Times New Roman"/>
              </a:rPr>
              <a:t>/</a:t>
            </a:r>
            <a:r>
              <a:rPr lang="en-US" b="1" u="sng" dirty="0" smtClean="0">
                <a:solidFill>
                  <a:srgbClr val="000099"/>
                </a:solidFill>
                <a:ea typeface="Calibri"/>
                <a:cs typeface="Times New Roman"/>
              </a:rPr>
              <a:t>RACE</a:t>
            </a:r>
          </a:p>
        </p:txBody>
      </p:sp>
    </p:spTree>
    <p:extLst>
      <p:ext uri="{BB962C8B-B14F-4D97-AF65-F5344CB8AC3E}">
        <p14:creationId xmlns:p14="http://schemas.microsoft.com/office/powerpoint/2010/main" val="1061755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Safety</a:t>
            </a:r>
            <a:endParaRPr lang="en-US" dirty="0"/>
          </a:p>
        </p:txBody>
      </p:sp>
      <p:sp>
        <p:nvSpPr>
          <p:cNvPr id="3" name="Content Placeholder 2"/>
          <p:cNvSpPr>
            <a:spLocks noGrp="1"/>
          </p:cNvSpPr>
          <p:nvPr>
            <p:ph idx="1"/>
          </p:nvPr>
        </p:nvSpPr>
        <p:spPr/>
        <p:txBody>
          <a:bodyPr anchor="t"/>
          <a:lstStyle/>
          <a:p>
            <a:r>
              <a:rPr lang="en-US" dirty="0"/>
              <a:t>Evacuation Chair: </a:t>
            </a:r>
          </a:p>
          <a:p>
            <a:pPr lvl="1"/>
            <a:r>
              <a:rPr lang="en-US" dirty="0"/>
              <a:t>Primary function is to evacuate non-ambulatory patients down stairwells. Stored in Special cover they can hold a maximum weight of 500lb. </a:t>
            </a:r>
          </a:p>
          <a:p>
            <a:r>
              <a:rPr lang="en-US" dirty="0" smtClean="0"/>
              <a:t>Para-</a:t>
            </a:r>
            <a:r>
              <a:rPr lang="en-US" dirty="0" err="1" smtClean="0"/>
              <a:t>slydes</a:t>
            </a:r>
            <a:r>
              <a:rPr lang="en-US" dirty="0" smtClean="0"/>
              <a:t> </a:t>
            </a:r>
            <a:r>
              <a:rPr lang="en-US" dirty="0"/>
              <a:t>&amp; </a:t>
            </a:r>
            <a:r>
              <a:rPr lang="en-US" dirty="0" smtClean="0"/>
              <a:t>Bara-</a:t>
            </a:r>
            <a:r>
              <a:rPr lang="en-US" dirty="0" err="1" smtClean="0"/>
              <a:t>slydes</a:t>
            </a:r>
            <a:r>
              <a:rPr lang="en-US" dirty="0" smtClean="0"/>
              <a:t> </a:t>
            </a:r>
            <a:r>
              <a:rPr lang="en-US" dirty="0"/>
              <a:t>max weight 800lbs, require multiple staff to use.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0"/>
            <a:ext cx="238442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38737"/>
            <a:ext cx="3200400" cy="23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597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Watch</a:t>
            </a:r>
            <a:endParaRPr lang="en-US" dirty="0"/>
          </a:p>
        </p:txBody>
      </p:sp>
      <p:sp>
        <p:nvSpPr>
          <p:cNvPr id="3" name="Content Placeholder 2"/>
          <p:cNvSpPr>
            <a:spLocks noGrp="1"/>
          </p:cNvSpPr>
          <p:nvPr>
            <p:ph idx="1"/>
          </p:nvPr>
        </p:nvSpPr>
        <p:spPr/>
        <p:txBody>
          <a:bodyPr/>
          <a:lstStyle/>
          <a:p>
            <a:r>
              <a:rPr lang="en-US" dirty="0"/>
              <a:t>Fire Watch-what is that?</a:t>
            </a:r>
          </a:p>
          <a:p>
            <a:r>
              <a:rPr lang="en-US" dirty="0" smtClean="0"/>
              <a:t>“</a:t>
            </a:r>
            <a:r>
              <a:rPr lang="en-US" dirty="0"/>
              <a:t>Fire Watch” occurs when the fire alarm system is down for an extended time for repair</a:t>
            </a:r>
          </a:p>
          <a:p>
            <a:pPr lvl="1"/>
            <a:r>
              <a:rPr lang="en-US" dirty="0" smtClean="0"/>
              <a:t>Be </a:t>
            </a:r>
            <a:r>
              <a:rPr lang="en-US" dirty="0"/>
              <a:t>on alert for smoke or fire</a:t>
            </a:r>
          </a:p>
          <a:p>
            <a:pPr lvl="1"/>
            <a:r>
              <a:rPr lang="en-US" dirty="0" smtClean="0"/>
              <a:t>Dial </a:t>
            </a:r>
            <a:r>
              <a:rPr lang="en-US" dirty="0"/>
              <a:t>1000</a:t>
            </a:r>
          </a:p>
        </p:txBody>
      </p:sp>
    </p:spTree>
    <p:extLst>
      <p:ext uri="{BB962C8B-B14F-4D97-AF65-F5344CB8AC3E}">
        <p14:creationId xmlns:p14="http://schemas.microsoft.com/office/powerpoint/2010/main" val="3377345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Drills</a:t>
            </a:r>
            <a:endParaRPr lang="en-US" dirty="0"/>
          </a:p>
        </p:txBody>
      </p:sp>
      <p:sp>
        <p:nvSpPr>
          <p:cNvPr id="3" name="Content Placeholder 2"/>
          <p:cNvSpPr>
            <a:spLocks noGrp="1"/>
          </p:cNvSpPr>
          <p:nvPr>
            <p:ph idx="1"/>
          </p:nvPr>
        </p:nvSpPr>
        <p:spPr/>
        <p:txBody>
          <a:bodyPr/>
          <a:lstStyle/>
          <a:p>
            <a:pPr marL="0" marR="0" indent="0">
              <a:lnSpc>
                <a:spcPct val="115000"/>
              </a:lnSpc>
              <a:spcBef>
                <a:spcPts val="0"/>
              </a:spcBef>
              <a:spcAft>
                <a:spcPts val="1000"/>
              </a:spcAft>
              <a:buNone/>
            </a:pPr>
            <a:r>
              <a:rPr lang="en-US" sz="3200" b="1" dirty="0">
                <a:ea typeface="Calibri"/>
                <a:cs typeface="Times New Roman"/>
              </a:rPr>
              <a:t>Fire Drill-what to do in case of fire. </a:t>
            </a:r>
            <a:endParaRPr lang="en-US" sz="3200" b="1" dirty="0">
              <a:latin typeface="Calibri"/>
              <a:ea typeface="Calibri"/>
              <a:cs typeface="Times New Roman"/>
            </a:endParaRPr>
          </a:p>
          <a:p>
            <a:pPr marR="0" lvl="0">
              <a:spcBef>
                <a:spcPts val="0"/>
              </a:spcBef>
              <a:spcAft>
                <a:spcPts val="0"/>
              </a:spcAft>
              <a:buFont typeface="Wingdings" panose="05000000000000000000" pitchFamily="2" charset="2"/>
              <a:buChar char="q"/>
            </a:pPr>
            <a:r>
              <a:rPr lang="en-US" dirty="0">
                <a:ea typeface="Calibri"/>
              </a:rPr>
              <a:t>The operator announces, “</a:t>
            </a:r>
            <a:r>
              <a:rPr lang="en-US" b="1" dirty="0">
                <a:solidFill>
                  <a:srgbClr val="FF0000"/>
                </a:solidFill>
                <a:ea typeface="Calibri"/>
              </a:rPr>
              <a:t>Code Red Drill</a:t>
            </a:r>
            <a:r>
              <a:rPr lang="en-US" dirty="0">
                <a:ea typeface="Calibri"/>
              </a:rPr>
              <a:t>”</a:t>
            </a:r>
            <a:endParaRPr lang="en-US" sz="1400" dirty="0">
              <a:latin typeface="Times New Roman"/>
              <a:ea typeface="Calibri"/>
            </a:endParaRPr>
          </a:p>
          <a:p>
            <a:pPr marR="0" lvl="0">
              <a:spcBef>
                <a:spcPts val="0"/>
              </a:spcBef>
              <a:spcAft>
                <a:spcPts val="0"/>
              </a:spcAft>
              <a:buFont typeface="Wingdings" panose="05000000000000000000" pitchFamily="2" charset="2"/>
              <a:buChar char="q"/>
            </a:pPr>
            <a:r>
              <a:rPr lang="en-US" dirty="0">
                <a:ea typeface="Calibri"/>
              </a:rPr>
              <a:t>Respond as if it were a real fire, but do so </a:t>
            </a:r>
            <a:r>
              <a:rPr lang="en-US" b="1" dirty="0">
                <a:solidFill>
                  <a:srgbClr val="FF0000"/>
                </a:solidFill>
                <a:ea typeface="Calibri"/>
              </a:rPr>
              <a:t>Safely</a:t>
            </a:r>
            <a:endParaRPr lang="en-US" sz="1400" dirty="0">
              <a:latin typeface="Times New Roman"/>
              <a:ea typeface="Calibri"/>
            </a:endParaRPr>
          </a:p>
          <a:p>
            <a:pPr marR="0" lvl="0">
              <a:spcBef>
                <a:spcPts val="0"/>
              </a:spcBef>
              <a:spcAft>
                <a:spcPts val="0"/>
              </a:spcAft>
              <a:buFont typeface="Wingdings" panose="05000000000000000000" pitchFamily="2" charset="2"/>
              <a:buChar char="q"/>
            </a:pPr>
            <a:r>
              <a:rPr lang="en-US" dirty="0">
                <a:ea typeface="Calibri"/>
              </a:rPr>
              <a:t>Practice makes perfect</a:t>
            </a:r>
            <a:endParaRPr lang="en-US" sz="1400" dirty="0">
              <a:latin typeface="Times New Roman"/>
              <a:ea typeface="Calibri"/>
            </a:endParaRPr>
          </a:p>
          <a:p>
            <a:pPr marR="0" lvl="0">
              <a:spcBef>
                <a:spcPts val="0"/>
              </a:spcBef>
              <a:spcAft>
                <a:spcPts val="0"/>
              </a:spcAft>
              <a:buFont typeface="Wingdings" panose="05000000000000000000" pitchFamily="2" charset="2"/>
              <a:buChar char="q"/>
            </a:pPr>
            <a:r>
              <a:rPr lang="en-US" dirty="0">
                <a:ea typeface="Calibri"/>
              </a:rPr>
              <a:t>Once the drill is over the operator will announce, “</a:t>
            </a:r>
            <a:r>
              <a:rPr lang="en-US" b="1" dirty="0">
                <a:solidFill>
                  <a:srgbClr val="FF0000"/>
                </a:solidFill>
                <a:ea typeface="Calibri"/>
              </a:rPr>
              <a:t>Code Red, All Clear</a:t>
            </a:r>
            <a:r>
              <a:rPr lang="en-US" dirty="0">
                <a:ea typeface="Calibri"/>
              </a:rPr>
              <a:t>”</a:t>
            </a:r>
            <a:endParaRPr lang="en-US" sz="1400" dirty="0">
              <a:latin typeface="Times New Roman"/>
              <a:ea typeface="Calibri"/>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866965"/>
            <a:ext cx="2133600" cy="1428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543568"/>
            <a:ext cx="3048000" cy="2075543"/>
          </a:xfrm>
          <a:prstGeom prst="rect">
            <a:avLst/>
          </a:prstGeom>
        </p:spPr>
      </p:pic>
    </p:spTree>
    <p:extLst>
      <p:ext uri="{BB962C8B-B14F-4D97-AF65-F5344CB8AC3E}">
        <p14:creationId xmlns:p14="http://schemas.microsoft.com/office/powerpoint/2010/main" val="2371755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Unlocking Patient Restrooms</a:t>
            </a:r>
            <a:endParaRPr lang="en-US" dirty="0"/>
          </a:p>
        </p:txBody>
      </p:sp>
      <p:sp>
        <p:nvSpPr>
          <p:cNvPr id="3" name="Content Placeholder 2"/>
          <p:cNvSpPr>
            <a:spLocks noGrp="1"/>
          </p:cNvSpPr>
          <p:nvPr>
            <p:ph idx="1"/>
          </p:nvPr>
        </p:nvSpPr>
        <p:spPr/>
        <p:txBody>
          <a:bodyPr anchor="t"/>
          <a:lstStyle/>
          <a:p>
            <a:r>
              <a:rPr lang="en-US" dirty="0"/>
              <a:t> </a:t>
            </a:r>
            <a:r>
              <a:rPr lang="en-US" dirty="0" smtClean="0"/>
              <a:t>SBMC </a:t>
            </a:r>
            <a:r>
              <a:rPr lang="en-US" dirty="0"/>
              <a:t>uses dime locks in all its patients’ bathrooms. The locks can be open by staff by using a dime in the slot on the outside door handle. A small key can also be utilized to open the door. </a:t>
            </a:r>
          </a:p>
          <a:p>
            <a:r>
              <a:rPr lang="en-US" dirty="0"/>
              <a:t> </a:t>
            </a:r>
            <a:r>
              <a:rPr lang="en-US" dirty="0" smtClean="0"/>
              <a:t>Common </a:t>
            </a:r>
            <a:r>
              <a:rPr lang="en-US" dirty="0"/>
              <a:t>area restrooms may have a small chrome cap over the outside of the door and will require a hex key to open. Each nursing station should have a set of keys for accessing the restrooms in case of an emergency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810000"/>
            <a:ext cx="1295400" cy="9715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199" y="3810000"/>
            <a:ext cx="650939" cy="9715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771900"/>
            <a:ext cx="2057400" cy="2057400"/>
          </a:xfrm>
          <a:prstGeom prst="rect">
            <a:avLst/>
          </a:prstGeom>
        </p:spPr>
      </p:pic>
    </p:spTree>
    <p:extLst>
      <p:ext uri="{BB962C8B-B14F-4D97-AF65-F5344CB8AC3E}">
        <p14:creationId xmlns:p14="http://schemas.microsoft.com/office/powerpoint/2010/main" val="2603214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Doors and Access</a:t>
            </a:r>
            <a:endParaRPr lang="en-US" dirty="0"/>
          </a:p>
        </p:txBody>
      </p:sp>
      <p:sp>
        <p:nvSpPr>
          <p:cNvPr id="3" name="Content Placeholder 2"/>
          <p:cNvSpPr>
            <a:spLocks noGrp="1"/>
          </p:cNvSpPr>
          <p:nvPr>
            <p:ph idx="1"/>
          </p:nvPr>
        </p:nvSpPr>
        <p:spPr/>
        <p:txBody>
          <a:bodyPr>
            <a:normAutofit/>
          </a:bodyPr>
          <a:lstStyle/>
          <a:p>
            <a:r>
              <a:rPr lang="en-US" sz="4000" b="1" dirty="0" smtClean="0"/>
              <a:t>DO NOT PROP DOORS OPEN</a:t>
            </a:r>
          </a:p>
          <a:p>
            <a:r>
              <a:rPr lang="en-US" sz="4000" dirty="0" smtClean="0"/>
              <a:t>Don’t allow equipment or furniture to block exits or fire equipment</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533400"/>
            <a:ext cx="1158258" cy="15906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286000"/>
            <a:ext cx="1158258" cy="15466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962400"/>
            <a:ext cx="1809750" cy="135731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3962400"/>
            <a:ext cx="1371600" cy="1371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1000" y="3962399"/>
            <a:ext cx="1809751" cy="135731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1" y="3962400"/>
            <a:ext cx="1203998" cy="1676400"/>
          </a:xfrm>
          <a:prstGeom prst="rect">
            <a:avLst/>
          </a:prstGeom>
        </p:spPr>
      </p:pic>
    </p:spTree>
    <p:extLst>
      <p:ext uri="{BB962C8B-B14F-4D97-AF65-F5344CB8AC3E}">
        <p14:creationId xmlns:p14="http://schemas.microsoft.com/office/powerpoint/2010/main" val="2225236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Smoking Policy</a:t>
            </a:r>
            <a:endParaRPr lang="en-US" dirty="0"/>
          </a:p>
        </p:txBody>
      </p:sp>
      <p:sp>
        <p:nvSpPr>
          <p:cNvPr id="3" name="Content Placeholder 2"/>
          <p:cNvSpPr>
            <a:spLocks noGrp="1"/>
          </p:cNvSpPr>
          <p:nvPr>
            <p:ph idx="1"/>
          </p:nvPr>
        </p:nvSpPr>
        <p:spPr/>
        <p:txBody>
          <a:bodyPr/>
          <a:lstStyle/>
          <a:p>
            <a:pPr marL="0" marR="0" algn="ctr">
              <a:lnSpc>
                <a:spcPct val="115000"/>
              </a:lnSpc>
              <a:spcBef>
                <a:spcPts val="0"/>
              </a:spcBef>
              <a:spcAft>
                <a:spcPts val="1000"/>
              </a:spcAft>
            </a:pPr>
            <a:r>
              <a:rPr lang="en-US" sz="4800" b="1" spc="50" dirty="0">
                <a:gradFill>
                  <a:gsLst>
                    <a:gs pos="25000">
                      <a:srgbClr val="E0322D"/>
                    </a:gs>
                    <a:gs pos="100000">
                      <a:srgbClr val="A01C18"/>
                    </a:gs>
                  </a:gsLst>
                  <a:lin ang="5400000" scaled="0"/>
                </a:gradFill>
                <a:effectLst>
                  <a:outerShdw blurRad="76200" dist="50800" dir="5400000" algn="tl">
                    <a:srgbClr val="000000">
                      <a:alpha val="65000"/>
                    </a:srgbClr>
                  </a:outerShdw>
                </a:effectLst>
                <a:ea typeface="Calibri"/>
                <a:cs typeface="Times New Roman"/>
              </a:rPr>
              <a:t>SBMC is a smoke free campus </a:t>
            </a:r>
            <a:endParaRPr lang="en-US" sz="4800" b="1" spc="50" dirty="0" smtClean="0">
              <a:gradFill>
                <a:gsLst>
                  <a:gs pos="25000">
                    <a:srgbClr val="E0322D"/>
                  </a:gs>
                  <a:gs pos="100000">
                    <a:srgbClr val="A01C18"/>
                  </a:gs>
                </a:gsLst>
                <a:lin ang="5400000" scaled="0"/>
              </a:gradFill>
              <a:effectLst>
                <a:outerShdw blurRad="76200" dist="50800" dir="5400000" algn="tl">
                  <a:srgbClr val="000000">
                    <a:alpha val="65000"/>
                  </a:srgbClr>
                </a:outerShdw>
              </a:effectLst>
              <a:ea typeface="Calibri"/>
              <a:cs typeface="Times New Roman"/>
            </a:endParaRPr>
          </a:p>
          <a:p>
            <a:pPr marL="0" marR="0" algn="ctr">
              <a:lnSpc>
                <a:spcPct val="115000"/>
              </a:lnSpc>
              <a:spcBef>
                <a:spcPts val="0"/>
              </a:spcBef>
              <a:spcAft>
                <a:spcPts val="1000"/>
              </a:spcAft>
            </a:pPr>
            <a:r>
              <a:rPr lang="en-US" sz="4800" b="1" spc="50" dirty="0" smtClean="0">
                <a:gradFill>
                  <a:gsLst>
                    <a:gs pos="25000">
                      <a:srgbClr val="E0322D"/>
                    </a:gs>
                    <a:gs pos="100000">
                      <a:srgbClr val="A01C18"/>
                    </a:gs>
                  </a:gsLst>
                  <a:lin ang="5400000" scaled="0"/>
                </a:gradFill>
                <a:effectLst>
                  <a:outerShdw blurRad="76200" dist="50800" dir="5400000" algn="tl">
                    <a:srgbClr val="000000">
                      <a:alpha val="65000"/>
                    </a:srgbClr>
                  </a:outerShdw>
                </a:effectLst>
                <a:ea typeface="Calibri"/>
                <a:cs typeface="Times New Roman"/>
              </a:rPr>
              <a:t>ADM </a:t>
            </a:r>
            <a:r>
              <a:rPr lang="en-US" sz="4800" b="1" spc="50" dirty="0">
                <a:gradFill>
                  <a:gsLst>
                    <a:gs pos="25000">
                      <a:srgbClr val="E0322D"/>
                    </a:gs>
                    <a:gs pos="100000">
                      <a:srgbClr val="A01C18"/>
                    </a:gs>
                  </a:gsLst>
                  <a:lin ang="5400000" scaled="0"/>
                </a:gradFill>
                <a:effectLst>
                  <a:outerShdw blurRad="76200" dist="50800" dir="5400000" algn="tl">
                    <a:srgbClr val="000000">
                      <a:alpha val="65000"/>
                    </a:srgbClr>
                  </a:outerShdw>
                </a:effectLst>
                <a:ea typeface="Calibri"/>
                <a:cs typeface="Times New Roman"/>
              </a:rPr>
              <a:t>policy 10810</a:t>
            </a:r>
            <a:endParaRPr lang="en-US" sz="4800" dirty="0">
              <a:latin typeface="Calibri"/>
              <a:ea typeface="Calibri"/>
              <a:cs typeface="Times New Roman"/>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3657600"/>
            <a:ext cx="1933575" cy="18878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828800"/>
            <a:ext cx="1444304" cy="1094060"/>
          </a:xfrm>
          <a:prstGeom prst="rect">
            <a:avLst/>
          </a:prstGeom>
        </p:spPr>
      </p:pic>
    </p:spTree>
    <p:extLst>
      <p:ext uri="{BB962C8B-B14F-4D97-AF65-F5344CB8AC3E}">
        <p14:creationId xmlns:p14="http://schemas.microsoft.com/office/powerpoint/2010/main" val="1025492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Outlets &amp; O</a:t>
            </a:r>
            <a:r>
              <a:rPr lang="en-US" baseline="-25000" dirty="0" smtClean="0"/>
              <a:t>2</a:t>
            </a:r>
            <a:endParaRPr lang="en-US" baseline="-25000" dirty="0"/>
          </a:p>
        </p:txBody>
      </p:sp>
      <p:sp>
        <p:nvSpPr>
          <p:cNvPr id="3" name="Content Placeholder 2"/>
          <p:cNvSpPr>
            <a:spLocks noGrp="1"/>
          </p:cNvSpPr>
          <p:nvPr>
            <p:ph idx="1"/>
          </p:nvPr>
        </p:nvSpPr>
        <p:spPr/>
        <p:txBody>
          <a:bodyPr/>
          <a:lstStyle/>
          <a:p>
            <a:pPr marL="0" marR="0">
              <a:spcBef>
                <a:spcPts val="0"/>
              </a:spcBef>
            </a:pPr>
            <a:r>
              <a:rPr lang="en-US" dirty="0">
                <a:solidFill>
                  <a:srgbClr val="FF0000"/>
                </a:solidFill>
                <a:ea typeface="Calibri"/>
                <a:cs typeface="Times New Roman"/>
              </a:rPr>
              <a:t>Red Outlets</a:t>
            </a:r>
            <a:r>
              <a:rPr lang="en-US" dirty="0">
                <a:ea typeface="Calibri"/>
                <a:cs typeface="Times New Roman"/>
              </a:rPr>
              <a:t>—are covered by </a:t>
            </a:r>
            <a:r>
              <a:rPr lang="en-US" dirty="0" smtClean="0">
                <a:ea typeface="Calibri"/>
                <a:cs typeface="Times New Roman"/>
              </a:rPr>
              <a:t>generators = </a:t>
            </a:r>
          </a:p>
          <a:p>
            <a:pPr marL="0" marR="0" indent="0">
              <a:spcBef>
                <a:spcPts val="0"/>
              </a:spcBef>
              <a:buNone/>
            </a:pPr>
            <a:r>
              <a:rPr lang="en-US" dirty="0">
                <a:ea typeface="Calibri"/>
                <a:cs typeface="Times New Roman"/>
              </a:rPr>
              <a:t> </a:t>
            </a:r>
            <a:r>
              <a:rPr lang="en-US" dirty="0" smtClean="0">
                <a:ea typeface="Calibri"/>
                <a:cs typeface="Times New Roman"/>
              </a:rPr>
              <a:t>   uninterrupted </a:t>
            </a:r>
            <a:r>
              <a:rPr lang="en-US" dirty="0">
                <a:ea typeface="Calibri"/>
                <a:cs typeface="Times New Roman"/>
              </a:rPr>
              <a:t>power in an emergency. </a:t>
            </a:r>
            <a:endParaRPr lang="en-US" sz="1200" dirty="0">
              <a:latin typeface="Calibri"/>
              <a:ea typeface="Calibri"/>
              <a:cs typeface="Times New Roman"/>
            </a:endParaRPr>
          </a:p>
          <a:p>
            <a:pPr>
              <a:spcBef>
                <a:spcPts val="0"/>
              </a:spcBef>
            </a:pPr>
            <a:r>
              <a:rPr lang="en-US" dirty="0">
                <a:ea typeface="Calibri"/>
                <a:cs typeface="Times New Roman"/>
              </a:rPr>
              <a:t>Staff is responsible for knowing the location of the oxygen shut off valves in their </a:t>
            </a:r>
            <a:r>
              <a:rPr lang="en-US" dirty="0" smtClean="0">
                <a:ea typeface="Calibri"/>
                <a:cs typeface="Times New Roman"/>
              </a:rPr>
              <a:t>area, and</a:t>
            </a:r>
          </a:p>
          <a:p>
            <a:pPr marL="0" indent="0">
              <a:spcBef>
                <a:spcPts val="0"/>
              </a:spcBef>
              <a:buNone/>
            </a:pPr>
            <a:r>
              <a:rPr lang="en-US" dirty="0">
                <a:ea typeface="Calibri"/>
                <a:cs typeface="Times New Roman"/>
              </a:rPr>
              <a:t> </a:t>
            </a:r>
            <a:r>
              <a:rPr lang="en-US" dirty="0" smtClean="0">
                <a:ea typeface="Calibri"/>
                <a:cs typeface="Times New Roman"/>
              </a:rPr>
              <a:t>   how to turn it off.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48000"/>
            <a:ext cx="2463800" cy="297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098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Safety</a:t>
            </a:r>
            <a:endParaRPr lang="en-US" dirty="0"/>
          </a:p>
        </p:txBody>
      </p:sp>
      <p:sp>
        <p:nvSpPr>
          <p:cNvPr id="3" name="Content Placeholder 2"/>
          <p:cNvSpPr>
            <a:spLocks noGrp="1"/>
          </p:cNvSpPr>
          <p:nvPr>
            <p:ph idx="1"/>
          </p:nvPr>
        </p:nvSpPr>
        <p:spPr>
          <a:xfrm>
            <a:off x="762000" y="533400"/>
            <a:ext cx="7543800" cy="4648200"/>
          </a:xfrm>
        </p:spPr>
        <p:txBody>
          <a:bodyPr anchor="t">
            <a:normAutofit fontScale="62500" lnSpcReduction="20000"/>
          </a:bodyPr>
          <a:lstStyle/>
          <a:p>
            <a:pPr marL="0" marR="0" eaLnBrk="0" hangingPunct="0">
              <a:lnSpc>
                <a:spcPct val="115000"/>
              </a:lnSpc>
              <a:spcBef>
                <a:spcPts val="0"/>
              </a:spcBef>
              <a:spcAft>
                <a:spcPts val="600"/>
              </a:spcAft>
            </a:pPr>
            <a:r>
              <a:rPr lang="en-US" sz="2800" dirty="0">
                <a:latin typeface="Cooper Black"/>
                <a:ea typeface="Calibri"/>
                <a:cs typeface="Times New Roman"/>
              </a:rPr>
              <a:t>You have a right to a safe work place! Here are some things you can do to keep your work environment safe: </a:t>
            </a:r>
            <a:endParaRPr lang="en-US" sz="2000" dirty="0">
              <a:latin typeface="Calibri"/>
              <a:ea typeface="Calibri"/>
              <a:cs typeface="Times New Roman"/>
            </a:endParaRPr>
          </a:p>
          <a:p>
            <a:pPr marL="0" marR="0" eaLnBrk="0" hangingPunct="0">
              <a:lnSpc>
                <a:spcPct val="115000"/>
              </a:lnSpc>
              <a:spcBef>
                <a:spcPts val="0"/>
              </a:spcBef>
              <a:spcAft>
                <a:spcPts val="600"/>
              </a:spcAft>
            </a:pPr>
            <a:r>
              <a:rPr lang="en-US" dirty="0" smtClean="0">
                <a:ea typeface="Calibri"/>
                <a:cs typeface="Times New Roman"/>
              </a:rPr>
              <a:t>Know </a:t>
            </a:r>
            <a:r>
              <a:rPr lang="en-US" dirty="0">
                <a:ea typeface="Calibri"/>
                <a:cs typeface="Times New Roman"/>
              </a:rPr>
              <a:t>your job </a:t>
            </a:r>
            <a:endParaRPr lang="en-US" sz="2000" dirty="0">
              <a:latin typeface="Calibri"/>
              <a:ea typeface="Calibri"/>
              <a:cs typeface="Times New Roman"/>
            </a:endParaRPr>
          </a:p>
          <a:p>
            <a:pPr marL="0" marR="0" eaLnBrk="0" hangingPunct="0">
              <a:lnSpc>
                <a:spcPct val="115000"/>
              </a:lnSpc>
              <a:spcBef>
                <a:spcPts val="0"/>
              </a:spcBef>
              <a:spcAft>
                <a:spcPts val="600"/>
              </a:spcAft>
            </a:pPr>
            <a:r>
              <a:rPr lang="en-US" dirty="0" smtClean="0">
                <a:ea typeface="Calibri"/>
                <a:cs typeface="Times New Roman"/>
              </a:rPr>
              <a:t>Use </a:t>
            </a:r>
            <a:r>
              <a:rPr lang="en-US" dirty="0">
                <a:ea typeface="Calibri"/>
                <a:cs typeface="Times New Roman"/>
              </a:rPr>
              <a:t>good body mechanics </a:t>
            </a:r>
            <a:endParaRPr lang="en-US" sz="2000" dirty="0">
              <a:latin typeface="Calibri"/>
              <a:ea typeface="Calibri"/>
              <a:cs typeface="Times New Roman"/>
            </a:endParaRPr>
          </a:p>
          <a:p>
            <a:pPr marL="0" marR="0" eaLnBrk="0" hangingPunct="0">
              <a:lnSpc>
                <a:spcPct val="115000"/>
              </a:lnSpc>
              <a:spcBef>
                <a:spcPts val="0"/>
              </a:spcBef>
              <a:spcAft>
                <a:spcPts val="600"/>
              </a:spcAft>
            </a:pPr>
            <a:r>
              <a:rPr lang="en-US" dirty="0" smtClean="0">
                <a:ea typeface="Calibri"/>
                <a:cs typeface="Times New Roman"/>
              </a:rPr>
              <a:t>Work </a:t>
            </a:r>
            <a:r>
              <a:rPr lang="en-US" dirty="0">
                <a:ea typeface="Calibri"/>
                <a:cs typeface="Times New Roman"/>
              </a:rPr>
              <a:t>carefully and deliberately and be aware of your surroundings </a:t>
            </a:r>
            <a:endParaRPr lang="en-US" sz="2000" dirty="0">
              <a:latin typeface="Calibri"/>
              <a:ea typeface="Calibri"/>
              <a:cs typeface="Times New Roman"/>
            </a:endParaRPr>
          </a:p>
          <a:p>
            <a:pPr marL="0" marR="0" eaLnBrk="0" hangingPunct="0">
              <a:lnSpc>
                <a:spcPct val="115000"/>
              </a:lnSpc>
              <a:spcBef>
                <a:spcPts val="0"/>
              </a:spcBef>
              <a:spcAft>
                <a:spcPts val="600"/>
              </a:spcAft>
            </a:pPr>
            <a:r>
              <a:rPr lang="en-US" dirty="0" smtClean="0">
                <a:ea typeface="Calibri"/>
                <a:cs typeface="Times New Roman"/>
              </a:rPr>
              <a:t>Remain </a:t>
            </a:r>
            <a:r>
              <a:rPr lang="en-US" dirty="0">
                <a:ea typeface="Calibri"/>
                <a:cs typeface="Times New Roman"/>
              </a:rPr>
              <a:t>Alert; don’t take shortcuts</a:t>
            </a:r>
            <a:endParaRPr lang="en-US" sz="2000" dirty="0">
              <a:latin typeface="Calibri"/>
              <a:ea typeface="Calibri"/>
              <a:cs typeface="Times New Roman"/>
            </a:endParaRPr>
          </a:p>
          <a:p>
            <a:pPr marL="0" marR="0" eaLnBrk="0" hangingPunct="0">
              <a:lnSpc>
                <a:spcPct val="115000"/>
              </a:lnSpc>
              <a:spcBef>
                <a:spcPts val="0"/>
              </a:spcBef>
              <a:spcAft>
                <a:spcPts val="600"/>
              </a:spcAft>
            </a:pPr>
            <a:r>
              <a:rPr lang="en-US" dirty="0" smtClean="0">
                <a:ea typeface="Calibri"/>
                <a:cs typeface="Times New Roman"/>
              </a:rPr>
              <a:t>Report </a:t>
            </a:r>
            <a:r>
              <a:rPr lang="en-US" dirty="0">
                <a:ea typeface="Calibri"/>
                <a:cs typeface="Times New Roman"/>
              </a:rPr>
              <a:t>any unsafe conditions immediately! </a:t>
            </a:r>
            <a:endParaRPr lang="en-US" sz="2000" dirty="0">
              <a:latin typeface="Calibri"/>
              <a:ea typeface="Calibri"/>
              <a:cs typeface="Times New Roman"/>
            </a:endParaRPr>
          </a:p>
          <a:p>
            <a:pPr marL="0" marR="0" eaLnBrk="0" hangingPunct="0">
              <a:lnSpc>
                <a:spcPct val="115000"/>
              </a:lnSpc>
              <a:spcBef>
                <a:spcPts val="0"/>
              </a:spcBef>
              <a:spcAft>
                <a:spcPts val="600"/>
              </a:spcAft>
            </a:pPr>
            <a:r>
              <a:rPr lang="en-US" dirty="0" smtClean="0">
                <a:ea typeface="Calibri"/>
                <a:cs typeface="Times New Roman"/>
              </a:rPr>
              <a:t>Follow </a:t>
            </a:r>
            <a:r>
              <a:rPr lang="en-US" dirty="0">
                <a:ea typeface="Calibri"/>
                <a:cs typeface="Times New Roman"/>
              </a:rPr>
              <a:t>the Safe Patient Handling policy by using lift equipment when appropriate </a:t>
            </a:r>
            <a:endParaRPr lang="en-US" sz="2000" dirty="0">
              <a:latin typeface="Calibri"/>
              <a:ea typeface="Calibri"/>
              <a:cs typeface="Times New Roman"/>
            </a:endParaRPr>
          </a:p>
          <a:p>
            <a:pPr marL="0" marR="0" eaLnBrk="0" hangingPunct="0">
              <a:lnSpc>
                <a:spcPct val="115000"/>
              </a:lnSpc>
              <a:spcBef>
                <a:spcPts val="0"/>
              </a:spcBef>
              <a:spcAft>
                <a:spcPts val="600"/>
              </a:spcAft>
            </a:pPr>
            <a:r>
              <a:rPr lang="en-US" dirty="0" smtClean="0">
                <a:ea typeface="Calibri"/>
                <a:cs typeface="Times New Roman"/>
              </a:rPr>
              <a:t>Attend </a:t>
            </a:r>
            <a:r>
              <a:rPr lang="en-US" dirty="0">
                <a:ea typeface="Calibri"/>
                <a:cs typeface="Times New Roman"/>
              </a:rPr>
              <a:t>safety training and annual update training </a:t>
            </a:r>
            <a:r>
              <a:rPr lang="en-US" spc="-5" dirty="0">
                <a:ea typeface="Calibri"/>
                <a:cs typeface="Times New Roman"/>
              </a:rPr>
              <a:t>keep</a:t>
            </a:r>
            <a:r>
              <a:rPr lang="en-US" spc="-30" dirty="0">
                <a:ea typeface="Calibri"/>
                <a:cs typeface="Times New Roman"/>
              </a:rPr>
              <a:t> </a:t>
            </a:r>
            <a:r>
              <a:rPr lang="en-US" spc="-5" dirty="0">
                <a:ea typeface="Calibri"/>
                <a:cs typeface="Times New Roman"/>
              </a:rPr>
              <a:t>your</a:t>
            </a:r>
            <a:r>
              <a:rPr lang="en-US" spc="-20" dirty="0">
                <a:ea typeface="Calibri"/>
                <a:cs typeface="Times New Roman"/>
              </a:rPr>
              <a:t> </a:t>
            </a:r>
            <a:r>
              <a:rPr lang="en-US" dirty="0">
                <a:ea typeface="Calibri"/>
                <a:cs typeface="Times New Roman"/>
              </a:rPr>
              <a:t>work</a:t>
            </a:r>
            <a:r>
              <a:rPr lang="en-US" spc="-25" dirty="0">
                <a:ea typeface="Calibri"/>
                <a:cs typeface="Times New Roman"/>
              </a:rPr>
              <a:t> </a:t>
            </a:r>
            <a:r>
              <a:rPr lang="en-US" spc="-5" dirty="0">
                <a:ea typeface="Calibri"/>
                <a:cs typeface="Times New Roman"/>
              </a:rPr>
              <a:t>environment</a:t>
            </a:r>
            <a:r>
              <a:rPr lang="en-US" spc="-50" dirty="0">
                <a:ea typeface="Calibri"/>
                <a:cs typeface="Times New Roman"/>
              </a:rPr>
              <a:t> </a:t>
            </a:r>
            <a:r>
              <a:rPr lang="en-US" spc="-10" dirty="0">
                <a:ea typeface="Calibri"/>
                <a:cs typeface="Times New Roman"/>
              </a:rPr>
              <a:t>safe:</a:t>
            </a:r>
            <a:endParaRPr lang="en-US" sz="2000" dirty="0">
              <a:latin typeface="Calibri"/>
              <a:ea typeface="Calibri"/>
              <a:cs typeface="Times New Roman"/>
            </a:endParaRPr>
          </a:p>
          <a:p>
            <a:pPr marL="320040" lvl="1" eaLnBrk="0" hangingPunct="0">
              <a:spcBef>
                <a:spcPts val="0"/>
              </a:spcBef>
              <a:spcAft>
                <a:spcPts val="600"/>
              </a:spcAft>
            </a:pPr>
            <a:r>
              <a:rPr lang="en-US" sz="3000" spc="-15" dirty="0">
                <a:solidFill>
                  <a:srgbClr val="0070C0"/>
                </a:solidFill>
                <a:ea typeface="Calibri"/>
                <a:cs typeface="Times New Roman"/>
              </a:rPr>
              <a:t>Every</a:t>
            </a:r>
            <a:r>
              <a:rPr lang="en-US" sz="3000" spc="-120" dirty="0">
                <a:solidFill>
                  <a:srgbClr val="0070C0"/>
                </a:solidFill>
                <a:ea typeface="Calibri"/>
                <a:cs typeface="Times New Roman"/>
              </a:rPr>
              <a:t> </a:t>
            </a:r>
            <a:r>
              <a:rPr lang="en-US" sz="3000" spc="-10" dirty="0">
                <a:solidFill>
                  <a:srgbClr val="0070C0"/>
                </a:solidFill>
                <a:ea typeface="Calibri"/>
                <a:cs typeface="Times New Roman"/>
              </a:rPr>
              <a:t>hospital</a:t>
            </a:r>
            <a:r>
              <a:rPr lang="en-US" sz="3000" spc="-115" dirty="0">
                <a:solidFill>
                  <a:srgbClr val="0070C0"/>
                </a:solidFill>
                <a:ea typeface="Calibri"/>
                <a:cs typeface="Times New Roman"/>
              </a:rPr>
              <a:t> </a:t>
            </a:r>
            <a:r>
              <a:rPr lang="en-US" sz="3000" dirty="0">
                <a:solidFill>
                  <a:srgbClr val="0070C0"/>
                </a:solidFill>
                <a:ea typeface="Calibri"/>
                <a:cs typeface="Times New Roman"/>
              </a:rPr>
              <a:t>has</a:t>
            </a:r>
            <a:r>
              <a:rPr lang="en-US" sz="3000" spc="-115" dirty="0">
                <a:solidFill>
                  <a:srgbClr val="0070C0"/>
                </a:solidFill>
                <a:ea typeface="Calibri"/>
                <a:cs typeface="Times New Roman"/>
              </a:rPr>
              <a:t> </a:t>
            </a:r>
            <a:r>
              <a:rPr lang="en-US" sz="3000" dirty="0">
                <a:solidFill>
                  <a:srgbClr val="0070C0"/>
                </a:solidFill>
                <a:ea typeface="Calibri"/>
                <a:cs typeface="Times New Roman"/>
              </a:rPr>
              <a:t>an</a:t>
            </a:r>
            <a:r>
              <a:rPr lang="en-US" sz="3000" spc="-120" dirty="0">
                <a:solidFill>
                  <a:srgbClr val="0070C0"/>
                </a:solidFill>
                <a:ea typeface="Calibri"/>
                <a:cs typeface="Times New Roman"/>
              </a:rPr>
              <a:t> </a:t>
            </a:r>
            <a:r>
              <a:rPr lang="en-US" sz="3000" spc="-10" dirty="0">
                <a:solidFill>
                  <a:srgbClr val="0070C0"/>
                </a:solidFill>
                <a:ea typeface="Calibri"/>
                <a:cs typeface="Times New Roman"/>
              </a:rPr>
              <a:t>assigned</a:t>
            </a:r>
            <a:r>
              <a:rPr lang="en-US" sz="3000" spc="-110" dirty="0">
                <a:solidFill>
                  <a:srgbClr val="0070C0"/>
                </a:solidFill>
                <a:ea typeface="Calibri"/>
                <a:cs typeface="Times New Roman"/>
              </a:rPr>
              <a:t> </a:t>
            </a:r>
            <a:r>
              <a:rPr lang="en-US" sz="3000" spc="-15" dirty="0">
                <a:solidFill>
                  <a:srgbClr val="0070C0"/>
                </a:solidFill>
                <a:ea typeface="Calibri"/>
                <a:cs typeface="Times New Roman"/>
              </a:rPr>
              <a:t>Safety</a:t>
            </a:r>
            <a:r>
              <a:rPr lang="en-US" sz="3000" spc="-115" dirty="0">
                <a:solidFill>
                  <a:srgbClr val="0070C0"/>
                </a:solidFill>
                <a:ea typeface="Calibri"/>
                <a:cs typeface="Times New Roman"/>
              </a:rPr>
              <a:t> </a:t>
            </a:r>
            <a:r>
              <a:rPr lang="en-US" sz="3000" spc="-20" dirty="0">
                <a:solidFill>
                  <a:srgbClr val="0070C0"/>
                </a:solidFill>
                <a:ea typeface="Calibri"/>
                <a:cs typeface="Times New Roman"/>
              </a:rPr>
              <a:t>Officer.</a:t>
            </a:r>
            <a:r>
              <a:rPr lang="en-US" sz="3000" spc="-110" dirty="0">
                <a:solidFill>
                  <a:srgbClr val="0070C0"/>
                </a:solidFill>
                <a:ea typeface="Calibri"/>
                <a:cs typeface="Times New Roman"/>
              </a:rPr>
              <a:t> </a:t>
            </a:r>
            <a:r>
              <a:rPr lang="en-US" sz="3000" spc="-10" dirty="0">
                <a:solidFill>
                  <a:srgbClr val="0070C0"/>
                </a:solidFill>
                <a:ea typeface="Calibri"/>
                <a:cs typeface="Times New Roman"/>
              </a:rPr>
              <a:t>The</a:t>
            </a:r>
            <a:r>
              <a:rPr lang="en-US" sz="3000" spc="-115" dirty="0">
                <a:solidFill>
                  <a:srgbClr val="0070C0"/>
                </a:solidFill>
                <a:ea typeface="Calibri"/>
                <a:cs typeface="Times New Roman"/>
              </a:rPr>
              <a:t>   S</a:t>
            </a:r>
            <a:r>
              <a:rPr lang="en-US" sz="3000" spc="-10" dirty="0">
                <a:solidFill>
                  <a:srgbClr val="0070C0"/>
                </a:solidFill>
                <a:ea typeface="Calibri"/>
                <a:cs typeface="Times New Roman"/>
              </a:rPr>
              <a:t>afety</a:t>
            </a:r>
            <a:r>
              <a:rPr lang="en-US" sz="3000" spc="-115" dirty="0">
                <a:solidFill>
                  <a:srgbClr val="0070C0"/>
                </a:solidFill>
                <a:ea typeface="Calibri"/>
                <a:cs typeface="Times New Roman"/>
              </a:rPr>
              <a:t> </a:t>
            </a:r>
            <a:r>
              <a:rPr lang="en-US" sz="3000" spc="-10" dirty="0">
                <a:solidFill>
                  <a:srgbClr val="0070C0"/>
                </a:solidFill>
                <a:ea typeface="Calibri"/>
                <a:cs typeface="Times New Roman"/>
              </a:rPr>
              <a:t>Officer</a:t>
            </a:r>
            <a:r>
              <a:rPr lang="en-US" sz="3000" spc="-110" dirty="0">
                <a:solidFill>
                  <a:srgbClr val="0070C0"/>
                </a:solidFill>
                <a:ea typeface="Calibri"/>
                <a:cs typeface="Times New Roman"/>
              </a:rPr>
              <a:t> </a:t>
            </a:r>
            <a:r>
              <a:rPr lang="en-US" sz="3000" dirty="0">
                <a:solidFill>
                  <a:srgbClr val="0070C0"/>
                </a:solidFill>
                <a:ea typeface="Calibri"/>
                <a:cs typeface="Times New Roman"/>
              </a:rPr>
              <a:t>is</a:t>
            </a:r>
            <a:r>
              <a:rPr lang="en-US" sz="3000" spc="-115" dirty="0">
                <a:solidFill>
                  <a:srgbClr val="0070C0"/>
                </a:solidFill>
                <a:ea typeface="Calibri"/>
                <a:cs typeface="Times New Roman"/>
              </a:rPr>
              <a:t> </a:t>
            </a:r>
            <a:r>
              <a:rPr lang="en-US" sz="3000" spc="-10" dirty="0">
                <a:solidFill>
                  <a:srgbClr val="0070C0"/>
                </a:solidFill>
                <a:ea typeface="Calibri"/>
                <a:cs typeface="Times New Roman"/>
              </a:rPr>
              <a:t>available</a:t>
            </a:r>
            <a:r>
              <a:rPr lang="en-US" sz="3000" spc="-120" dirty="0">
                <a:solidFill>
                  <a:srgbClr val="0070C0"/>
                </a:solidFill>
                <a:ea typeface="Calibri"/>
                <a:cs typeface="Times New Roman"/>
              </a:rPr>
              <a:t> </a:t>
            </a:r>
            <a:r>
              <a:rPr lang="en-US" sz="3000" spc="-10" dirty="0">
                <a:solidFill>
                  <a:srgbClr val="0070C0"/>
                </a:solidFill>
                <a:ea typeface="Calibri"/>
                <a:cs typeface="Times New Roman"/>
              </a:rPr>
              <a:t>to</a:t>
            </a:r>
            <a:r>
              <a:rPr lang="en-US" sz="3000" spc="335" dirty="0">
                <a:solidFill>
                  <a:srgbClr val="0070C0"/>
                </a:solidFill>
                <a:ea typeface="Calibri"/>
                <a:cs typeface="Times New Roman"/>
              </a:rPr>
              <a:t> </a:t>
            </a:r>
            <a:r>
              <a:rPr lang="en-US" sz="3000" spc="-5" dirty="0">
                <a:solidFill>
                  <a:srgbClr val="0070C0"/>
                </a:solidFill>
                <a:ea typeface="Calibri"/>
                <a:cs typeface="Times New Roman"/>
              </a:rPr>
              <a:t>answer</a:t>
            </a:r>
            <a:r>
              <a:rPr lang="en-US" sz="3000" spc="-30" dirty="0">
                <a:solidFill>
                  <a:srgbClr val="0070C0"/>
                </a:solidFill>
                <a:ea typeface="Calibri"/>
                <a:cs typeface="Times New Roman"/>
              </a:rPr>
              <a:t> </a:t>
            </a:r>
            <a:r>
              <a:rPr lang="en-US" sz="3000" spc="-5" dirty="0">
                <a:solidFill>
                  <a:srgbClr val="0070C0"/>
                </a:solidFill>
                <a:ea typeface="Calibri"/>
                <a:cs typeface="Times New Roman"/>
              </a:rPr>
              <a:t>safety</a:t>
            </a:r>
            <a:r>
              <a:rPr lang="en-US" sz="3000" spc="-30" dirty="0">
                <a:solidFill>
                  <a:srgbClr val="0070C0"/>
                </a:solidFill>
                <a:ea typeface="Calibri"/>
                <a:cs typeface="Times New Roman"/>
              </a:rPr>
              <a:t> </a:t>
            </a:r>
            <a:r>
              <a:rPr lang="en-US" sz="3000" spc="-5" dirty="0">
                <a:solidFill>
                  <a:srgbClr val="0070C0"/>
                </a:solidFill>
                <a:ea typeface="Calibri"/>
                <a:cs typeface="Times New Roman"/>
              </a:rPr>
              <a:t>questions,</a:t>
            </a:r>
            <a:r>
              <a:rPr lang="en-US" sz="3000" spc="-30" dirty="0">
                <a:solidFill>
                  <a:srgbClr val="0070C0"/>
                </a:solidFill>
                <a:ea typeface="Calibri"/>
                <a:cs typeface="Times New Roman"/>
              </a:rPr>
              <a:t> </a:t>
            </a:r>
            <a:r>
              <a:rPr lang="en-US" sz="3000" spc="-5" dirty="0">
                <a:solidFill>
                  <a:srgbClr val="0070C0"/>
                </a:solidFill>
                <a:ea typeface="Calibri"/>
                <a:cs typeface="Times New Roman"/>
              </a:rPr>
              <a:t>provide</a:t>
            </a:r>
            <a:r>
              <a:rPr lang="en-US" sz="3000" spc="-40" dirty="0">
                <a:solidFill>
                  <a:srgbClr val="0070C0"/>
                </a:solidFill>
                <a:ea typeface="Calibri"/>
                <a:cs typeface="Times New Roman"/>
              </a:rPr>
              <a:t> </a:t>
            </a:r>
            <a:r>
              <a:rPr lang="en-US" sz="3000" spc="-5" dirty="0">
                <a:solidFill>
                  <a:srgbClr val="0070C0"/>
                </a:solidFill>
                <a:ea typeface="Calibri"/>
                <a:cs typeface="Times New Roman"/>
              </a:rPr>
              <a:t>training</a:t>
            </a:r>
            <a:r>
              <a:rPr lang="en-US" sz="3000" spc="-30" dirty="0">
                <a:solidFill>
                  <a:srgbClr val="0070C0"/>
                </a:solidFill>
                <a:ea typeface="Calibri"/>
                <a:cs typeface="Times New Roman"/>
              </a:rPr>
              <a:t> </a:t>
            </a:r>
            <a:r>
              <a:rPr lang="en-US" sz="3000" dirty="0">
                <a:solidFill>
                  <a:srgbClr val="0070C0"/>
                </a:solidFill>
                <a:ea typeface="Calibri"/>
                <a:cs typeface="Times New Roman"/>
              </a:rPr>
              <a:t>on</a:t>
            </a:r>
            <a:r>
              <a:rPr lang="en-US" sz="3000" spc="-35" dirty="0">
                <a:solidFill>
                  <a:srgbClr val="0070C0"/>
                </a:solidFill>
                <a:ea typeface="Calibri"/>
                <a:cs typeface="Times New Roman"/>
              </a:rPr>
              <a:t> </a:t>
            </a:r>
            <a:r>
              <a:rPr lang="en-US" sz="3000" spc="-5" dirty="0">
                <a:solidFill>
                  <a:srgbClr val="0070C0"/>
                </a:solidFill>
                <a:ea typeface="Calibri"/>
                <a:cs typeface="Times New Roman"/>
              </a:rPr>
              <a:t>safety</a:t>
            </a:r>
            <a:r>
              <a:rPr lang="en-US" sz="3000" spc="-25" dirty="0">
                <a:solidFill>
                  <a:srgbClr val="0070C0"/>
                </a:solidFill>
                <a:ea typeface="Calibri"/>
                <a:cs typeface="Times New Roman"/>
              </a:rPr>
              <a:t> </a:t>
            </a:r>
            <a:r>
              <a:rPr lang="en-US" sz="3000" spc="-5" dirty="0">
                <a:solidFill>
                  <a:srgbClr val="0070C0"/>
                </a:solidFill>
                <a:ea typeface="Calibri"/>
                <a:cs typeface="Times New Roman"/>
              </a:rPr>
              <a:t>topics</a:t>
            </a:r>
            <a:r>
              <a:rPr lang="en-US" sz="3000" spc="-35" dirty="0">
                <a:solidFill>
                  <a:srgbClr val="0070C0"/>
                </a:solidFill>
                <a:ea typeface="Calibri"/>
                <a:cs typeface="Times New Roman"/>
              </a:rPr>
              <a:t> </a:t>
            </a:r>
            <a:r>
              <a:rPr lang="en-US" sz="3000" dirty="0">
                <a:solidFill>
                  <a:srgbClr val="0070C0"/>
                </a:solidFill>
                <a:ea typeface="Calibri"/>
                <a:cs typeface="Times New Roman"/>
              </a:rPr>
              <a:t>and</a:t>
            </a:r>
            <a:r>
              <a:rPr lang="en-US" sz="3000" spc="-35" dirty="0">
                <a:solidFill>
                  <a:srgbClr val="0070C0"/>
                </a:solidFill>
                <a:ea typeface="Calibri"/>
                <a:cs typeface="Times New Roman"/>
              </a:rPr>
              <a:t> </a:t>
            </a:r>
            <a:r>
              <a:rPr lang="en-US" sz="3000" spc="-5" dirty="0">
                <a:solidFill>
                  <a:srgbClr val="0070C0"/>
                </a:solidFill>
                <a:ea typeface="Calibri"/>
                <a:cs typeface="Times New Roman"/>
              </a:rPr>
              <a:t>follow-up</a:t>
            </a:r>
            <a:r>
              <a:rPr lang="en-US" sz="3000" spc="-30" dirty="0">
                <a:solidFill>
                  <a:srgbClr val="0070C0"/>
                </a:solidFill>
                <a:ea typeface="Calibri"/>
                <a:cs typeface="Times New Roman"/>
              </a:rPr>
              <a:t> </a:t>
            </a:r>
            <a:r>
              <a:rPr lang="en-US" sz="3000" dirty="0">
                <a:solidFill>
                  <a:srgbClr val="0070C0"/>
                </a:solidFill>
                <a:ea typeface="Calibri"/>
                <a:cs typeface="Times New Roman"/>
              </a:rPr>
              <a:t>on</a:t>
            </a:r>
            <a:r>
              <a:rPr lang="en-US" sz="3000" spc="-35" dirty="0">
                <a:solidFill>
                  <a:srgbClr val="0070C0"/>
                </a:solidFill>
                <a:ea typeface="Calibri"/>
                <a:cs typeface="Times New Roman"/>
              </a:rPr>
              <a:t> </a:t>
            </a:r>
            <a:r>
              <a:rPr lang="en-US" sz="3000" spc="-5" dirty="0">
                <a:solidFill>
                  <a:srgbClr val="0070C0"/>
                </a:solidFill>
                <a:ea typeface="Calibri"/>
                <a:cs typeface="Times New Roman"/>
              </a:rPr>
              <a:t>safety</a:t>
            </a:r>
            <a:r>
              <a:rPr lang="en-US" sz="3000" spc="285" dirty="0">
                <a:solidFill>
                  <a:srgbClr val="0070C0"/>
                </a:solidFill>
                <a:ea typeface="Calibri"/>
                <a:cs typeface="Times New Roman"/>
              </a:rPr>
              <a:t> </a:t>
            </a:r>
            <a:r>
              <a:rPr lang="en-US" sz="3000" spc="-5" dirty="0">
                <a:solidFill>
                  <a:srgbClr val="0070C0"/>
                </a:solidFill>
                <a:ea typeface="Calibri"/>
                <a:cs typeface="Times New Roman"/>
              </a:rPr>
              <a:t>issues</a:t>
            </a:r>
            <a:r>
              <a:rPr lang="en-US" sz="3000" spc="-25" dirty="0">
                <a:solidFill>
                  <a:srgbClr val="0070C0"/>
                </a:solidFill>
                <a:ea typeface="Calibri"/>
                <a:cs typeface="Times New Roman"/>
              </a:rPr>
              <a:t> </a:t>
            </a:r>
            <a:r>
              <a:rPr lang="en-US" sz="3000" spc="-5" dirty="0">
                <a:solidFill>
                  <a:srgbClr val="0070C0"/>
                </a:solidFill>
                <a:ea typeface="Calibri"/>
                <a:cs typeface="Times New Roman"/>
              </a:rPr>
              <a:t>impacting</a:t>
            </a:r>
            <a:r>
              <a:rPr lang="en-US" sz="3000" spc="-30" dirty="0">
                <a:solidFill>
                  <a:srgbClr val="0070C0"/>
                </a:solidFill>
                <a:ea typeface="Calibri"/>
                <a:cs typeface="Times New Roman"/>
              </a:rPr>
              <a:t> </a:t>
            </a:r>
            <a:r>
              <a:rPr lang="en-US" sz="3000" spc="-5" dirty="0">
                <a:solidFill>
                  <a:srgbClr val="0070C0"/>
                </a:solidFill>
                <a:ea typeface="Calibri"/>
                <a:cs typeface="Times New Roman"/>
              </a:rPr>
              <a:t>you</a:t>
            </a:r>
            <a:r>
              <a:rPr lang="en-US" sz="3000" spc="-40" dirty="0">
                <a:solidFill>
                  <a:srgbClr val="0070C0"/>
                </a:solidFill>
                <a:ea typeface="Calibri"/>
                <a:cs typeface="Times New Roman"/>
              </a:rPr>
              <a:t> </a:t>
            </a:r>
            <a:r>
              <a:rPr lang="en-US" sz="3000" dirty="0">
                <a:solidFill>
                  <a:srgbClr val="0070C0"/>
                </a:solidFill>
                <a:ea typeface="Calibri"/>
                <a:cs typeface="Times New Roman"/>
              </a:rPr>
              <a:t>in</a:t>
            </a:r>
            <a:r>
              <a:rPr lang="en-US" sz="3000" spc="-30" dirty="0">
                <a:solidFill>
                  <a:srgbClr val="0070C0"/>
                </a:solidFill>
                <a:ea typeface="Calibri"/>
                <a:cs typeface="Times New Roman"/>
              </a:rPr>
              <a:t> </a:t>
            </a:r>
            <a:r>
              <a:rPr lang="en-US" sz="3000" dirty="0">
                <a:solidFill>
                  <a:srgbClr val="0070C0"/>
                </a:solidFill>
                <a:ea typeface="Calibri"/>
                <a:cs typeface="Times New Roman"/>
              </a:rPr>
              <a:t>the</a:t>
            </a:r>
            <a:r>
              <a:rPr lang="en-US" sz="3000" spc="-30" dirty="0">
                <a:solidFill>
                  <a:srgbClr val="0070C0"/>
                </a:solidFill>
                <a:ea typeface="Calibri"/>
                <a:cs typeface="Times New Roman"/>
              </a:rPr>
              <a:t> </a:t>
            </a:r>
            <a:r>
              <a:rPr lang="en-US" sz="3000" spc="-5" dirty="0">
                <a:solidFill>
                  <a:srgbClr val="0070C0"/>
                </a:solidFill>
                <a:ea typeface="Calibri"/>
                <a:cs typeface="Times New Roman"/>
              </a:rPr>
              <a:t>workplace.</a:t>
            </a:r>
            <a:r>
              <a:rPr lang="en-US" sz="3000" spc="-25" dirty="0">
                <a:solidFill>
                  <a:srgbClr val="0070C0"/>
                </a:solidFill>
                <a:ea typeface="Calibri"/>
                <a:cs typeface="Times New Roman"/>
              </a:rPr>
              <a:t> </a:t>
            </a:r>
            <a:r>
              <a:rPr lang="en-US" sz="3000" spc="-10" dirty="0">
                <a:solidFill>
                  <a:srgbClr val="0070C0"/>
                </a:solidFill>
                <a:ea typeface="Calibri"/>
                <a:cs typeface="Times New Roman"/>
              </a:rPr>
              <a:t>Safety</a:t>
            </a:r>
            <a:r>
              <a:rPr lang="en-US" sz="3000" spc="-30" dirty="0">
                <a:solidFill>
                  <a:srgbClr val="0070C0"/>
                </a:solidFill>
                <a:ea typeface="Calibri"/>
                <a:cs typeface="Times New Roman"/>
              </a:rPr>
              <a:t> </a:t>
            </a:r>
            <a:r>
              <a:rPr lang="en-US" sz="3000" spc="-5" dirty="0">
                <a:solidFill>
                  <a:srgbClr val="0070C0"/>
                </a:solidFill>
                <a:ea typeface="Calibri"/>
                <a:cs typeface="Times New Roman"/>
              </a:rPr>
              <a:t>Officers</a:t>
            </a:r>
            <a:r>
              <a:rPr lang="en-US" sz="3000" spc="-20" dirty="0">
                <a:solidFill>
                  <a:srgbClr val="0070C0"/>
                </a:solidFill>
                <a:ea typeface="Calibri"/>
                <a:cs typeface="Times New Roman"/>
              </a:rPr>
              <a:t> </a:t>
            </a:r>
            <a:r>
              <a:rPr lang="en-US" sz="3000" spc="-5" dirty="0">
                <a:solidFill>
                  <a:srgbClr val="0070C0"/>
                </a:solidFill>
                <a:ea typeface="Calibri"/>
                <a:cs typeface="Times New Roman"/>
              </a:rPr>
              <a:t>are</a:t>
            </a:r>
            <a:r>
              <a:rPr lang="en-US" sz="3000" spc="-20" dirty="0">
                <a:solidFill>
                  <a:srgbClr val="0070C0"/>
                </a:solidFill>
                <a:ea typeface="Calibri"/>
                <a:cs typeface="Times New Roman"/>
              </a:rPr>
              <a:t> </a:t>
            </a:r>
            <a:r>
              <a:rPr lang="en-US" sz="3000" spc="-5" dirty="0">
                <a:solidFill>
                  <a:srgbClr val="0070C0"/>
                </a:solidFill>
                <a:ea typeface="Calibri"/>
                <a:cs typeface="Times New Roman"/>
              </a:rPr>
              <a:t>resources</a:t>
            </a:r>
            <a:r>
              <a:rPr lang="en-US" sz="3000" spc="-25" dirty="0">
                <a:solidFill>
                  <a:srgbClr val="0070C0"/>
                </a:solidFill>
                <a:ea typeface="Calibri"/>
                <a:cs typeface="Times New Roman"/>
              </a:rPr>
              <a:t> </a:t>
            </a:r>
            <a:r>
              <a:rPr lang="en-US" sz="3000" dirty="0">
                <a:solidFill>
                  <a:srgbClr val="0070C0"/>
                </a:solidFill>
                <a:ea typeface="Calibri"/>
                <a:cs typeface="Times New Roman"/>
              </a:rPr>
              <a:t>during</a:t>
            </a:r>
            <a:r>
              <a:rPr lang="en-US" sz="3000" spc="-30" dirty="0">
                <a:solidFill>
                  <a:srgbClr val="0070C0"/>
                </a:solidFill>
                <a:ea typeface="Calibri"/>
                <a:cs typeface="Times New Roman"/>
              </a:rPr>
              <a:t> </a:t>
            </a:r>
            <a:r>
              <a:rPr lang="en-US" sz="3000" spc="-5" dirty="0">
                <a:solidFill>
                  <a:srgbClr val="0070C0"/>
                </a:solidFill>
                <a:ea typeface="Calibri"/>
                <a:cs typeface="Times New Roman"/>
              </a:rPr>
              <a:t>facility</a:t>
            </a:r>
            <a:r>
              <a:rPr lang="en-US" sz="3000" spc="335" dirty="0">
                <a:solidFill>
                  <a:srgbClr val="0070C0"/>
                </a:solidFill>
                <a:ea typeface="Calibri"/>
                <a:cs typeface="Times New Roman"/>
              </a:rPr>
              <a:t> </a:t>
            </a:r>
            <a:r>
              <a:rPr lang="en-US" sz="3000" dirty="0">
                <a:solidFill>
                  <a:srgbClr val="0070C0"/>
                </a:solidFill>
                <a:ea typeface="Calibri"/>
                <a:cs typeface="Times New Roman"/>
              </a:rPr>
              <a:t>audits</a:t>
            </a:r>
            <a:r>
              <a:rPr lang="en-US" sz="3000" spc="-55" dirty="0">
                <a:solidFill>
                  <a:srgbClr val="0070C0"/>
                </a:solidFill>
                <a:ea typeface="Calibri"/>
                <a:cs typeface="Times New Roman"/>
              </a:rPr>
              <a:t> </a:t>
            </a:r>
            <a:r>
              <a:rPr lang="en-US" sz="3000" dirty="0">
                <a:solidFill>
                  <a:srgbClr val="0070C0"/>
                </a:solidFill>
                <a:ea typeface="Calibri"/>
                <a:cs typeface="Times New Roman"/>
              </a:rPr>
              <a:t>and</a:t>
            </a:r>
            <a:r>
              <a:rPr lang="en-US" sz="3000" spc="-50" dirty="0">
                <a:solidFill>
                  <a:srgbClr val="0070C0"/>
                </a:solidFill>
                <a:ea typeface="Calibri"/>
                <a:cs typeface="Times New Roman"/>
              </a:rPr>
              <a:t> </a:t>
            </a:r>
            <a:r>
              <a:rPr lang="en-US" sz="3000" spc="-5" dirty="0">
                <a:solidFill>
                  <a:srgbClr val="0070C0"/>
                </a:solidFill>
                <a:ea typeface="Calibri"/>
                <a:cs typeface="Times New Roman"/>
              </a:rPr>
              <a:t>inspections</a:t>
            </a:r>
            <a:r>
              <a:rPr lang="en-US" sz="3000" spc="-5" dirty="0" smtClean="0">
                <a:solidFill>
                  <a:srgbClr val="0070C0"/>
                </a:solidFill>
                <a:ea typeface="Calibri"/>
                <a:cs typeface="Times New Roman"/>
              </a:rPr>
              <a:t>.</a:t>
            </a:r>
          </a:p>
          <a:p>
            <a:pPr marL="0" indent="0" algn="ctr" eaLnBrk="0" hangingPunct="0">
              <a:buNone/>
            </a:pPr>
            <a:r>
              <a:rPr lang="en-US" b="1" u="sng" dirty="0"/>
              <a:t>SBMC Safety Officer                Hospital Contact Number</a:t>
            </a:r>
            <a:endParaRPr lang="en-US" sz="1600" dirty="0"/>
          </a:p>
          <a:p>
            <a:pPr marL="0" indent="0" algn="ctr" eaLnBrk="0" hangingPunct="0">
              <a:buNone/>
            </a:pPr>
            <a:r>
              <a:rPr lang="en-US" b="1" dirty="0" smtClean="0"/>
              <a:t>            Bud </a:t>
            </a:r>
            <a:r>
              <a:rPr lang="en-US" b="1" dirty="0"/>
              <a:t>Rogers                              Extension #5068 pager 432-0091</a:t>
            </a:r>
            <a:endParaRPr lang="en-US" sz="1600" dirty="0"/>
          </a:p>
          <a:p>
            <a:pPr marL="45720" lvl="1" indent="0" eaLnBrk="0" hangingPunct="0">
              <a:spcBef>
                <a:spcPts val="0"/>
              </a:spcBef>
              <a:spcAft>
                <a:spcPts val="600"/>
              </a:spcAft>
              <a:buNone/>
            </a:pPr>
            <a:endParaRPr lang="en-US" sz="1800" dirty="0">
              <a:latin typeface="Calibri"/>
              <a:ea typeface="Calibri"/>
              <a:cs typeface="Times New Roman"/>
            </a:endParaRPr>
          </a:p>
          <a:p>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914400"/>
            <a:ext cx="1752600" cy="148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267200"/>
            <a:ext cx="111601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95800"/>
            <a:ext cx="12684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942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During </a:t>
            </a:r>
            <a:r>
              <a:rPr lang="en-US" dirty="0"/>
              <a:t>an earthquake remain calm and seek immediate refuge under a desk and chair. Stay away from windows and be prepared for falling objects. Help patients or visitors to take the same precautions. </a:t>
            </a:r>
            <a:r>
              <a:rPr lang="en-US" b="1" dirty="0"/>
              <a:t>NEVER</a:t>
            </a:r>
            <a:r>
              <a:rPr lang="en-US" dirty="0"/>
              <a:t> run outside or use and elevator. </a:t>
            </a:r>
            <a:r>
              <a:rPr lang="en-US" b="1" dirty="0"/>
              <a:t>DO NOT </a:t>
            </a:r>
            <a:r>
              <a:rPr lang="en-US" dirty="0"/>
              <a:t>use the hospital phones for personal calls, this may reduce our ability to receive incoming, or make outgoing phone calls. </a:t>
            </a:r>
          </a:p>
          <a:p>
            <a:r>
              <a:rPr lang="en-US" b="1" dirty="0"/>
              <a:t>Flashlights</a:t>
            </a:r>
            <a:r>
              <a:rPr lang="en-US" dirty="0"/>
              <a:t>- are available in every department. Locate the Emergency flashlights in your department</a:t>
            </a:r>
            <a:r>
              <a:rPr lang="en-US" dirty="0" smtClean="0"/>
              <a:t>.</a:t>
            </a:r>
          </a:p>
          <a:p>
            <a:r>
              <a:rPr lang="en-US" b="1" dirty="0"/>
              <a:t>REVIEW HICS LINK: </a:t>
            </a:r>
            <a:r>
              <a:rPr lang="en-US" dirty="0">
                <a:hlinkClick r:id="rId2"/>
              </a:rPr>
              <a:t>http://</a:t>
            </a:r>
            <a:r>
              <a:rPr lang="en-US" dirty="0" smtClean="0">
                <a:hlinkClick r:id="rId2"/>
              </a:rPr>
              <a:t>www.emsa.ca.gov/HICS/forms.asp</a:t>
            </a:r>
            <a:r>
              <a:rPr lang="en-US" dirty="0" smtClean="0"/>
              <a:t>  </a:t>
            </a:r>
            <a:endParaRPr lang="en-US" dirty="0"/>
          </a:p>
          <a:p>
            <a:pPr marL="0" indent="0" algn="ctr">
              <a:buNone/>
            </a:pPr>
            <a:r>
              <a:rPr lang="en-US" b="1" dirty="0"/>
              <a:t>THE LIFE YOU SAVE MAY BE YOURS OR YOUR FAMILY’S!</a:t>
            </a:r>
          </a:p>
          <a:p>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572000"/>
            <a:ext cx="438308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608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4307" y="2083273"/>
            <a:ext cx="3340894" cy="1650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Badges</a:t>
            </a:r>
            <a:endParaRPr lang="en-US" dirty="0"/>
          </a:p>
        </p:txBody>
      </p:sp>
      <p:sp>
        <p:nvSpPr>
          <p:cNvPr id="3" name="Content Placeholder 2"/>
          <p:cNvSpPr>
            <a:spLocks noGrp="1"/>
          </p:cNvSpPr>
          <p:nvPr>
            <p:ph idx="1"/>
          </p:nvPr>
        </p:nvSpPr>
        <p:spPr/>
        <p:txBody>
          <a:bodyPr anchor="t">
            <a:normAutofit/>
          </a:bodyPr>
          <a:lstStyle/>
          <a:p>
            <a:r>
              <a:rPr lang="en-US" sz="1800" dirty="0"/>
              <a:t>Upon hire, all SBMC employees are issued I.D. badges with a badge buddy. The badge buddy is designed to provide a quick reference for employees in an emergency. ID Badges must be worn at all times at “Eye Level” and must be worn with the picture and name facing front. Security should be contacted immediately to deactivate the badge if a badge is lost or stolen</a:t>
            </a:r>
            <a:r>
              <a:rPr lang="en-US" sz="1800" dirty="0" smtClean="0"/>
              <a:t>.</a:t>
            </a:r>
          </a:p>
          <a:p>
            <a:r>
              <a:rPr lang="en-US" sz="1800" dirty="0" smtClean="0"/>
              <a:t>See HR for any lost or</a:t>
            </a:r>
          </a:p>
          <a:p>
            <a:pPr marL="0" indent="0">
              <a:buNone/>
            </a:pPr>
            <a:r>
              <a:rPr lang="en-US" sz="1800" dirty="0"/>
              <a:t> </a:t>
            </a:r>
            <a:r>
              <a:rPr lang="en-US" sz="1800" dirty="0" smtClean="0"/>
              <a:t>    Stolen ID badge replacement</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733800"/>
            <a:ext cx="1930400" cy="1447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3733800"/>
            <a:ext cx="2413000" cy="1447800"/>
          </a:xfrm>
          <a:prstGeom prst="rect">
            <a:avLst/>
          </a:prstGeom>
        </p:spPr>
      </p:pic>
      <p:sp>
        <p:nvSpPr>
          <p:cNvPr id="6" name="Donut 5"/>
          <p:cNvSpPr/>
          <p:nvPr/>
        </p:nvSpPr>
        <p:spPr>
          <a:xfrm>
            <a:off x="4102100" y="4466578"/>
            <a:ext cx="381000" cy="4191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Callout 6"/>
          <p:cNvSpPr/>
          <p:nvPr/>
        </p:nvSpPr>
        <p:spPr>
          <a:xfrm>
            <a:off x="4292600" y="5202315"/>
            <a:ext cx="990600" cy="905522"/>
          </a:xfrm>
          <a:prstGeom prst="wedgeEllipseCallout">
            <a:avLst>
              <a:gd name="adj1" fmla="val -52200"/>
              <a:gd name="adj2" fmla="val -107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Eye </a:t>
            </a:r>
          </a:p>
          <a:p>
            <a:pPr algn="ctr"/>
            <a:r>
              <a:rPr lang="en-US" dirty="0" smtClean="0"/>
              <a:t>Level</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3733800"/>
            <a:ext cx="2133600" cy="2133600"/>
          </a:xfrm>
          <a:prstGeom prst="rect">
            <a:avLst/>
          </a:prstGeom>
        </p:spPr>
      </p:pic>
      <p:sp>
        <p:nvSpPr>
          <p:cNvPr id="9" name="Donut 8"/>
          <p:cNvSpPr/>
          <p:nvPr/>
        </p:nvSpPr>
        <p:spPr>
          <a:xfrm>
            <a:off x="6792897" y="5029200"/>
            <a:ext cx="609600" cy="625876"/>
          </a:xfrm>
          <a:prstGeom prst="donut">
            <a:avLst>
              <a:gd name="adj" fmla="val 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ular Callout 9"/>
          <p:cNvSpPr/>
          <p:nvPr/>
        </p:nvSpPr>
        <p:spPr>
          <a:xfrm>
            <a:off x="7696200" y="5562600"/>
            <a:ext cx="990600" cy="545237"/>
          </a:xfrm>
          <a:prstGeom prst="wedgeRoundRectCallout">
            <a:avLst>
              <a:gd name="adj1" fmla="val -99698"/>
              <a:gd name="adj2" fmla="val -693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 eye level</a:t>
            </a:r>
            <a:endParaRPr lang="en-US" dirty="0"/>
          </a:p>
        </p:txBody>
      </p:sp>
    </p:spTree>
    <p:extLst>
      <p:ext uri="{BB962C8B-B14F-4D97-AF65-F5344CB8AC3E}">
        <p14:creationId xmlns:p14="http://schemas.microsoft.com/office/powerpoint/2010/main" val="970028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38200"/>
            <a:ext cx="7683499" cy="3951514"/>
          </a:xfrm>
          <a:prstGeom prst="rect">
            <a:avLst/>
          </a:prstGeom>
        </p:spPr>
      </p:pic>
      <p:sp>
        <p:nvSpPr>
          <p:cNvPr id="2" name="Title 1"/>
          <p:cNvSpPr>
            <a:spLocks noGrp="1"/>
          </p:cNvSpPr>
          <p:nvPr>
            <p:ph type="title"/>
          </p:nvPr>
        </p:nvSpPr>
        <p:spPr/>
        <p:txBody>
          <a:bodyPr/>
          <a:lstStyle/>
          <a:p>
            <a:r>
              <a:rPr lang="en-US" dirty="0" smtClean="0"/>
              <a:t>Safe Surrender</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Safely Surrendered Baby Law responds to the increasing number of newborn infant deaths due to abandonment in unsafe locations. First created in January 2001, the Safely Surrendered Baby Law was signed permanently into state law in January 2006. The law's intent is to save lives of newborn infants at risk of abandonment by encouraging parents or persons with lawful custody to safely surrender the infant within 72 hours of birth, with no questions asked. Safe surrender sites are hospitals or other locations, typically fire stations that are approved by the board of supervisors or fire agency in each county. Safe surrender sites are required to display the blue and white logo. The following is the toll-free telephone numbers for safe surrender sites in San Bernardino and Riverside County.</a:t>
            </a:r>
          </a:p>
        </p:txBody>
      </p:sp>
    </p:spTree>
    <p:extLst>
      <p:ext uri="{BB962C8B-B14F-4D97-AF65-F5344CB8AC3E}">
        <p14:creationId xmlns:p14="http://schemas.microsoft.com/office/powerpoint/2010/main" val="1652326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57200"/>
            <a:ext cx="3011487"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Safe Surrender</a:t>
            </a:r>
            <a:endParaRPr lang="en-US" dirty="0"/>
          </a:p>
        </p:txBody>
      </p:sp>
      <p:sp>
        <p:nvSpPr>
          <p:cNvPr id="3" name="Content Placeholder 2"/>
          <p:cNvSpPr>
            <a:spLocks noGrp="1"/>
          </p:cNvSpPr>
          <p:nvPr>
            <p:ph idx="1"/>
          </p:nvPr>
        </p:nvSpPr>
        <p:spPr>
          <a:xfrm>
            <a:off x="762000" y="685800"/>
            <a:ext cx="7543800" cy="4648200"/>
          </a:xfrm>
        </p:spPr>
        <p:txBody>
          <a:bodyPr anchor="t">
            <a:normAutofit fontScale="85000" lnSpcReduction="20000"/>
          </a:bodyPr>
          <a:lstStyle/>
          <a:p>
            <a:r>
              <a:rPr lang="en-US" sz="4000" dirty="0" smtClean="0">
                <a:solidFill>
                  <a:srgbClr val="00B0F0"/>
                </a:solidFill>
              </a:rPr>
              <a:t>Dial 211</a:t>
            </a:r>
          </a:p>
          <a:p>
            <a:r>
              <a:rPr lang="en-US" dirty="0">
                <a:solidFill>
                  <a:srgbClr val="00B0F0"/>
                </a:solidFill>
              </a:rPr>
              <a:t>St Bernardine Medical Center employees can accept a surrendered baby from anywhere on the hospital grounds. Confidentiality must be maintained at ALL times. </a:t>
            </a:r>
            <a:endParaRPr lang="en-US" dirty="0" smtClean="0">
              <a:solidFill>
                <a:srgbClr val="00B0F0"/>
              </a:solidFill>
            </a:endParaRPr>
          </a:p>
          <a:p>
            <a:r>
              <a:rPr lang="en-US" dirty="0">
                <a:solidFill>
                  <a:srgbClr val="00B0F0"/>
                </a:solidFill>
              </a:rPr>
              <a:t>What should I do if I am handed a baby: </a:t>
            </a:r>
            <a:endParaRPr lang="en-US" dirty="0" smtClean="0">
              <a:solidFill>
                <a:srgbClr val="00B0F0"/>
              </a:solidFill>
            </a:endParaRPr>
          </a:p>
          <a:p>
            <a:pPr lvl="1"/>
            <a:r>
              <a:rPr lang="en-US" dirty="0" smtClean="0">
                <a:solidFill>
                  <a:srgbClr val="00B0F0"/>
                </a:solidFill>
              </a:rPr>
              <a:t>You </a:t>
            </a:r>
            <a:r>
              <a:rPr lang="en-US" dirty="0">
                <a:solidFill>
                  <a:srgbClr val="00B0F0"/>
                </a:solidFill>
              </a:rPr>
              <a:t>must confirm that the parent is surrendering their infant to you </a:t>
            </a:r>
          </a:p>
          <a:p>
            <a:pPr lvl="1"/>
            <a:r>
              <a:rPr lang="en-US" dirty="0" smtClean="0">
                <a:solidFill>
                  <a:srgbClr val="00B0F0"/>
                </a:solidFill>
              </a:rPr>
              <a:t>Contact </a:t>
            </a:r>
            <a:r>
              <a:rPr lang="en-US" dirty="0">
                <a:solidFill>
                  <a:srgbClr val="00B0F0"/>
                </a:solidFill>
              </a:rPr>
              <a:t>security who will escort you and the baby to the Emergency Department </a:t>
            </a:r>
          </a:p>
          <a:p>
            <a:pPr lvl="1"/>
            <a:r>
              <a:rPr lang="en-US" dirty="0" smtClean="0">
                <a:solidFill>
                  <a:srgbClr val="00B0F0"/>
                </a:solidFill>
              </a:rPr>
              <a:t>Once </a:t>
            </a:r>
            <a:r>
              <a:rPr lang="en-US" dirty="0">
                <a:solidFill>
                  <a:srgbClr val="00B0F0"/>
                </a:solidFill>
              </a:rPr>
              <a:t>the infant is received, the child cannot be returned to the parent, either by request or with a change of mind </a:t>
            </a:r>
          </a:p>
          <a:p>
            <a:pPr lvl="1"/>
            <a:r>
              <a:rPr lang="en-US" dirty="0" smtClean="0">
                <a:solidFill>
                  <a:srgbClr val="00B0F0"/>
                </a:solidFill>
              </a:rPr>
              <a:t>The </a:t>
            </a:r>
            <a:r>
              <a:rPr lang="en-US" dirty="0">
                <a:solidFill>
                  <a:srgbClr val="00B0F0"/>
                </a:solidFill>
              </a:rPr>
              <a:t>parent will be given a pamphlet on “Surrendering Parent Rights” </a:t>
            </a:r>
          </a:p>
          <a:p>
            <a:pPr lvl="1"/>
            <a:r>
              <a:rPr lang="en-US" dirty="0" smtClean="0">
                <a:solidFill>
                  <a:srgbClr val="00B0F0"/>
                </a:solidFill>
              </a:rPr>
              <a:t>If </a:t>
            </a:r>
            <a:r>
              <a:rPr lang="en-US" dirty="0">
                <a:solidFill>
                  <a:srgbClr val="00B0F0"/>
                </a:solidFill>
              </a:rPr>
              <a:t>a parent attempts to surrender a baby to you outside of the hospital contact security at (909) 881-4580</a:t>
            </a:r>
          </a:p>
          <a:p>
            <a:endParaRPr lang="en-US" dirty="0">
              <a:solidFill>
                <a:srgbClr val="00B0F0"/>
              </a:solidFill>
            </a:endParaRPr>
          </a:p>
        </p:txBody>
      </p:sp>
    </p:spTree>
    <p:extLst>
      <p:ext uri="{BB962C8B-B14F-4D97-AF65-F5344CB8AC3E}">
        <p14:creationId xmlns:p14="http://schemas.microsoft.com/office/powerpoint/2010/main" val="1119531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Ergonomics &amp; Body Mechanics</a:t>
            </a:r>
            <a:endParaRPr lang="en-US" dirty="0"/>
          </a:p>
        </p:txBody>
      </p:sp>
      <p:sp>
        <p:nvSpPr>
          <p:cNvPr id="3" name="Content Placeholder 2"/>
          <p:cNvSpPr>
            <a:spLocks noGrp="1"/>
          </p:cNvSpPr>
          <p:nvPr>
            <p:ph idx="1"/>
          </p:nvPr>
        </p:nvSpPr>
        <p:spPr/>
        <p:txBody>
          <a:bodyPr>
            <a:normAutofit/>
          </a:bodyPr>
          <a:lstStyle/>
          <a:p>
            <a:pPr marL="344805" marR="114300" lvl="1" eaLnBrk="0" hangingPunct="0">
              <a:lnSpc>
                <a:spcPct val="115000"/>
              </a:lnSpc>
              <a:spcBef>
                <a:spcPts val="0"/>
              </a:spcBef>
            </a:pPr>
            <a:r>
              <a:rPr lang="en-US" sz="1800" spc="-5" dirty="0">
                <a:solidFill>
                  <a:srgbClr val="00B050"/>
                </a:solidFill>
                <a:ea typeface="Calibri"/>
                <a:cs typeface="Times New Roman"/>
              </a:rPr>
              <a:t>At</a:t>
            </a:r>
            <a:r>
              <a:rPr lang="en-US" sz="1800" spc="5" dirty="0">
                <a:solidFill>
                  <a:srgbClr val="00B050"/>
                </a:solidFill>
                <a:ea typeface="Calibri"/>
                <a:cs typeface="Times New Roman"/>
              </a:rPr>
              <a:t> </a:t>
            </a:r>
            <a:r>
              <a:rPr lang="en-US" sz="1800" spc="-5" dirty="0">
                <a:solidFill>
                  <a:srgbClr val="00B050"/>
                </a:solidFill>
                <a:ea typeface="Calibri"/>
                <a:cs typeface="Times New Roman"/>
              </a:rPr>
              <a:t>work</a:t>
            </a:r>
            <a:r>
              <a:rPr lang="en-US" sz="1800" spc="-15" dirty="0">
                <a:solidFill>
                  <a:srgbClr val="00B050"/>
                </a:solidFill>
                <a:ea typeface="Calibri"/>
                <a:cs typeface="Times New Roman"/>
              </a:rPr>
              <a:t> </a:t>
            </a:r>
            <a:r>
              <a:rPr lang="en-US" sz="1800" dirty="0">
                <a:solidFill>
                  <a:srgbClr val="00B050"/>
                </a:solidFill>
                <a:ea typeface="Calibri"/>
                <a:cs typeface="Times New Roman"/>
              </a:rPr>
              <a:t>or at</a:t>
            </a:r>
            <a:r>
              <a:rPr lang="en-US" sz="1800" spc="-10" dirty="0">
                <a:solidFill>
                  <a:srgbClr val="00B050"/>
                </a:solidFill>
                <a:ea typeface="Calibri"/>
                <a:cs typeface="Times New Roman"/>
              </a:rPr>
              <a:t> </a:t>
            </a:r>
            <a:r>
              <a:rPr lang="en-US" sz="1800" spc="-5" dirty="0">
                <a:solidFill>
                  <a:srgbClr val="00B050"/>
                </a:solidFill>
                <a:ea typeface="Calibri"/>
                <a:cs typeface="Times New Roman"/>
              </a:rPr>
              <a:t>home,</a:t>
            </a:r>
            <a:r>
              <a:rPr lang="en-US" sz="1800" dirty="0">
                <a:solidFill>
                  <a:srgbClr val="00B050"/>
                </a:solidFill>
                <a:ea typeface="Calibri"/>
                <a:cs typeface="Times New Roman"/>
              </a:rPr>
              <a:t> </a:t>
            </a:r>
            <a:r>
              <a:rPr lang="en-US" sz="1800" spc="-5" dirty="0">
                <a:solidFill>
                  <a:srgbClr val="00B050"/>
                </a:solidFill>
                <a:ea typeface="Calibri"/>
                <a:cs typeface="Times New Roman"/>
              </a:rPr>
              <a:t>you</a:t>
            </a:r>
            <a:r>
              <a:rPr lang="en-US" sz="1800" dirty="0">
                <a:solidFill>
                  <a:srgbClr val="00B050"/>
                </a:solidFill>
                <a:ea typeface="Calibri"/>
                <a:cs typeface="Times New Roman"/>
              </a:rPr>
              <a:t> </a:t>
            </a:r>
            <a:r>
              <a:rPr lang="en-US" sz="1800" spc="-5" dirty="0">
                <a:solidFill>
                  <a:srgbClr val="00B050"/>
                </a:solidFill>
                <a:ea typeface="Calibri"/>
                <a:cs typeface="Times New Roman"/>
              </a:rPr>
              <a:t>perform</a:t>
            </a:r>
            <a:r>
              <a:rPr lang="en-US" sz="1800" spc="125" dirty="0">
                <a:solidFill>
                  <a:srgbClr val="00B050"/>
                </a:solidFill>
                <a:ea typeface="Calibri"/>
                <a:cs typeface="Times New Roman"/>
              </a:rPr>
              <a:t> </a:t>
            </a:r>
            <a:r>
              <a:rPr lang="en-US" sz="1800" spc="-5" dirty="0">
                <a:solidFill>
                  <a:srgbClr val="00B050"/>
                </a:solidFill>
                <a:ea typeface="Calibri"/>
                <a:cs typeface="Times New Roman"/>
              </a:rPr>
              <a:t>many</a:t>
            </a:r>
            <a:r>
              <a:rPr lang="en-US" sz="1800" spc="-10" dirty="0">
                <a:solidFill>
                  <a:srgbClr val="00B050"/>
                </a:solidFill>
                <a:ea typeface="Calibri"/>
                <a:cs typeface="Times New Roman"/>
              </a:rPr>
              <a:t> </a:t>
            </a:r>
            <a:r>
              <a:rPr lang="en-US" sz="1800" spc="-5" dirty="0">
                <a:solidFill>
                  <a:srgbClr val="00B050"/>
                </a:solidFill>
                <a:ea typeface="Calibri"/>
                <a:cs typeface="Times New Roman"/>
              </a:rPr>
              <a:t>tasks</a:t>
            </a:r>
            <a:r>
              <a:rPr lang="en-US" sz="1800" dirty="0">
                <a:solidFill>
                  <a:srgbClr val="00B050"/>
                </a:solidFill>
                <a:ea typeface="Calibri"/>
                <a:cs typeface="Times New Roman"/>
              </a:rPr>
              <a:t> that</a:t>
            </a:r>
            <a:r>
              <a:rPr lang="en-US" sz="1800" spc="5" dirty="0">
                <a:solidFill>
                  <a:srgbClr val="00B050"/>
                </a:solidFill>
                <a:ea typeface="Calibri"/>
                <a:cs typeface="Times New Roman"/>
              </a:rPr>
              <a:t> </a:t>
            </a:r>
            <a:r>
              <a:rPr lang="en-US" sz="1800" spc="-5" dirty="0">
                <a:solidFill>
                  <a:srgbClr val="00B050"/>
                </a:solidFill>
                <a:ea typeface="Calibri"/>
                <a:cs typeface="Times New Roman"/>
              </a:rPr>
              <a:t>could</a:t>
            </a:r>
            <a:r>
              <a:rPr lang="en-US" sz="1800" dirty="0">
                <a:solidFill>
                  <a:srgbClr val="00B050"/>
                </a:solidFill>
                <a:ea typeface="Calibri"/>
                <a:cs typeface="Times New Roman"/>
              </a:rPr>
              <a:t> </a:t>
            </a:r>
            <a:r>
              <a:rPr lang="en-US" sz="1800" spc="-5" dirty="0">
                <a:solidFill>
                  <a:srgbClr val="00B050"/>
                </a:solidFill>
                <a:ea typeface="Calibri"/>
                <a:cs typeface="Times New Roman"/>
              </a:rPr>
              <a:t>potentially</a:t>
            </a:r>
            <a:r>
              <a:rPr lang="en-US" sz="1800" spc="115" dirty="0">
                <a:solidFill>
                  <a:srgbClr val="00B050"/>
                </a:solidFill>
                <a:ea typeface="Calibri"/>
                <a:cs typeface="Times New Roman"/>
              </a:rPr>
              <a:t> </a:t>
            </a:r>
            <a:r>
              <a:rPr lang="en-US" sz="1800" dirty="0">
                <a:solidFill>
                  <a:srgbClr val="00B050"/>
                </a:solidFill>
                <a:ea typeface="Calibri"/>
                <a:cs typeface="Times New Roman"/>
              </a:rPr>
              <a:t>cause</a:t>
            </a:r>
            <a:r>
              <a:rPr lang="en-US" sz="1800" spc="5" dirty="0">
                <a:solidFill>
                  <a:srgbClr val="00B050"/>
                </a:solidFill>
                <a:ea typeface="Calibri"/>
                <a:cs typeface="Times New Roman"/>
              </a:rPr>
              <a:t> </a:t>
            </a:r>
            <a:r>
              <a:rPr lang="en-US" sz="1800" spc="-5" dirty="0">
                <a:solidFill>
                  <a:srgbClr val="00B050"/>
                </a:solidFill>
                <a:ea typeface="Calibri"/>
                <a:cs typeface="Times New Roman"/>
              </a:rPr>
              <a:t>injuries.</a:t>
            </a:r>
            <a:r>
              <a:rPr lang="en-US" sz="1800" dirty="0">
                <a:solidFill>
                  <a:srgbClr val="00B050"/>
                </a:solidFill>
                <a:ea typeface="Calibri"/>
                <a:cs typeface="Times New Roman"/>
              </a:rPr>
              <a:t>  </a:t>
            </a:r>
            <a:r>
              <a:rPr lang="en-US" sz="1800" spc="-5" dirty="0">
                <a:solidFill>
                  <a:srgbClr val="00B050"/>
                </a:solidFill>
                <a:ea typeface="Calibri"/>
                <a:cs typeface="Times New Roman"/>
              </a:rPr>
              <a:t>These</a:t>
            </a:r>
            <a:r>
              <a:rPr lang="en-US" sz="1800" spc="-10" dirty="0">
                <a:solidFill>
                  <a:srgbClr val="00B050"/>
                </a:solidFill>
                <a:ea typeface="Calibri"/>
                <a:cs typeface="Times New Roman"/>
              </a:rPr>
              <a:t> </a:t>
            </a:r>
            <a:r>
              <a:rPr lang="en-US" sz="1800" spc="-5" dirty="0">
                <a:solidFill>
                  <a:srgbClr val="00B050"/>
                </a:solidFill>
                <a:ea typeface="Calibri"/>
                <a:cs typeface="Times New Roman"/>
              </a:rPr>
              <a:t>include</a:t>
            </a:r>
            <a:r>
              <a:rPr lang="en-US" sz="1800" spc="130" dirty="0">
                <a:solidFill>
                  <a:srgbClr val="00B050"/>
                </a:solidFill>
                <a:ea typeface="Calibri"/>
                <a:cs typeface="Times New Roman"/>
              </a:rPr>
              <a:t> </a:t>
            </a:r>
            <a:r>
              <a:rPr lang="en-US" sz="1800" spc="-5" dirty="0">
                <a:solidFill>
                  <a:srgbClr val="00B050"/>
                </a:solidFill>
                <a:ea typeface="Calibri"/>
                <a:cs typeface="Times New Roman"/>
              </a:rPr>
              <a:t>lifting,</a:t>
            </a:r>
            <a:r>
              <a:rPr lang="en-US" sz="1800" dirty="0">
                <a:solidFill>
                  <a:srgbClr val="00B050"/>
                </a:solidFill>
                <a:ea typeface="Calibri"/>
                <a:cs typeface="Times New Roman"/>
              </a:rPr>
              <a:t> </a:t>
            </a:r>
            <a:r>
              <a:rPr lang="en-US" sz="1800" spc="-5" dirty="0">
                <a:solidFill>
                  <a:srgbClr val="00B050"/>
                </a:solidFill>
                <a:ea typeface="Calibri"/>
                <a:cs typeface="Times New Roman"/>
              </a:rPr>
              <a:t>repetitive</a:t>
            </a:r>
            <a:r>
              <a:rPr lang="en-US" sz="1800" spc="245" dirty="0">
                <a:solidFill>
                  <a:srgbClr val="00B050"/>
                </a:solidFill>
                <a:ea typeface="Calibri"/>
                <a:cs typeface="Times New Roman"/>
              </a:rPr>
              <a:t> </a:t>
            </a:r>
            <a:r>
              <a:rPr lang="en-US" sz="1800" spc="-5" dirty="0">
                <a:solidFill>
                  <a:srgbClr val="00B050"/>
                </a:solidFill>
                <a:ea typeface="Calibri"/>
                <a:cs typeface="Times New Roman"/>
              </a:rPr>
              <a:t>motions,</a:t>
            </a:r>
            <a:r>
              <a:rPr lang="en-US" sz="1800" dirty="0">
                <a:solidFill>
                  <a:srgbClr val="00B050"/>
                </a:solidFill>
                <a:ea typeface="Calibri"/>
                <a:cs typeface="Times New Roman"/>
              </a:rPr>
              <a:t> </a:t>
            </a:r>
            <a:r>
              <a:rPr lang="en-US" sz="1800" spc="-5" dirty="0">
                <a:solidFill>
                  <a:srgbClr val="00B050"/>
                </a:solidFill>
                <a:ea typeface="Calibri"/>
                <a:cs typeface="Times New Roman"/>
              </a:rPr>
              <a:t>prolonged</a:t>
            </a:r>
            <a:r>
              <a:rPr lang="en-US" sz="1800" dirty="0">
                <a:solidFill>
                  <a:srgbClr val="00B050"/>
                </a:solidFill>
                <a:ea typeface="Calibri"/>
                <a:cs typeface="Times New Roman"/>
              </a:rPr>
              <a:t> </a:t>
            </a:r>
            <a:r>
              <a:rPr lang="en-US" sz="1800" spc="-5" dirty="0">
                <a:solidFill>
                  <a:srgbClr val="00B050"/>
                </a:solidFill>
                <a:ea typeface="Calibri"/>
                <a:cs typeface="Times New Roman"/>
              </a:rPr>
              <a:t>sitting</a:t>
            </a:r>
            <a:r>
              <a:rPr lang="en-US" sz="1800" spc="-15" dirty="0">
                <a:solidFill>
                  <a:srgbClr val="00B050"/>
                </a:solidFill>
                <a:ea typeface="Calibri"/>
                <a:cs typeface="Times New Roman"/>
              </a:rPr>
              <a:t> </a:t>
            </a:r>
            <a:r>
              <a:rPr lang="en-US" sz="1800" dirty="0">
                <a:solidFill>
                  <a:srgbClr val="00B050"/>
                </a:solidFill>
                <a:ea typeface="Calibri"/>
                <a:cs typeface="Times New Roman"/>
              </a:rPr>
              <a:t>or </a:t>
            </a:r>
            <a:r>
              <a:rPr lang="en-US" sz="1800" spc="-5" dirty="0">
                <a:solidFill>
                  <a:srgbClr val="00B050"/>
                </a:solidFill>
                <a:ea typeface="Calibri"/>
                <a:cs typeface="Times New Roman"/>
              </a:rPr>
              <a:t>standing,</a:t>
            </a:r>
            <a:r>
              <a:rPr lang="en-US" sz="1800" dirty="0">
                <a:solidFill>
                  <a:srgbClr val="00B050"/>
                </a:solidFill>
                <a:ea typeface="Calibri"/>
                <a:cs typeface="Times New Roman"/>
              </a:rPr>
              <a:t> </a:t>
            </a:r>
            <a:r>
              <a:rPr lang="en-US" sz="1800" spc="-5" dirty="0">
                <a:solidFill>
                  <a:srgbClr val="00B050"/>
                </a:solidFill>
                <a:ea typeface="Calibri"/>
                <a:cs typeface="Times New Roman"/>
              </a:rPr>
              <a:t>bending,</a:t>
            </a:r>
            <a:r>
              <a:rPr lang="en-US" sz="1800" dirty="0">
                <a:solidFill>
                  <a:srgbClr val="00B050"/>
                </a:solidFill>
                <a:ea typeface="Calibri"/>
                <a:cs typeface="Times New Roman"/>
              </a:rPr>
              <a:t> </a:t>
            </a:r>
            <a:r>
              <a:rPr lang="en-US" sz="1800" spc="-5" dirty="0">
                <a:solidFill>
                  <a:srgbClr val="00B050"/>
                </a:solidFill>
                <a:ea typeface="Calibri"/>
                <a:cs typeface="Times New Roman"/>
              </a:rPr>
              <a:t>reaching,</a:t>
            </a:r>
            <a:r>
              <a:rPr lang="en-US" sz="1800" dirty="0">
                <a:solidFill>
                  <a:srgbClr val="00B050"/>
                </a:solidFill>
                <a:ea typeface="Calibri"/>
                <a:cs typeface="Times New Roman"/>
              </a:rPr>
              <a:t> </a:t>
            </a:r>
            <a:r>
              <a:rPr lang="en-US" sz="1800" spc="-5" dirty="0">
                <a:solidFill>
                  <a:srgbClr val="00B050"/>
                </a:solidFill>
                <a:ea typeface="Calibri"/>
                <a:cs typeface="Times New Roman"/>
              </a:rPr>
              <a:t>pushing,</a:t>
            </a:r>
            <a:r>
              <a:rPr lang="en-US" sz="1800" dirty="0">
                <a:solidFill>
                  <a:srgbClr val="00B050"/>
                </a:solidFill>
                <a:ea typeface="Calibri"/>
                <a:cs typeface="Times New Roman"/>
              </a:rPr>
              <a:t> </a:t>
            </a:r>
            <a:r>
              <a:rPr lang="en-US" sz="1800" spc="-5" dirty="0">
                <a:solidFill>
                  <a:srgbClr val="00B050"/>
                </a:solidFill>
                <a:ea typeface="Calibri"/>
                <a:cs typeface="Times New Roman"/>
              </a:rPr>
              <a:t>pulling,</a:t>
            </a:r>
            <a:r>
              <a:rPr lang="en-US" sz="1800" dirty="0">
                <a:solidFill>
                  <a:srgbClr val="00B050"/>
                </a:solidFill>
                <a:ea typeface="Calibri"/>
                <a:cs typeface="Times New Roman"/>
              </a:rPr>
              <a:t> </a:t>
            </a:r>
            <a:r>
              <a:rPr lang="en-US" sz="1800" spc="-5" dirty="0">
                <a:solidFill>
                  <a:srgbClr val="00B050"/>
                </a:solidFill>
                <a:ea typeface="Calibri"/>
                <a:cs typeface="Times New Roman"/>
              </a:rPr>
              <a:t>carrying</a:t>
            </a:r>
            <a:r>
              <a:rPr lang="en-US" sz="1800" spc="-15" dirty="0">
                <a:solidFill>
                  <a:srgbClr val="00B050"/>
                </a:solidFill>
                <a:ea typeface="Calibri"/>
                <a:cs typeface="Times New Roman"/>
              </a:rPr>
              <a:t> </a:t>
            </a:r>
            <a:r>
              <a:rPr lang="en-US" sz="1800" dirty="0">
                <a:solidFill>
                  <a:srgbClr val="00B050"/>
                </a:solidFill>
                <a:ea typeface="Calibri"/>
                <a:cs typeface="Times New Roman"/>
              </a:rPr>
              <a:t>and </a:t>
            </a:r>
            <a:r>
              <a:rPr lang="en-US" sz="1800" spc="-5" dirty="0">
                <a:solidFill>
                  <a:srgbClr val="00B050"/>
                </a:solidFill>
                <a:ea typeface="Calibri"/>
                <a:cs typeface="Times New Roman"/>
              </a:rPr>
              <a:t>turning.</a:t>
            </a:r>
            <a:r>
              <a:rPr lang="en-US" sz="1800" dirty="0">
                <a:solidFill>
                  <a:srgbClr val="00B050"/>
                </a:solidFill>
                <a:ea typeface="Calibri"/>
                <a:cs typeface="Times New Roman"/>
              </a:rPr>
              <a:t>  </a:t>
            </a:r>
            <a:r>
              <a:rPr lang="en-US" sz="1800" spc="-5" dirty="0">
                <a:solidFill>
                  <a:srgbClr val="00B050"/>
                </a:solidFill>
                <a:ea typeface="Calibri"/>
                <a:cs typeface="Times New Roman"/>
              </a:rPr>
              <a:t>Use</a:t>
            </a:r>
            <a:r>
              <a:rPr lang="en-US" sz="1800" dirty="0">
                <a:solidFill>
                  <a:srgbClr val="00B050"/>
                </a:solidFill>
                <a:ea typeface="Calibri"/>
                <a:cs typeface="Times New Roman"/>
              </a:rPr>
              <a:t> </a:t>
            </a:r>
            <a:r>
              <a:rPr lang="en-US" sz="1800" spc="-5" dirty="0">
                <a:solidFill>
                  <a:srgbClr val="00B050"/>
                </a:solidFill>
                <a:ea typeface="Calibri"/>
                <a:cs typeface="Times New Roman"/>
              </a:rPr>
              <a:t>common</a:t>
            </a:r>
            <a:r>
              <a:rPr lang="en-US" sz="1800" dirty="0">
                <a:solidFill>
                  <a:srgbClr val="00B050"/>
                </a:solidFill>
                <a:ea typeface="Calibri"/>
                <a:cs typeface="Times New Roman"/>
              </a:rPr>
              <a:t> </a:t>
            </a:r>
            <a:r>
              <a:rPr lang="en-US" sz="1800" spc="-5" dirty="0">
                <a:solidFill>
                  <a:srgbClr val="00B050"/>
                </a:solidFill>
                <a:ea typeface="Calibri"/>
                <a:cs typeface="Times New Roman"/>
              </a:rPr>
              <a:t>sense</a:t>
            </a:r>
            <a:r>
              <a:rPr lang="en-US" sz="1800" dirty="0">
                <a:solidFill>
                  <a:srgbClr val="00B050"/>
                </a:solidFill>
                <a:ea typeface="Calibri"/>
                <a:cs typeface="Times New Roman"/>
              </a:rPr>
              <a:t> </a:t>
            </a:r>
            <a:r>
              <a:rPr lang="en-US" sz="1800" spc="-5" dirty="0">
                <a:solidFill>
                  <a:srgbClr val="00B050"/>
                </a:solidFill>
                <a:ea typeface="Calibri"/>
                <a:cs typeface="Times New Roman"/>
              </a:rPr>
              <a:t>and</a:t>
            </a:r>
            <a:r>
              <a:rPr lang="en-US" sz="1800" spc="335" dirty="0">
                <a:solidFill>
                  <a:srgbClr val="00B050"/>
                </a:solidFill>
                <a:ea typeface="Calibri"/>
                <a:cs typeface="Times New Roman"/>
              </a:rPr>
              <a:t> </a:t>
            </a:r>
            <a:r>
              <a:rPr lang="en-US" sz="1800" spc="-5" dirty="0">
                <a:solidFill>
                  <a:srgbClr val="00B050"/>
                </a:solidFill>
                <a:ea typeface="Calibri"/>
                <a:cs typeface="Times New Roman"/>
              </a:rPr>
              <a:t>protect</a:t>
            </a:r>
            <a:r>
              <a:rPr lang="en-US" sz="1800" spc="-10" dirty="0">
                <a:solidFill>
                  <a:srgbClr val="00B050"/>
                </a:solidFill>
                <a:ea typeface="Calibri"/>
                <a:cs typeface="Times New Roman"/>
              </a:rPr>
              <a:t> </a:t>
            </a:r>
            <a:r>
              <a:rPr lang="en-US" sz="1800" spc="-5" dirty="0">
                <a:solidFill>
                  <a:srgbClr val="00B050"/>
                </a:solidFill>
                <a:ea typeface="Calibri"/>
                <a:cs typeface="Times New Roman"/>
              </a:rPr>
              <a:t>yourself</a:t>
            </a:r>
            <a:r>
              <a:rPr lang="en-US" sz="1800" spc="-10" dirty="0">
                <a:solidFill>
                  <a:srgbClr val="00B050"/>
                </a:solidFill>
                <a:ea typeface="Calibri"/>
                <a:cs typeface="Times New Roman"/>
              </a:rPr>
              <a:t> </a:t>
            </a:r>
            <a:r>
              <a:rPr lang="en-US" sz="1800" dirty="0">
                <a:solidFill>
                  <a:srgbClr val="00B050"/>
                </a:solidFill>
                <a:ea typeface="Calibri"/>
                <a:cs typeface="Times New Roman"/>
              </a:rPr>
              <a:t>from</a:t>
            </a:r>
            <a:r>
              <a:rPr lang="en-US" sz="1800" spc="-20" dirty="0">
                <a:solidFill>
                  <a:srgbClr val="00B050"/>
                </a:solidFill>
                <a:ea typeface="Calibri"/>
                <a:cs typeface="Times New Roman"/>
              </a:rPr>
              <a:t> </a:t>
            </a:r>
            <a:r>
              <a:rPr lang="en-US" sz="1800" spc="-5" dirty="0">
                <a:solidFill>
                  <a:srgbClr val="00B050"/>
                </a:solidFill>
                <a:ea typeface="Calibri"/>
                <a:cs typeface="Times New Roman"/>
              </a:rPr>
              <a:t>injuries.</a:t>
            </a:r>
            <a:r>
              <a:rPr lang="en-US" sz="1800" spc="10" dirty="0">
                <a:solidFill>
                  <a:srgbClr val="00B050"/>
                </a:solidFill>
                <a:ea typeface="Calibri"/>
                <a:cs typeface="Times New Roman"/>
              </a:rPr>
              <a:t> </a:t>
            </a:r>
            <a:r>
              <a:rPr lang="en-US" sz="1800" spc="-5" dirty="0">
                <a:solidFill>
                  <a:srgbClr val="00B050"/>
                </a:solidFill>
                <a:ea typeface="Calibri"/>
                <a:cs typeface="Times New Roman"/>
              </a:rPr>
              <a:t>Most injuries</a:t>
            </a:r>
            <a:r>
              <a:rPr lang="en-US" sz="1800" spc="-10" dirty="0">
                <a:solidFill>
                  <a:srgbClr val="00B050"/>
                </a:solidFill>
                <a:ea typeface="Calibri"/>
                <a:cs typeface="Times New Roman"/>
              </a:rPr>
              <a:t> </a:t>
            </a:r>
            <a:r>
              <a:rPr lang="en-US" sz="1800" spc="-5" dirty="0">
                <a:solidFill>
                  <a:srgbClr val="00B050"/>
                </a:solidFill>
                <a:ea typeface="Calibri"/>
                <a:cs typeface="Times New Roman"/>
              </a:rPr>
              <a:t>are</a:t>
            </a:r>
            <a:r>
              <a:rPr lang="en-US" sz="1800" dirty="0">
                <a:solidFill>
                  <a:srgbClr val="00B050"/>
                </a:solidFill>
                <a:ea typeface="Calibri"/>
                <a:cs typeface="Times New Roman"/>
              </a:rPr>
              <a:t> </a:t>
            </a:r>
            <a:r>
              <a:rPr lang="en-US" sz="1800" spc="-5" dirty="0">
                <a:solidFill>
                  <a:srgbClr val="00B050"/>
                </a:solidFill>
                <a:ea typeface="Calibri"/>
                <a:cs typeface="Times New Roman"/>
              </a:rPr>
              <a:t>actually</a:t>
            </a:r>
            <a:r>
              <a:rPr lang="en-US" sz="1800" spc="-15" dirty="0">
                <a:solidFill>
                  <a:srgbClr val="00B050"/>
                </a:solidFill>
                <a:ea typeface="Calibri"/>
                <a:cs typeface="Times New Roman"/>
              </a:rPr>
              <a:t> </a:t>
            </a:r>
            <a:r>
              <a:rPr lang="en-US" sz="1800" dirty="0">
                <a:solidFill>
                  <a:srgbClr val="00B050"/>
                </a:solidFill>
                <a:ea typeface="Calibri"/>
                <a:cs typeface="Times New Roman"/>
              </a:rPr>
              <a:t>caused by</a:t>
            </a:r>
            <a:r>
              <a:rPr lang="en-US" sz="1800" spc="-15" dirty="0">
                <a:solidFill>
                  <a:srgbClr val="00B050"/>
                </a:solidFill>
                <a:ea typeface="Calibri"/>
                <a:cs typeface="Times New Roman"/>
              </a:rPr>
              <a:t> </a:t>
            </a:r>
            <a:r>
              <a:rPr lang="en-US" sz="1800" dirty="0">
                <a:solidFill>
                  <a:srgbClr val="00B050"/>
                </a:solidFill>
                <a:ea typeface="Calibri"/>
                <a:cs typeface="Times New Roman"/>
              </a:rPr>
              <a:t>the</a:t>
            </a:r>
            <a:r>
              <a:rPr lang="en-US" sz="1800" spc="-10" dirty="0">
                <a:solidFill>
                  <a:srgbClr val="00B050"/>
                </a:solidFill>
                <a:ea typeface="Calibri"/>
                <a:cs typeface="Times New Roman"/>
              </a:rPr>
              <a:t> </a:t>
            </a:r>
            <a:r>
              <a:rPr lang="en-US" sz="1800" spc="-5" dirty="0">
                <a:solidFill>
                  <a:srgbClr val="00B050"/>
                </a:solidFill>
                <a:ea typeface="Calibri"/>
                <a:cs typeface="Times New Roman"/>
              </a:rPr>
              <a:t>cumulative</a:t>
            </a:r>
            <a:r>
              <a:rPr lang="en-US" sz="1800" dirty="0">
                <a:solidFill>
                  <a:srgbClr val="00B050"/>
                </a:solidFill>
                <a:ea typeface="Calibri"/>
                <a:cs typeface="Times New Roman"/>
              </a:rPr>
              <a:t> effect</a:t>
            </a:r>
            <a:r>
              <a:rPr lang="en-US" sz="1800" spc="-10" dirty="0">
                <a:solidFill>
                  <a:srgbClr val="00B050"/>
                </a:solidFill>
                <a:ea typeface="Calibri"/>
                <a:cs typeface="Times New Roman"/>
              </a:rPr>
              <a:t> </a:t>
            </a:r>
            <a:r>
              <a:rPr lang="en-US" sz="1800" dirty="0">
                <a:solidFill>
                  <a:srgbClr val="00B050"/>
                </a:solidFill>
                <a:ea typeface="Calibri"/>
                <a:cs typeface="Times New Roman"/>
              </a:rPr>
              <a:t>of</a:t>
            </a:r>
            <a:r>
              <a:rPr lang="en-US" sz="1800" spc="-10" dirty="0">
                <a:solidFill>
                  <a:srgbClr val="00B050"/>
                </a:solidFill>
                <a:ea typeface="Calibri"/>
                <a:cs typeface="Times New Roman"/>
              </a:rPr>
              <a:t> </a:t>
            </a:r>
            <a:r>
              <a:rPr lang="en-US" sz="1800" dirty="0">
                <a:solidFill>
                  <a:srgbClr val="00B050"/>
                </a:solidFill>
                <a:ea typeface="Calibri"/>
                <a:cs typeface="Times New Roman"/>
              </a:rPr>
              <a:t>the</a:t>
            </a:r>
            <a:r>
              <a:rPr lang="en-US" sz="1800" spc="-10" dirty="0">
                <a:solidFill>
                  <a:srgbClr val="00B050"/>
                </a:solidFill>
                <a:ea typeface="Calibri"/>
                <a:cs typeface="Times New Roman"/>
              </a:rPr>
              <a:t> </a:t>
            </a:r>
            <a:r>
              <a:rPr lang="en-US" sz="1800" spc="-5" dirty="0">
                <a:solidFill>
                  <a:srgbClr val="00B050"/>
                </a:solidFill>
                <a:ea typeface="Calibri"/>
                <a:cs typeface="Times New Roman"/>
              </a:rPr>
              <a:t>things</a:t>
            </a:r>
            <a:r>
              <a:rPr lang="en-US" sz="1800" dirty="0">
                <a:solidFill>
                  <a:srgbClr val="00B050"/>
                </a:solidFill>
                <a:ea typeface="Calibri"/>
                <a:cs typeface="Times New Roman"/>
              </a:rPr>
              <a:t> we do </a:t>
            </a:r>
            <a:r>
              <a:rPr lang="en-US" sz="1800" spc="-5" dirty="0">
                <a:solidFill>
                  <a:srgbClr val="00B050"/>
                </a:solidFill>
                <a:ea typeface="Calibri"/>
                <a:cs typeface="Times New Roman"/>
              </a:rPr>
              <a:t>every</a:t>
            </a:r>
            <a:r>
              <a:rPr lang="en-US" sz="1800" spc="-15" dirty="0">
                <a:solidFill>
                  <a:srgbClr val="00B050"/>
                </a:solidFill>
                <a:ea typeface="Calibri"/>
                <a:cs typeface="Times New Roman"/>
              </a:rPr>
              <a:t> </a:t>
            </a:r>
            <a:r>
              <a:rPr lang="en-US" sz="1800" spc="-5" dirty="0">
                <a:solidFill>
                  <a:srgbClr val="00B050"/>
                </a:solidFill>
                <a:ea typeface="Calibri"/>
                <a:cs typeface="Times New Roman"/>
              </a:rPr>
              <a:t>day</a:t>
            </a:r>
            <a:r>
              <a:rPr lang="en-US" sz="1800" spc="-5" dirty="0" smtClean="0">
                <a:solidFill>
                  <a:srgbClr val="00B050"/>
                </a:solidFill>
                <a:ea typeface="Calibri"/>
                <a:cs typeface="Times New Roman"/>
              </a:rPr>
              <a:t>.</a:t>
            </a:r>
          </a:p>
          <a:p>
            <a:pPr marL="24765" marR="0" eaLnBrk="0" hangingPunct="0">
              <a:lnSpc>
                <a:spcPts val="1255"/>
              </a:lnSpc>
              <a:spcBef>
                <a:spcPts val="0"/>
              </a:spcBef>
              <a:spcAft>
                <a:spcPts val="0"/>
              </a:spcAft>
            </a:pPr>
            <a:r>
              <a:rPr lang="en-US" sz="1600" b="1" dirty="0">
                <a:solidFill>
                  <a:srgbClr val="7030A0"/>
                </a:solidFill>
                <a:ea typeface="Calibri"/>
                <a:cs typeface="Times New Roman"/>
              </a:rPr>
              <a:t>The</a:t>
            </a:r>
            <a:r>
              <a:rPr lang="en-US" sz="1600" b="1" spc="-10" dirty="0">
                <a:solidFill>
                  <a:srgbClr val="7030A0"/>
                </a:solidFill>
                <a:ea typeface="Calibri"/>
                <a:cs typeface="Times New Roman"/>
              </a:rPr>
              <a:t> five</a:t>
            </a:r>
            <a:r>
              <a:rPr lang="en-US" sz="1600" b="1" dirty="0">
                <a:solidFill>
                  <a:srgbClr val="7030A0"/>
                </a:solidFill>
                <a:ea typeface="Calibri"/>
                <a:cs typeface="Times New Roman"/>
              </a:rPr>
              <a:t> </a:t>
            </a:r>
            <a:r>
              <a:rPr lang="en-US" sz="1600" b="1" spc="-5" dirty="0">
                <a:solidFill>
                  <a:srgbClr val="7030A0"/>
                </a:solidFill>
                <a:ea typeface="Calibri"/>
                <a:cs typeface="Times New Roman"/>
              </a:rPr>
              <a:t>major</a:t>
            </a:r>
            <a:r>
              <a:rPr lang="en-US" sz="1600" b="1" spc="-10" dirty="0">
                <a:solidFill>
                  <a:srgbClr val="7030A0"/>
                </a:solidFill>
                <a:ea typeface="Calibri"/>
                <a:cs typeface="Times New Roman"/>
              </a:rPr>
              <a:t> </a:t>
            </a:r>
            <a:r>
              <a:rPr lang="en-US" sz="1600" b="1" spc="-5" dirty="0">
                <a:solidFill>
                  <a:srgbClr val="7030A0"/>
                </a:solidFill>
                <a:ea typeface="Calibri"/>
                <a:cs typeface="Times New Roman"/>
              </a:rPr>
              <a:t>cumulative</a:t>
            </a:r>
            <a:r>
              <a:rPr lang="en-US" sz="1600" b="1" dirty="0">
                <a:solidFill>
                  <a:srgbClr val="7030A0"/>
                </a:solidFill>
                <a:ea typeface="Calibri"/>
                <a:cs typeface="Times New Roman"/>
              </a:rPr>
              <a:t> </a:t>
            </a:r>
            <a:r>
              <a:rPr lang="en-US" sz="1600" b="1" spc="-5" dirty="0">
                <a:solidFill>
                  <a:srgbClr val="7030A0"/>
                </a:solidFill>
                <a:ea typeface="Calibri"/>
                <a:cs typeface="Times New Roman"/>
              </a:rPr>
              <a:t>effects</a:t>
            </a:r>
            <a:r>
              <a:rPr lang="en-US" sz="1600" b="1" dirty="0">
                <a:solidFill>
                  <a:srgbClr val="7030A0"/>
                </a:solidFill>
                <a:ea typeface="Calibri"/>
                <a:cs typeface="Times New Roman"/>
              </a:rPr>
              <a:t> </a:t>
            </a:r>
            <a:r>
              <a:rPr lang="en-US" sz="1600" b="1" spc="-5" dirty="0">
                <a:solidFill>
                  <a:srgbClr val="7030A0"/>
                </a:solidFill>
                <a:ea typeface="Calibri"/>
                <a:cs typeface="Times New Roman"/>
              </a:rPr>
              <a:t>are:</a:t>
            </a:r>
            <a:endParaRPr lang="en-US" sz="1100" dirty="0">
              <a:latin typeface="Calibri"/>
              <a:ea typeface="Calibri"/>
              <a:cs typeface="Times New Roman"/>
            </a:endParaRPr>
          </a:p>
          <a:p>
            <a:pPr marL="573405" marR="114300" lvl="3" eaLnBrk="0" hangingPunct="0">
              <a:spcBef>
                <a:spcPts val="0"/>
              </a:spcBef>
            </a:pPr>
            <a:r>
              <a:rPr lang="en-US" sz="1600" i="1" spc="-5" dirty="0" smtClean="0">
                <a:solidFill>
                  <a:srgbClr val="8064A2"/>
                </a:solidFill>
                <a:ea typeface="Calibri"/>
                <a:cs typeface="Times New Roman"/>
              </a:rPr>
              <a:t>Stressful</a:t>
            </a:r>
            <a:r>
              <a:rPr lang="en-US" sz="1600" i="1" spc="-10" dirty="0" smtClean="0">
                <a:solidFill>
                  <a:srgbClr val="8064A2"/>
                </a:solidFill>
                <a:ea typeface="Calibri"/>
                <a:cs typeface="Times New Roman"/>
              </a:rPr>
              <a:t> </a:t>
            </a:r>
            <a:r>
              <a:rPr lang="en-US" sz="1600" i="1" spc="-5" dirty="0">
                <a:solidFill>
                  <a:srgbClr val="8064A2"/>
                </a:solidFill>
                <a:ea typeface="Calibri"/>
                <a:cs typeface="Times New Roman"/>
              </a:rPr>
              <a:t>living</a:t>
            </a:r>
            <a:r>
              <a:rPr lang="en-US" sz="1600" i="1" spc="10" dirty="0">
                <a:solidFill>
                  <a:srgbClr val="8064A2"/>
                </a:solidFill>
                <a:ea typeface="Calibri"/>
                <a:cs typeface="Times New Roman"/>
              </a:rPr>
              <a:t> </a:t>
            </a:r>
            <a:r>
              <a:rPr lang="en-US" sz="1600" i="1" dirty="0">
                <a:solidFill>
                  <a:srgbClr val="8064A2"/>
                </a:solidFill>
                <a:ea typeface="Calibri"/>
                <a:cs typeface="Times New Roman"/>
              </a:rPr>
              <a:t>&amp;</a:t>
            </a:r>
            <a:r>
              <a:rPr lang="en-US" sz="1600" i="1" spc="-30" dirty="0">
                <a:solidFill>
                  <a:srgbClr val="8064A2"/>
                </a:solidFill>
                <a:ea typeface="Calibri"/>
                <a:cs typeface="Times New Roman"/>
              </a:rPr>
              <a:t> </a:t>
            </a:r>
            <a:r>
              <a:rPr lang="en-US" sz="1600" i="1" spc="-5" dirty="0">
                <a:solidFill>
                  <a:srgbClr val="8064A2"/>
                </a:solidFill>
                <a:ea typeface="Calibri"/>
                <a:cs typeface="Times New Roman"/>
              </a:rPr>
              <a:t>working</a:t>
            </a:r>
            <a:r>
              <a:rPr lang="en-US" sz="1600" i="1" spc="-15" dirty="0">
                <a:solidFill>
                  <a:srgbClr val="8064A2"/>
                </a:solidFill>
                <a:ea typeface="Calibri"/>
                <a:cs typeface="Times New Roman"/>
              </a:rPr>
              <a:t> </a:t>
            </a:r>
            <a:r>
              <a:rPr lang="en-US" sz="1600" i="1" spc="-5" dirty="0">
                <a:solidFill>
                  <a:srgbClr val="8064A2"/>
                </a:solidFill>
                <a:ea typeface="Calibri"/>
                <a:cs typeface="Times New Roman"/>
              </a:rPr>
              <a:t>habits</a:t>
            </a:r>
          </a:p>
          <a:p>
            <a:pPr marL="573405" marR="114300" lvl="3" eaLnBrk="0" hangingPunct="0">
              <a:spcBef>
                <a:spcPts val="0"/>
              </a:spcBef>
            </a:pPr>
            <a:r>
              <a:rPr lang="en-US" sz="1600" i="1" spc="-5" dirty="0">
                <a:solidFill>
                  <a:srgbClr val="8064A2"/>
                </a:solidFill>
                <a:ea typeface="Calibri"/>
                <a:cs typeface="Times New Roman"/>
              </a:rPr>
              <a:t>Faulty</a:t>
            </a:r>
            <a:r>
              <a:rPr lang="en-US" sz="1600" i="1" dirty="0">
                <a:solidFill>
                  <a:srgbClr val="8064A2"/>
                </a:solidFill>
                <a:ea typeface="Calibri"/>
                <a:cs typeface="Times New Roman"/>
              </a:rPr>
              <a:t> </a:t>
            </a:r>
            <a:r>
              <a:rPr lang="en-US" sz="1600" i="1" spc="-5" dirty="0">
                <a:solidFill>
                  <a:srgbClr val="8064A2"/>
                </a:solidFill>
                <a:ea typeface="Calibri"/>
                <a:cs typeface="Times New Roman"/>
              </a:rPr>
              <a:t>body</a:t>
            </a:r>
            <a:r>
              <a:rPr lang="en-US" sz="1600" i="1" dirty="0">
                <a:solidFill>
                  <a:srgbClr val="8064A2"/>
                </a:solidFill>
                <a:ea typeface="Calibri"/>
                <a:cs typeface="Times New Roman"/>
              </a:rPr>
              <a:t> </a:t>
            </a:r>
            <a:r>
              <a:rPr lang="en-US" sz="1600" i="1" spc="-5" dirty="0">
                <a:solidFill>
                  <a:srgbClr val="8064A2"/>
                </a:solidFill>
                <a:ea typeface="Calibri"/>
                <a:cs typeface="Times New Roman"/>
              </a:rPr>
              <a:t>mechanics</a:t>
            </a:r>
            <a:endParaRPr lang="en-US" sz="1600" dirty="0">
              <a:latin typeface="Calibri"/>
              <a:ea typeface="Calibri"/>
              <a:cs typeface="Times New Roman"/>
            </a:endParaRPr>
          </a:p>
          <a:p>
            <a:pPr marL="573405" marR="114300" lvl="3" eaLnBrk="0" hangingPunct="0">
              <a:spcBef>
                <a:spcPts val="0"/>
              </a:spcBef>
            </a:pPr>
            <a:r>
              <a:rPr lang="en-US" sz="1600" i="1" dirty="0">
                <a:solidFill>
                  <a:srgbClr val="8064A2"/>
                </a:solidFill>
                <a:ea typeface="Calibri"/>
                <a:cs typeface="Times New Roman"/>
              </a:rPr>
              <a:t>Poor </a:t>
            </a:r>
            <a:r>
              <a:rPr lang="en-US" sz="1600" i="1" spc="-5" dirty="0">
                <a:solidFill>
                  <a:srgbClr val="8064A2"/>
                </a:solidFill>
                <a:ea typeface="Calibri"/>
                <a:cs typeface="Times New Roman"/>
              </a:rPr>
              <a:t>posture</a:t>
            </a:r>
            <a:endParaRPr lang="en-US" sz="1600" dirty="0">
              <a:latin typeface="Calibri"/>
              <a:ea typeface="Calibri"/>
              <a:cs typeface="Times New Roman"/>
            </a:endParaRPr>
          </a:p>
          <a:p>
            <a:pPr marL="573405" marR="114300" lvl="3" eaLnBrk="0" hangingPunct="0">
              <a:spcBef>
                <a:spcPts val="0"/>
              </a:spcBef>
            </a:pPr>
            <a:r>
              <a:rPr lang="en-US" sz="1600" i="1" dirty="0">
                <a:solidFill>
                  <a:srgbClr val="8064A2"/>
                </a:solidFill>
                <a:ea typeface="Calibri"/>
                <a:cs typeface="Times New Roman"/>
              </a:rPr>
              <a:t>Loss </a:t>
            </a:r>
            <a:r>
              <a:rPr lang="en-US" sz="1600" i="1" spc="-5" dirty="0">
                <a:solidFill>
                  <a:srgbClr val="8064A2"/>
                </a:solidFill>
                <a:ea typeface="Calibri"/>
                <a:cs typeface="Times New Roman"/>
              </a:rPr>
              <a:t>of</a:t>
            </a:r>
            <a:r>
              <a:rPr lang="en-US" sz="1600" i="1" spc="5" dirty="0">
                <a:solidFill>
                  <a:srgbClr val="8064A2"/>
                </a:solidFill>
                <a:ea typeface="Calibri"/>
                <a:cs typeface="Times New Roman"/>
              </a:rPr>
              <a:t> </a:t>
            </a:r>
            <a:r>
              <a:rPr lang="en-US" sz="1600" i="1" spc="-5" dirty="0">
                <a:solidFill>
                  <a:srgbClr val="8064A2"/>
                </a:solidFill>
                <a:ea typeface="Calibri"/>
                <a:cs typeface="Times New Roman"/>
              </a:rPr>
              <a:t>flexibility</a:t>
            </a:r>
            <a:endParaRPr lang="en-US" sz="1600" dirty="0">
              <a:latin typeface="Calibri"/>
              <a:ea typeface="Calibri"/>
              <a:cs typeface="Times New Roman"/>
            </a:endParaRPr>
          </a:p>
          <a:p>
            <a:pPr marL="573405" marR="114300" lvl="3" eaLnBrk="0" hangingPunct="0">
              <a:spcBef>
                <a:spcPts val="0"/>
              </a:spcBef>
            </a:pPr>
            <a:r>
              <a:rPr lang="en-US" sz="1600" i="1" dirty="0">
                <a:solidFill>
                  <a:srgbClr val="8064A2"/>
                </a:solidFill>
                <a:ea typeface="Calibri"/>
                <a:cs typeface="Times New Roman"/>
              </a:rPr>
              <a:t>Poor </a:t>
            </a:r>
            <a:r>
              <a:rPr lang="en-US" sz="1600" i="1" spc="-5" dirty="0">
                <a:solidFill>
                  <a:srgbClr val="8064A2"/>
                </a:solidFill>
                <a:ea typeface="Calibri"/>
                <a:cs typeface="Times New Roman"/>
              </a:rPr>
              <a:t>physical</a:t>
            </a:r>
            <a:r>
              <a:rPr lang="en-US" sz="1600" i="1" spc="-10" dirty="0">
                <a:solidFill>
                  <a:srgbClr val="8064A2"/>
                </a:solidFill>
                <a:ea typeface="Calibri"/>
                <a:cs typeface="Times New Roman"/>
              </a:rPr>
              <a:t> </a:t>
            </a:r>
            <a:r>
              <a:rPr lang="en-US" sz="1600" i="1" spc="-5" dirty="0" smtClean="0">
                <a:solidFill>
                  <a:srgbClr val="8064A2"/>
                </a:solidFill>
                <a:ea typeface="Calibri"/>
                <a:cs typeface="Times New Roman"/>
              </a:rPr>
              <a:t>condition</a:t>
            </a:r>
            <a:endParaRPr lang="en-US" sz="1600" dirty="0" smtClean="0">
              <a:latin typeface="Calibri"/>
              <a:ea typeface="Calibri"/>
              <a:cs typeface="Times New Roman"/>
            </a:endParaRPr>
          </a:p>
          <a:p>
            <a:pPr marL="24765" marR="114300" eaLnBrk="0" hangingPunct="0">
              <a:lnSpc>
                <a:spcPct val="115000"/>
              </a:lnSpc>
              <a:spcBef>
                <a:spcPts val="0"/>
              </a:spcBef>
              <a:spcAft>
                <a:spcPts val="0"/>
              </a:spcAft>
            </a:pPr>
            <a:r>
              <a:rPr lang="en-US" sz="1600" dirty="0">
                <a:latin typeface="Cambria" panose="02040503050406030204" pitchFamily="18" charset="0"/>
                <a:ea typeface="Calibri"/>
                <a:cs typeface="Times New Roman"/>
              </a:rPr>
              <a:t>The key to having a healthy back is maintaining good balance in your spine.</a:t>
            </a:r>
            <a:endParaRPr lang="en-US" sz="1600" dirty="0">
              <a:effectLst/>
              <a:latin typeface="Cambria" panose="02040503050406030204" pitchFamily="18" charset="0"/>
              <a:ea typeface="Calibri"/>
              <a:cs typeface="Times New Roman"/>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514600"/>
            <a:ext cx="1752600" cy="13086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514600"/>
            <a:ext cx="1905000" cy="127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4419600"/>
            <a:ext cx="2195830" cy="1568450"/>
          </a:xfrm>
          <a:prstGeom prst="rect">
            <a:avLst/>
          </a:prstGeom>
        </p:spPr>
      </p:pic>
    </p:spTree>
    <p:extLst>
      <p:ext uri="{BB962C8B-B14F-4D97-AF65-F5344CB8AC3E}">
        <p14:creationId xmlns:p14="http://schemas.microsoft.com/office/powerpoint/2010/main" val="2994106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Ergonomics &amp; Body Mechanics</a:t>
            </a:r>
          </a:p>
        </p:txBody>
      </p:sp>
      <p:sp>
        <p:nvSpPr>
          <p:cNvPr id="3" name="Content Placeholder 2"/>
          <p:cNvSpPr>
            <a:spLocks noGrp="1"/>
          </p:cNvSpPr>
          <p:nvPr>
            <p:ph idx="1"/>
          </p:nvPr>
        </p:nvSpPr>
        <p:spPr/>
        <p:txBody>
          <a:bodyPr>
            <a:normAutofit fontScale="70000" lnSpcReduction="20000"/>
          </a:bodyPr>
          <a:lstStyle/>
          <a:p>
            <a:r>
              <a:rPr lang="en-US" b="1" u="sng" dirty="0">
                <a:solidFill>
                  <a:srgbClr val="000099"/>
                </a:solidFill>
              </a:rPr>
              <a:t>SITTING</a:t>
            </a:r>
            <a:r>
              <a:rPr lang="en-US" dirty="0">
                <a:solidFill>
                  <a:srgbClr val="000099"/>
                </a:solidFill>
              </a:rPr>
              <a:t>—Sit close to your work, keeping elbows, hips and knees at 90 degree angles, put both feet flat on the floor, don't cross your legs, if typing or using a computer, adjust monitor so top if screen is at eye level and is at arm's length. Documents should be at same level as screen.  Make sure your chair supports your lower back--use lumbar support if desired. Get up at least every hour and stretch or walk around for 3-5 minutes.</a:t>
            </a:r>
          </a:p>
          <a:p>
            <a:r>
              <a:rPr lang="en-US" b="1" u="sng" dirty="0">
                <a:solidFill>
                  <a:srgbClr val="C00000"/>
                </a:solidFill>
              </a:rPr>
              <a:t>STANDING</a:t>
            </a:r>
            <a:r>
              <a:rPr lang="en-US" dirty="0">
                <a:solidFill>
                  <a:srgbClr val="C00000"/>
                </a:solidFill>
              </a:rPr>
              <a:t>— Put one foot up and change positions often (30 mins.) when standing for long periods. Stand on a cushioned mat if possible. Wear comfortable shoes-no high heels. Keep repetitive work at a comfortable height, and keep feet apart for a good, balanced stance.  Pivot, don't twist if stocking or loading items.</a:t>
            </a:r>
          </a:p>
          <a:p>
            <a:r>
              <a:rPr lang="en-US" b="1" u="sng" dirty="0">
                <a:solidFill>
                  <a:srgbClr val="006600"/>
                </a:solidFill>
              </a:rPr>
              <a:t>LIFTING</a:t>
            </a:r>
            <a:r>
              <a:rPr lang="en-US" dirty="0">
                <a:solidFill>
                  <a:srgbClr val="006600"/>
                </a:solidFill>
              </a:rPr>
              <a:t>— Assess before you lift. If you are unsure, get help.  Establish a wide-balanced stance. Bend at your knees, not your back.  Hold the load close.  Lift smoothly and don't jerk.  Tighten your abdominal muscles as you lift.  Pivot, don't twist. If two or more people are lifting, establish a verbal signal before lifting and then lift in unison. Push or pull rather than lift. Pushing is better!</a:t>
            </a:r>
          </a:p>
          <a:p>
            <a:endParaRPr lang="en-US" dirty="0"/>
          </a:p>
        </p:txBody>
      </p:sp>
    </p:spTree>
    <p:extLst>
      <p:ext uri="{BB962C8B-B14F-4D97-AF65-F5344CB8AC3E}">
        <p14:creationId xmlns:p14="http://schemas.microsoft.com/office/powerpoint/2010/main" val="1027933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Signs of Stroke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685799"/>
            <a:ext cx="6205374" cy="4662895"/>
          </a:xfrm>
        </p:spPr>
      </p:pic>
    </p:spTree>
    <p:extLst>
      <p:ext uri="{BB962C8B-B14F-4D97-AF65-F5344CB8AC3E}">
        <p14:creationId xmlns:p14="http://schemas.microsoft.com/office/powerpoint/2010/main" val="409017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83" y="736092"/>
            <a:ext cx="8483357" cy="467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Employee Parking</a:t>
            </a:r>
            <a:endParaRPr lang="en-US" dirty="0"/>
          </a:p>
        </p:txBody>
      </p:sp>
      <p:sp>
        <p:nvSpPr>
          <p:cNvPr id="8" name="Text Box 62"/>
          <p:cNvSpPr txBox="1"/>
          <p:nvPr/>
        </p:nvSpPr>
        <p:spPr>
          <a:xfrm>
            <a:off x="6248400" y="5165460"/>
            <a:ext cx="2238375" cy="943881"/>
          </a:xfrm>
          <a:prstGeom prst="rect">
            <a:avLst/>
          </a:prstGeom>
          <a:solidFill>
            <a:schemeClr val="tx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solidFill>
                  <a:schemeClr val="bg1"/>
                </a:solidFill>
                <a:effectLst/>
                <a:latin typeface="Cambria"/>
                <a:ea typeface="Calibri"/>
                <a:cs typeface="Times New Roman"/>
              </a:rPr>
              <a:t>1. Ride Share if applicable</a:t>
            </a:r>
            <a:endParaRPr lang="en-US" sz="1100" dirty="0">
              <a:solidFill>
                <a:schemeClr val="bg1"/>
              </a:solidFill>
              <a:effectLst/>
              <a:ea typeface="Calibri"/>
              <a:cs typeface="Times New Roman"/>
            </a:endParaRPr>
          </a:p>
          <a:p>
            <a:pPr marL="0" marR="0">
              <a:lnSpc>
                <a:spcPct val="115000"/>
              </a:lnSpc>
              <a:spcBef>
                <a:spcPts val="0"/>
              </a:spcBef>
              <a:spcAft>
                <a:spcPts val="1000"/>
              </a:spcAft>
            </a:pPr>
            <a:r>
              <a:rPr lang="en-US" sz="1100" dirty="0">
                <a:solidFill>
                  <a:schemeClr val="bg1"/>
                </a:solidFill>
                <a:effectLst/>
                <a:latin typeface="Cambria"/>
                <a:ea typeface="Calibri"/>
                <a:cs typeface="Times New Roman"/>
              </a:rPr>
              <a:t>2. Staff illegally parking on the campus may be subject to </a:t>
            </a:r>
            <a:r>
              <a:rPr lang="en-US" sz="1100" dirty="0" smtClean="0">
                <a:solidFill>
                  <a:schemeClr val="bg1"/>
                </a:solidFill>
                <a:effectLst/>
                <a:latin typeface="Cambria"/>
                <a:ea typeface="Calibri"/>
                <a:cs typeface="Times New Roman"/>
              </a:rPr>
              <a:t>tow </a:t>
            </a:r>
            <a:r>
              <a:rPr lang="en-US" sz="1100" dirty="0">
                <a:solidFill>
                  <a:schemeClr val="bg1"/>
                </a:solidFill>
                <a:effectLst/>
                <a:latin typeface="Cambria"/>
                <a:ea typeface="Calibri"/>
                <a:cs typeface="Times New Roman"/>
              </a:rPr>
              <a:t>at their </a:t>
            </a:r>
            <a:r>
              <a:rPr lang="en-US" sz="1100" dirty="0" smtClean="0">
                <a:solidFill>
                  <a:schemeClr val="bg1"/>
                </a:solidFill>
                <a:effectLst/>
                <a:latin typeface="Cambria"/>
                <a:ea typeface="Calibri"/>
                <a:cs typeface="Times New Roman"/>
              </a:rPr>
              <a:t>own expense</a:t>
            </a:r>
            <a:r>
              <a:rPr lang="en-US" sz="1100" dirty="0">
                <a:solidFill>
                  <a:schemeClr val="bg1"/>
                </a:solidFill>
                <a:effectLst/>
                <a:latin typeface="Cambria"/>
                <a:ea typeface="Calibri"/>
                <a:cs typeface="Times New Roman"/>
              </a:rPr>
              <a:t>.</a:t>
            </a:r>
            <a:endParaRPr lang="en-US" sz="1100" dirty="0">
              <a:solidFill>
                <a:schemeClr val="bg1"/>
              </a:solidFill>
              <a:effectLst/>
              <a:ea typeface="Calibri"/>
              <a:cs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53616"/>
            <a:ext cx="7467600" cy="435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45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Office Building</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2196139" cy="136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2514600"/>
            <a:ext cx="7315200" cy="1200329"/>
          </a:xfrm>
          <a:prstGeom prst="rect">
            <a:avLst/>
          </a:prstGeom>
          <a:noFill/>
        </p:spPr>
        <p:txBody>
          <a:bodyPr wrap="square" rtlCol="0">
            <a:spAutoFit/>
          </a:bodyPr>
          <a:lstStyle/>
          <a:p>
            <a:r>
              <a:rPr lang="en-US" sz="2400" dirty="0" smtClean="0"/>
              <a:t>For any medical related assistance required in the Medical Office Building, the proper response would be to dial 911.</a:t>
            </a:r>
            <a:endParaRPr lang="en-US" sz="2400" dirty="0"/>
          </a:p>
        </p:txBody>
      </p:sp>
    </p:spTree>
    <p:extLst>
      <p:ext uri="{BB962C8B-B14F-4D97-AF65-F5344CB8AC3E}">
        <p14:creationId xmlns:p14="http://schemas.microsoft.com/office/powerpoint/2010/main" val="229059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 Control</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2140" y="3352800"/>
            <a:ext cx="1903519" cy="185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533400"/>
            <a:ext cx="7543800" cy="2677656"/>
          </a:xfrm>
          <a:prstGeom prst="rect">
            <a:avLst/>
          </a:prstGeom>
          <a:noFill/>
        </p:spPr>
        <p:txBody>
          <a:bodyPr wrap="square" rtlCol="0">
            <a:spAutoFit/>
          </a:bodyPr>
          <a:lstStyle/>
          <a:p>
            <a:r>
              <a:rPr lang="en-US" sz="2400" dirty="0" smtClean="0"/>
              <a:t>If you observe a pest or rodent on the campus please contact the Environmental Services Department by dialing 4430. EVS will contact the pest control vendor so that the affected area can be treated and monitored. Staff should be aware that leaving food of any kind unopened and unrefrigerated attracts both pest and rodents. See EVS policy G08000 online.</a:t>
            </a:r>
            <a:endParaRPr lang="en-US" sz="2400" dirty="0"/>
          </a:p>
        </p:txBody>
      </p:sp>
    </p:spTree>
    <p:extLst>
      <p:ext uri="{BB962C8B-B14F-4D97-AF65-F5344CB8AC3E}">
        <p14:creationId xmlns:p14="http://schemas.microsoft.com/office/powerpoint/2010/main" val="273694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Emergencies</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4191000"/>
            <a:ext cx="981541" cy="98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33412"/>
            <a:ext cx="1865313"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0" y="633412"/>
            <a:ext cx="5715000" cy="347787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Staff should be aware of the following symbols designating eye wash stations. </a:t>
            </a:r>
          </a:p>
          <a:p>
            <a:pPr marL="285750" indent="-285750">
              <a:buFont typeface="Arial" panose="020B0604020202020204" pitchFamily="34" charset="0"/>
              <a:buChar char="•"/>
            </a:pPr>
            <a:r>
              <a:rPr lang="en-US" sz="2400" dirty="0" smtClean="0"/>
              <a:t>In the event an eye wash station is required the following procedure should be followed:</a:t>
            </a:r>
          </a:p>
          <a:p>
            <a:pPr marL="742950" lvl="1" indent="-285750">
              <a:buFont typeface="Arial" panose="020B0604020202020204" pitchFamily="34" charset="0"/>
              <a:buChar char="•"/>
            </a:pPr>
            <a:r>
              <a:rPr lang="en-US" sz="2000" dirty="0" smtClean="0"/>
              <a:t>Locate eye wash station (ED &amp; Lab)</a:t>
            </a:r>
          </a:p>
          <a:p>
            <a:pPr marL="742950" lvl="1" indent="-285750">
              <a:buFont typeface="Arial" panose="020B0604020202020204" pitchFamily="34" charset="0"/>
              <a:buChar char="•"/>
            </a:pPr>
            <a:r>
              <a:rPr lang="en-US" sz="2000" dirty="0" smtClean="0"/>
              <a:t>Activate eye wash station by pushing the handle</a:t>
            </a:r>
          </a:p>
          <a:p>
            <a:pPr marL="742950" lvl="1" indent="-285750">
              <a:buFont typeface="Arial" panose="020B0604020202020204" pitchFamily="34" charset="0"/>
              <a:buChar char="•"/>
            </a:pPr>
            <a:r>
              <a:rPr lang="en-US" sz="2000" dirty="0" smtClean="0"/>
              <a:t>Flush eyes with fluid from the eye station continuously for 3-5 minutes</a:t>
            </a:r>
            <a:endParaRPr lang="en-US" sz="2000" dirty="0"/>
          </a:p>
        </p:txBody>
      </p:sp>
    </p:spTree>
    <p:extLst>
      <p:ext uri="{BB962C8B-B14F-4D97-AF65-F5344CB8AC3E}">
        <p14:creationId xmlns:p14="http://schemas.microsoft.com/office/powerpoint/2010/main" val="195882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Spills</a:t>
            </a:r>
            <a:endParaRPr lang="en-US" dirty="0"/>
          </a:p>
        </p:txBody>
      </p:sp>
      <p:sp>
        <p:nvSpPr>
          <p:cNvPr id="3" name="Content Placeholder 2"/>
          <p:cNvSpPr>
            <a:spLocks noGrp="1"/>
          </p:cNvSpPr>
          <p:nvPr>
            <p:ph idx="1"/>
          </p:nvPr>
        </p:nvSpPr>
        <p:spPr/>
        <p:txBody>
          <a:bodyPr anchor="t">
            <a:normAutofit fontScale="70000" lnSpcReduction="20000"/>
          </a:bodyPr>
          <a:lstStyle/>
          <a:p>
            <a:r>
              <a:rPr lang="en-US" dirty="0"/>
              <a:t>In the event of a Hazardous spill, first call the operator by dialing 1000, “Code Orange” shall be used for all hazardous spills. Redirect all traffic away from the spill area, until the spill can be contained and mitigated</a:t>
            </a:r>
            <a:r>
              <a:rPr lang="en-US" dirty="0" smtClean="0"/>
              <a:t>.</a:t>
            </a:r>
          </a:p>
          <a:p>
            <a:pPr marL="0" indent="0">
              <a:buNone/>
            </a:pPr>
            <a:r>
              <a:rPr lang="en-US" b="1" dirty="0"/>
              <a:t>Material Safety Data Sheets (MSDS) </a:t>
            </a:r>
          </a:p>
          <a:p>
            <a:r>
              <a:rPr lang="en-US" dirty="0"/>
              <a:t>In case of small spills—Act quickly, Contain the spill, Wear PPE, Notify proper personnel. </a:t>
            </a:r>
          </a:p>
          <a:p>
            <a:r>
              <a:rPr lang="en-US" dirty="0"/>
              <a:t>Hazardous Substances Spill </a:t>
            </a:r>
            <a:r>
              <a:rPr lang="en-US" dirty="0" smtClean="0"/>
              <a:t>Procedure—</a:t>
            </a:r>
          </a:p>
          <a:p>
            <a:pPr marL="320040" lvl="1" indent="0">
              <a:buNone/>
            </a:pPr>
            <a:r>
              <a:rPr lang="en-US" dirty="0" smtClean="0"/>
              <a:t>1. Remove </a:t>
            </a:r>
            <a:r>
              <a:rPr lang="en-US" dirty="0"/>
              <a:t>anyone near the spill</a:t>
            </a:r>
          </a:p>
          <a:p>
            <a:pPr marL="320040" lvl="1" indent="0">
              <a:buNone/>
            </a:pPr>
            <a:r>
              <a:rPr lang="en-US" dirty="0" smtClean="0"/>
              <a:t>2. Isolate </a:t>
            </a:r>
            <a:r>
              <a:rPr lang="en-US" dirty="0"/>
              <a:t>and deny access</a:t>
            </a:r>
          </a:p>
          <a:p>
            <a:pPr marL="320040" lvl="1" indent="0">
              <a:buNone/>
            </a:pPr>
            <a:r>
              <a:rPr lang="en-US" dirty="0" smtClean="0"/>
              <a:t>3. Notify </a:t>
            </a:r>
            <a:r>
              <a:rPr lang="en-US" dirty="0"/>
              <a:t>PBX (dial 1000) </a:t>
            </a:r>
          </a:p>
          <a:p>
            <a:pPr marL="320040" lvl="1" indent="0">
              <a:buNone/>
            </a:pPr>
            <a:r>
              <a:rPr lang="en-US" dirty="0" smtClean="0"/>
              <a:t>4. Notify </a:t>
            </a:r>
            <a:r>
              <a:rPr lang="en-US" dirty="0"/>
              <a:t>Hazmat company if it’s a large spill/Fire Department</a:t>
            </a:r>
          </a:p>
          <a:p>
            <a:r>
              <a:rPr lang="en-US" dirty="0" smtClean="0"/>
              <a:t>Hazardous </a:t>
            </a:r>
            <a:r>
              <a:rPr lang="en-US" dirty="0"/>
              <a:t>Material Tracking—</a:t>
            </a:r>
            <a:r>
              <a:rPr lang="en-US" b="1" dirty="0"/>
              <a:t>Cradle to Grave tracking </a:t>
            </a:r>
          </a:p>
          <a:p>
            <a:r>
              <a:rPr lang="en-US" dirty="0" smtClean="0"/>
              <a:t>MSDS </a:t>
            </a:r>
            <a:r>
              <a:rPr lang="en-US" dirty="0"/>
              <a:t>is located on every computer in the hospital. It requires a sign-on: Login: </a:t>
            </a:r>
            <a:r>
              <a:rPr lang="en-US" dirty="0" err="1"/>
              <a:t>bernardine</a:t>
            </a:r>
            <a:r>
              <a:rPr lang="en-US" dirty="0"/>
              <a:t>    Password: safety</a:t>
            </a:r>
          </a:p>
          <a:p>
            <a:pPr marL="0" indent="0">
              <a:buNone/>
            </a:pPr>
            <a:endParaRPr lang="en-US" dirty="0"/>
          </a:p>
        </p:txBody>
      </p:sp>
      <p:sp>
        <p:nvSpPr>
          <p:cNvPr id="4" name="Rectangle 3"/>
          <p:cNvSpPr/>
          <p:nvPr/>
        </p:nvSpPr>
        <p:spPr>
          <a:xfrm>
            <a:off x="4648200" y="1981199"/>
            <a:ext cx="2362200" cy="46166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a:ln/>
                <a:solidFill>
                  <a:srgbClr val="FF66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Code </a:t>
            </a:r>
            <a:r>
              <a:rPr lang="en-US" sz="2400" b="1" cap="all" spc="0" dirty="0" smtClean="0">
                <a:ln/>
                <a:solidFill>
                  <a:srgbClr val="FF66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Orange</a:t>
            </a:r>
            <a:endParaRPr lang="en-US" sz="2400" b="1" cap="all" spc="0" dirty="0">
              <a:ln/>
              <a:solidFill>
                <a:srgbClr val="FF66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810000"/>
            <a:ext cx="2286000" cy="2286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619" y="1960669"/>
            <a:ext cx="1981200" cy="14859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114800"/>
            <a:ext cx="1758462" cy="1219200"/>
          </a:xfrm>
          <a:prstGeom prst="rect">
            <a:avLst/>
          </a:prstGeom>
        </p:spPr>
      </p:pic>
    </p:spTree>
    <p:extLst>
      <p:ext uri="{BB962C8B-B14F-4D97-AF65-F5344CB8AC3E}">
        <p14:creationId xmlns:p14="http://schemas.microsoft.com/office/powerpoint/2010/main" val="41044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Hazardous Materials--</a:t>
            </a:r>
            <a:br>
              <a:rPr lang="en-US" dirty="0" smtClean="0"/>
            </a:br>
            <a:r>
              <a:rPr lang="en-US" dirty="0" smtClean="0"/>
              <a:t>Know where to throw</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1932599" cy="183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01" y="2971800"/>
            <a:ext cx="1981200" cy="168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2418893"/>
            <a:ext cx="106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685800"/>
            <a:ext cx="1257300" cy="140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7500" y="685800"/>
            <a:ext cx="1638300"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t>Blood and body fluids, blood transfusion bag/</a:t>
            </a:r>
            <a:r>
              <a:rPr lang="en-US" sz="1200" dirty="0" err="1"/>
              <a:t>tubings</a:t>
            </a:r>
            <a:r>
              <a:rPr lang="en-US" sz="1200" dirty="0"/>
              <a:t>, bloody dressings.  </a:t>
            </a:r>
            <a:endParaRPr lang="en-US" sz="1200" dirty="0" smtClean="0"/>
          </a:p>
          <a:p>
            <a:pPr marL="171450" indent="-171450">
              <a:buFont typeface="Arial" panose="020B0604020202020204" pitchFamily="34" charset="0"/>
              <a:buChar char="•"/>
            </a:pPr>
            <a:r>
              <a:rPr lang="en-US" sz="1200" b="1" dirty="0" smtClean="0"/>
              <a:t>Top </a:t>
            </a:r>
            <a:r>
              <a:rPr lang="en-US" sz="1200" b="1" dirty="0"/>
              <a:t>of bin always snapped on </a:t>
            </a:r>
            <a:r>
              <a:rPr lang="en-US" sz="1200" b="1" dirty="0" smtClean="0"/>
              <a:t>firmly at all times</a:t>
            </a:r>
            <a:endParaRPr lang="en-US" sz="1200" dirty="0"/>
          </a:p>
        </p:txBody>
      </p:sp>
      <p:sp>
        <p:nvSpPr>
          <p:cNvPr id="5" name="TextBox 4"/>
          <p:cNvSpPr txBox="1"/>
          <p:nvPr/>
        </p:nvSpPr>
        <p:spPr>
          <a:xfrm>
            <a:off x="2743200" y="457200"/>
            <a:ext cx="2667000" cy="2677656"/>
          </a:xfrm>
          <a:prstGeom prst="rect">
            <a:avLst/>
          </a:prstGeom>
          <a:noFill/>
        </p:spPr>
        <p:txBody>
          <a:bodyPr wrap="square" rtlCol="0">
            <a:spAutoFit/>
          </a:bodyPr>
          <a:lstStyle/>
          <a:p>
            <a:r>
              <a:rPr lang="en-US" sz="1200" b="1" dirty="0" smtClean="0"/>
              <a:t>Combined SHARPS &amp; PHARMACY WASTE BIN </a:t>
            </a:r>
          </a:p>
          <a:p>
            <a:pPr marL="171450" indent="-171450">
              <a:buFont typeface="Arial" panose="020B0604020202020204" pitchFamily="34" charset="0"/>
              <a:buChar char="•"/>
            </a:pPr>
            <a:r>
              <a:rPr lang="en-US" sz="1200" dirty="0" smtClean="0"/>
              <a:t>Needles, blades, scalpels, staples, guide wires, syringes. ALL IV BAGS (NOTHING IS DRAINED INTO THE SINK OR TOILET), vials that held medication (</a:t>
            </a:r>
            <a:r>
              <a:rPr lang="en-US" sz="1200" dirty="0" err="1" smtClean="0"/>
              <a:t>Ofirmev</a:t>
            </a:r>
            <a:r>
              <a:rPr lang="en-US" sz="1200" dirty="0" smtClean="0"/>
              <a:t> bottles/ mag citrate bottles)— Medication waste, residual or wasted narcotics, open/ unused meds such as capsules, tabs, suppositories</a:t>
            </a:r>
          </a:p>
          <a:p>
            <a:pPr marL="171450" indent="-171450">
              <a:buFont typeface="Arial" panose="020B0604020202020204" pitchFamily="34" charset="0"/>
              <a:buChar char="•"/>
            </a:pPr>
            <a:r>
              <a:rPr lang="en-US" sz="1200" dirty="0" smtClean="0"/>
              <a:t>Have changed out when 2/3 full.  Wall containers and free standing. </a:t>
            </a:r>
          </a:p>
          <a:p>
            <a:pPr algn="ctr"/>
            <a:r>
              <a:rPr lang="en-US" sz="1200" b="1" dirty="0" smtClean="0"/>
              <a:t>Never anything stored on top </a:t>
            </a:r>
            <a:endParaRPr lang="en-US" sz="1200" b="1" dirty="0"/>
          </a:p>
        </p:txBody>
      </p:sp>
      <p:sp>
        <p:nvSpPr>
          <p:cNvPr id="6" name="TextBox 5"/>
          <p:cNvSpPr txBox="1"/>
          <p:nvPr/>
        </p:nvSpPr>
        <p:spPr>
          <a:xfrm>
            <a:off x="2743200" y="3134856"/>
            <a:ext cx="3295650" cy="1754326"/>
          </a:xfrm>
          <a:prstGeom prst="rect">
            <a:avLst/>
          </a:prstGeom>
          <a:noFill/>
        </p:spPr>
        <p:txBody>
          <a:bodyPr wrap="square" rtlCol="0">
            <a:spAutoFit/>
          </a:bodyPr>
          <a:lstStyle/>
          <a:p>
            <a:r>
              <a:rPr lang="en-US" sz="1200" b="1" dirty="0" smtClean="0"/>
              <a:t>CHEMO WASTE</a:t>
            </a:r>
          </a:p>
          <a:p>
            <a:pPr marL="171450" indent="-171450">
              <a:buFont typeface="Arial" panose="020B0604020202020204" pitchFamily="34" charset="0"/>
              <a:buChar char="•"/>
            </a:pPr>
            <a:r>
              <a:rPr lang="en-US" sz="1200" dirty="0" smtClean="0"/>
              <a:t>All chemo, chemo </a:t>
            </a:r>
            <a:r>
              <a:rPr lang="en-US" sz="1200" dirty="0" err="1" smtClean="0"/>
              <a:t>tubings</a:t>
            </a:r>
            <a:r>
              <a:rPr lang="en-US" sz="1200" dirty="0" smtClean="0"/>
              <a:t>, syringes, gloves, masks, gowns, anything used to clean up chemo, anything used to clean the bodily fluids of a patient actively receiving chemo.   </a:t>
            </a:r>
          </a:p>
          <a:p>
            <a:pPr marL="171450" indent="-171450">
              <a:buFont typeface="Arial" panose="020B0604020202020204" pitchFamily="34" charset="0"/>
              <a:buChar char="•"/>
            </a:pPr>
            <a:r>
              <a:rPr lang="en-US" sz="1200" dirty="0" smtClean="0"/>
              <a:t>If you  give a chemo drug PO, you must dispose of the bag it comes in on 5W in the chemo waste bin. Lid on tightly—</a:t>
            </a:r>
            <a:r>
              <a:rPr lang="en-US" sz="1200" b="1" dirty="0" smtClean="0"/>
              <a:t>never anything on top</a:t>
            </a:r>
            <a:endParaRPr lang="en-US" sz="1200" b="1" dirty="0"/>
          </a:p>
        </p:txBody>
      </p:sp>
      <p:sp>
        <p:nvSpPr>
          <p:cNvPr id="7" name="TextBox 6"/>
          <p:cNvSpPr txBox="1"/>
          <p:nvPr/>
        </p:nvSpPr>
        <p:spPr>
          <a:xfrm>
            <a:off x="7162800" y="2418893"/>
            <a:ext cx="1600200" cy="2123658"/>
          </a:xfrm>
          <a:prstGeom prst="rect">
            <a:avLst/>
          </a:prstGeom>
          <a:noFill/>
        </p:spPr>
        <p:txBody>
          <a:bodyPr wrap="square" rtlCol="0">
            <a:spAutoFit/>
          </a:bodyPr>
          <a:lstStyle/>
          <a:p>
            <a:r>
              <a:rPr lang="en-US" sz="1200" dirty="0" smtClean="0"/>
              <a:t>PATHOLOGICAL WASTE </a:t>
            </a:r>
          </a:p>
          <a:p>
            <a:pPr marL="171450" indent="-171450">
              <a:buFont typeface="Arial" panose="020B0604020202020204" pitchFamily="34" charset="0"/>
              <a:buChar char="•"/>
            </a:pPr>
            <a:r>
              <a:rPr lang="en-US" sz="1200" dirty="0" smtClean="0"/>
              <a:t>Found in dirty utility.  For tissue, specimen tubes with growth medium in it, items with </a:t>
            </a:r>
            <a:r>
              <a:rPr lang="en-US" sz="1200" dirty="0" err="1" smtClean="0"/>
              <a:t>isolizer</a:t>
            </a:r>
            <a:r>
              <a:rPr lang="en-US" sz="1200" dirty="0" smtClean="0"/>
              <a:t>.  </a:t>
            </a:r>
          </a:p>
          <a:p>
            <a:pPr marL="171450" indent="-171450">
              <a:buFont typeface="Arial" panose="020B0604020202020204" pitchFamily="34" charset="0"/>
              <a:buChar char="•"/>
            </a:pPr>
            <a:r>
              <a:rPr lang="en-US" sz="1200" dirty="0" smtClean="0"/>
              <a:t>Top of bin always snapped on firmly / nothing on top</a:t>
            </a:r>
            <a:endParaRPr lang="en-US" sz="1200" dirty="0"/>
          </a:p>
        </p:txBody>
      </p:sp>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5650" y="4889182"/>
            <a:ext cx="7620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962900" y="4889182"/>
            <a:ext cx="1028700" cy="461665"/>
          </a:xfrm>
          <a:prstGeom prst="rect">
            <a:avLst/>
          </a:prstGeom>
          <a:noFill/>
        </p:spPr>
        <p:txBody>
          <a:bodyPr wrap="square" rtlCol="0">
            <a:spAutoFit/>
          </a:bodyPr>
          <a:lstStyle/>
          <a:p>
            <a:r>
              <a:rPr lang="en-US" sz="1200" b="1" dirty="0" smtClean="0"/>
              <a:t>ALL </a:t>
            </a:r>
          </a:p>
          <a:p>
            <a:r>
              <a:rPr lang="en-US" sz="1200" b="1" dirty="0" smtClean="0"/>
              <a:t>BATTERIES</a:t>
            </a:r>
            <a:endParaRPr lang="en-US" sz="1200" b="1" dirty="0"/>
          </a:p>
        </p:txBody>
      </p:sp>
    </p:spTree>
    <p:extLst>
      <p:ext uri="{BB962C8B-B14F-4D97-AF65-F5344CB8AC3E}">
        <p14:creationId xmlns:p14="http://schemas.microsoft.com/office/powerpoint/2010/main" val="262479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y Favorite">
      <a:majorFont>
        <a:latin typeface="Cambria"/>
        <a:ea typeface=""/>
        <a:cs typeface=""/>
      </a:majorFont>
      <a:minorFont>
        <a:latin typeface="Cambri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1585</TotalTime>
  <Words>2886</Words>
  <Application>Microsoft Office PowerPoint</Application>
  <PresentationFormat>On-screen Show (4:3)</PresentationFormat>
  <Paragraphs>224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NewsPrint</vt:lpstr>
      <vt:lpstr>Environment of Care</vt:lpstr>
      <vt:lpstr>Environment of Care</vt:lpstr>
      <vt:lpstr>Badges</vt:lpstr>
      <vt:lpstr>Employee Parking</vt:lpstr>
      <vt:lpstr>Medical Office Building</vt:lpstr>
      <vt:lpstr>Pest Control</vt:lpstr>
      <vt:lpstr>Eye Emergencies</vt:lpstr>
      <vt:lpstr>Hazardous Spills</vt:lpstr>
      <vt:lpstr>Hazardous Materials-- Know where to throw</vt:lpstr>
      <vt:lpstr>Radiation Safety</vt:lpstr>
      <vt:lpstr>Emergency Codes</vt:lpstr>
      <vt:lpstr>Emergency Codes cont.</vt:lpstr>
      <vt:lpstr>Emergency Call Boxes</vt:lpstr>
      <vt:lpstr>Environment</vt:lpstr>
      <vt:lpstr>Workplace Violence</vt:lpstr>
      <vt:lpstr>Employee Belongings</vt:lpstr>
      <vt:lpstr>Safe Exit</vt:lpstr>
      <vt:lpstr>Electrical Information</vt:lpstr>
      <vt:lpstr>Fire Safety</vt:lpstr>
      <vt:lpstr>Fire Safety</vt:lpstr>
      <vt:lpstr>Fire Safety</vt:lpstr>
      <vt:lpstr>Fire Watch</vt:lpstr>
      <vt:lpstr>Fire Drills</vt:lpstr>
      <vt:lpstr>Unlocking Patient Restrooms</vt:lpstr>
      <vt:lpstr>Doors and Access</vt:lpstr>
      <vt:lpstr>No Smoking Policy</vt:lpstr>
      <vt:lpstr>Red Outlets &amp; O2</vt:lpstr>
      <vt:lpstr>Work Safety</vt:lpstr>
      <vt:lpstr>Earthquakes</vt:lpstr>
      <vt:lpstr>Safe Surrender</vt:lpstr>
      <vt:lpstr>Safe Surrender</vt:lpstr>
      <vt:lpstr>Ergonomics &amp; Body Mechanics</vt:lpstr>
      <vt:lpstr>Ergonomics &amp; Body Mechanics</vt:lpstr>
      <vt:lpstr>The Signs of Stroke</vt:lpstr>
    </vt:vector>
  </TitlesOfParts>
  <Company>Dignity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of Care</dc:title>
  <dc:creator>Rievley, Cheri L. - SBMC</dc:creator>
  <cp:lastModifiedBy>Rievley, Cheri L. - SBMC</cp:lastModifiedBy>
  <cp:revision>39</cp:revision>
  <dcterms:created xsi:type="dcterms:W3CDTF">2015-11-30T15:24:40Z</dcterms:created>
  <dcterms:modified xsi:type="dcterms:W3CDTF">2016-01-08T20:24:33Z</dcterms:modified>
</cp:coreProperties>
</file>