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tiff" ContentType="image/tif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Default Extension="ppt" ContentType="application/vnd.ms-powerpoint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8" r:id="rId2"/>
    <p:sldMasterId id="2147483700" r:id="rId3"/>
  </p:sldMasterIdLst>
  <p:notesMasterIdLst>
    <p:notesMasterId r:id="rId42"/>
  </p:notesMasterIdLst>
  <p:sldIdLst>
    <p:sldId id="277" r:id="rId4"/>
    <p:sldId id="283" r:id="rId5"/>
    <p:sldId id="285" r:id="rId6"/>
    <p:sldId id="315" r:id="rId7"/>
    <p:sldId id="291" r:id="rId8"/>
    <p:sldId id="292" r:id="rId9"/>
    <p:sldId id="293" r:id="rId10"/>
    <p:sldId id="294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16" r:id="rId19"/>
    <p:sldId id="295" r:id="rId20"/>
    <p:sldId id="296" r:id="rId21"/>
    <p:sldId id="297" r:id="rId22"/>
    <p:sldId id="298" r:id="rId23"/>
    <p:sldId id="299" r:id="rId24"/>
    <p:sldId id="317" r:id="rId25"/>
    <p:sldId id="300" r:id="rId26"/>
    <p:sldId id="301" r:id="rId27"/>
    <p:sldId id="319" r:id="rId28"/>
    <p:sldId id="320" r:id="rId29"/>
    <p:sldId id="304" r:id="rId30"/>
    <p:sldId id="305" r:id="rId31"/>
    <p:sldId id="306" r:id="rId32"/>
    <p:sldId id="307" r:id="rId33"/>
    <p:sldId id="308" r:id="rId34"/>
    <p:sldId id="309" r:id="rId35"/>
    <p:sldId id="318" r:id="rId36"/>
    <p:sldId id="321" r:id="rId37"/>
    <p:sldId id="311" r:id="rId38"/>
    <p:sldId id="312" r:id="rId39"/>
    <p:sldId id="314" r:id="rId40"/>
    <p:sldId id="288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ncy  Peterso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6422" autoAdjust="0"/>
  </p:normalViewPr>
  <p:slideViewPr>
    <p:cSldViewPr snapToGrid="0" snapToObjects="1">
      <p:cViewPr varScale="1">
        <p:scale>
          <a:sx n="60" d="100"/>
          <a:sy n="60" d="100"/>
        </p:scale>
        <p:origin x="-31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MacHD:Users:CMQCC:Library:Mail%20Downloads:preeclampsia%20timing%20graph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8.990011098779134E-2"/>
          <c:y val="5.7971014492753624E-2"/>
          <c:w val="0.90011098779134191"/>
          <c:h val="0.8285024154589372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California</c:v>
                </c:pt>
              </c:strCache>
            </c:strRef>
          </c:tx>
          <c:spPr>
            <a:ln w="38155">
              <a:solidFill>
                <a:srgbClr val="0000FF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8.9166076081167792E-3"/>
                  <c:y val="-5.544403093331518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1.3904316707871633E-2"/>
                  <c:y val="3.073971289313588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1.1544026087080151E-2"/>
                  <c:y val="3.073971289313588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1.57026975071018E-2"/>
                  <c:y val="2.3783091833516172E-2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 val="-1.0012887823106024E-2"/>
                  <c:y val="2.1367632896317986E-2"/>
                </c:manualLayout>
              </c:layout>
              <c:dLblPos val="r"/>
              <c:showVal val="1"/>
            </c:dLbl>
            <c:dLbl>
              <c:idx val="9"/>
              <c:layout>
                <c:manualLayout>
                  <c:x val="-4.3230781391103024E-3"/>
                  <c:y val="2.1367632896317986E-2"/>
                </c:manualLayout>
              </c:layout>
              <c:dLblPos val="r"/>
              <c:showVal val="1"/>
            </c:dLbl>
            <c:dLbl>
              <c:idx val="10"/>
              <c:layout>
                <c:manualLayout>
                  <c:x val="-9.7319329123253667E-3"/>
                  <c:y val="-5.1096135219623993E-2"/>
                </c:manualLayout>
              </c:layout>
              <c:dLblPos val="r"/>
              <c:showVal val="1"/>
            </c:dLbl>
            <c:dLbl>
              <c:idx val="11"/>
              <c:layout>
                <c:manualLayout>
                  <c:x val="-4.0421232283295565E-3"/>
                  <c:y val="1.3058510468098045E-2"/>
                </c:manualLayout>
              </c:layout>
              <c:dLblPos val="r"/>
              <c:showVal val="1"/>
            </c:dLbl>
            <c:dLbl>
              <c:idx val="12"/>
              <c:layout>
                <c:manualLayout>
                  <c:x val="-1.1670848505488121E-2"/>
                  <c:y val="-5.5250802409719801E-2"/>
                </c:manualLayout>
              </c:layout>
              <c:dLblPos val="r"/>
              <c:showVal val="1"/>
            </c:dLbl>
            <c:dLbl>
              <c:idx val="13"/>
              <c:layout>
                <c:manualLayout>
                  <c:x val="6.2276182262325777E-3"/>
                  <c:y val="-3.6989876528761359E-2"/>
                </c:manualLayout>
              </c:layout>
              <c:dLblPos val="r"/>
              <c:showVal val="1"/>
            </c:dLbl>
            <c:dLbl>
              <c:idx val="14"/>
              <c:layout>
                <c:manualLayout>
                  <c:x val="-6.9503819409893509E-3"/>
                  <c:y val="1.0256556598574332E-2"/>
                </c:manualLayout>
              </c:layout>
              <c:dLblPos val="r"/>
              <c:showVal val="1"/>
            </c:dLbl>
            <c:dLbl>
              <c:idx val="15"/>
              <c:layout>
                <c:manualLayout>
                  <c:x val="-9.0297176510002186E-3"/>
                  <c:y val="-3.215895865436505E-2"/>
                </c:manualLayout>
              </c:layout>
              <c:dLblPos val="r"/>
              <c:showVal val="1"/>
            </c:dLbl>
            <c:dLbl>
              <c:idx val="16"/>
              <c:layout>
                <c:manualLayout>
                  <c:x val="-1.1201521401453037E-3"/>
                  <c:y val="-4.3560002656055016E-2"/>
                </c:manualLayout>
              </c:layout>
              <c:dLblPos val="r"/>
              <c:showVal val="1"/>
            </c:dLbl>
            <c:dLbl>
              <c:idx val="17"/>
              <c:layout>
                <c:manualLayout>
                  <c:x val="-6.5291215904448316E-3"/>
                  <c:y val="1.2672015535772522E-2"/>
                </c:manualLayout>
              </c:layout>
              <c:dLblPos val="r"/>
              <c:showVal val="1"/>
            </c:dLbl>
            <c:dLbl>
              <c:idx val="18"/>
              <c:layout>
                <c:manualLayout>
                  <c:x val="-1.082821312731466E-2"/>
                  <c:y val="-5.5250802409719801E-2"/>
                </c:manualLayout>
              </c:layout>
              <c:dLblPos val="r"/>
              <c:showVal val="1"/>
            </c:dLbl>
            <c:dLbl>
              <c:idx val="19"/>
              <c:layout>
                <c:manualLayout>
                  <c:x val="-5.1382887662346863E-3"/>
                  <c:y val="7.8410976613763721E-3"/>
                </c:manualLayout>
              </c:layout>
              <c:dLblPos val="r"/>
              <c:showVal val="1"/>
            </c:dLbl>
            <c:dLbl>
              <c:idx val="21"/>
              <c:layout>
                <c:manualLayout>
                  <c:x val="-1.4846349753404105E-2"/>
                  <c:y val="-5.1376330606576322E-2"/>
                </c:manualLayout>
              </c:layout>
              <c:dLblPos val="r"/>
              <c:showVal val="1"/>
            </c:dLbl>
            <c:dLbl>
              <c:idx val="24"/>
              <c:layout>
                <c:manualLayout>
                  <c:x val="-1.2205218898916383E-2"/>
                  <c:y val="-5.5530997796672116E-2"/>
                </c:manualLayout>
              </c:layout>
              <c:dLblPos val="r"/>
              <c:showVal val="1"/>
            </c:dLbl>
            <c:dLbl>
              <c:idx val="25"/>
              <c:layout>
                <c:manualLayout>
                  <c:x val="-9.6601964777268037E-4"/>
                  <c:y val="-7.3559991904867991E-2"/>
                </c:manualLayout>
              </c:layout>
              <c:dLblPos val="r"/>
              <c:showVal val="1"/>
            </c:dLbl>
            <c:dLbl>
              <c:idx val="26"/>
              <c:layout>
                <c:manualLayout>
                  <c:x val="-6.3749890980719232E-3"/>
                  <c:y val="4.0478705303156087E-2"/>
                </c:manualLayout>
              </c:layout>
              <c:dLblPos val="r"/>
              <c:showVal val="1"/>
            </c:dLbl>
            <c:dLbl>
              <c:idx val="27"/>
              <c:layout>
                <c:manualLayout>
                  <c:x val="-1.0674080634941964E-2"/>
                  <c:y val="-4.1260403629252776E-2"/>
                </c:manualLayout>
              </c:layout>
              <c:dLblPos val="r"/>
              <c:showVal val="1"/>
            </c:dLbl>
            <c:dLbl>
              <c:idx val="28"/>
              <c:layout>
                <c:manualLayout>
                  <c:x val="8.3342640102080246E-3"/>
                  <c:y val="2.564895316464204E-4"/>
                </c:manualLayout>
              </c:layout>
              <c:dLblPos val="r"/>
              <c:showVal val="1"/>
            </c:dLbl>
            <c:dLbl>
              <c:idx val="29"/>
              <c:layout>
                <c:manualLayout>
                  <c:x val="9.5846767175700124E-3"/>
                  <c:y val="1.1039106828247819E-2"/>
                </c:manualLayout>
              </c:layout>
              <c:dLblPos val="r"/>
              <c:showVal val="1"/>
            </c:dLbl>
            <c:dLbl>
              <c:idx val="30"/>
              <c:layout>
                <c:manualLayout>
                  <c:x val="-1.4692217261031149E-2"/>
                  <c:y val="-5.199475731166462E-2"/>
                </c:manualLayout>
              </c:layout>
              <c:dLblPos val="r"/>
              <c:showVal val="1"/>
            </c:dLbl>
            <c:dLbl>
              <c:idx val="31"/>
              <c:layout>
                <c:manualLayout>
                  <c:x val="-5.6727738367468774E-3"/>
                  <c:y val="1.6932770319269926E-2"/>
                </c:manualLayout>
              </c:layout>
              <c:dLblPos val="r"/>
              <c:showVal val="1"/>
            </c:dLbl>
            <c:dLbl>
              <c:idx val="33"/>
              <c:layout>
                <c:manualLayout>
                  <c:x val="-1.7600475973690882E-2"/>
                  <c:y val="-5.4980167387789693E-2"/>
                </c:manualLayout>
              </c:layout>
              <c:dLblPos val="r"/>
              <c:showVal val="1"/>
            </c:dLbl>
            <c:dLbl>
              <c:idx val="34"/>
              <c:layout>
                <c:manualLayout>
                  <c:x val="1.8056037372902133E-2"/>
                  <c:y val="1.8894138027936425E-2"/>
                </c:manualLayout>
              </c:layout>
              <c:dLblPos val="r"/>
              <c:showVal val="1"/>
            </c:dLbl>
            <c:dLbl>
              <c:idx val="35"/>
              <c:layout>
                <c:manualLayout>
                  <c:x val="-3.3967804441437488E-2"/>
                  <c:y val="1.7995727887867522E-2"/>
                </c:manualLayout>
              </c:layout>
              <c:dLblPos val="r"/>
              <c:showVal val="1"/>
            </c:dLbl>
            <c:dLbl>
              <c:idx val="36"/>
              <c:layout>
                <c:manualLayout>
                  <c:x val="-1.2739703969428326E-2"/>
                  <c:y val="-5.1221767447013351E-2"/>
                </c:manualLayout>
              </c:layout>
              <c:dLblPos val="r"/>
              <c:showVal val="1"/>
            </c:dLbl>
            <c:dLbl>
              <c:idx val="39"/>
              <c:layout>
                <c:manualLayout>
                  <c:x val="3.2199618462138238E-3"/>
                  <c:y val="-3.1212072948134724E-2"/>
                </c:manualLayout>
              </c:layout>
              <c:dLblPos val="r"/>
              <c:showVal val="1"/>
            </c:dLbl>
            <c:dLbl>
              <c:idx val="40"/>
              <c:layout>
                <c:manualLayout>
                  <c:x val="-6.6285192578037586E-3"/>
                  <c:y val="2.4517378448999986E-2"/>
                </c:manualLayout>
              </c:layout>
              <c:dLblPos val="r"/>
              <c:showVal val="1"/>
            </c:dLbl>
            <c:dLbl>
              <c:idx val="74"/>
              <c:layout>
                <c:manualLayout>
                  <c:xMode val="edge"/>
                  <c:yMode val="edge"/>
                  <c:x val="0.52386237513873457"/>
                  <c:y val="0.42995169082125639"/>
                </c:manualLayout>
              </c:layout>
              <c:numFmt formatCode="0" sourceLinked="0"/>
              <c:spPr>
                <a:noFill/>
                <a:ln w="25437">
                  <a:noFill/>
                </a:ln>
              </c:spPr>
              <c:txPr>
                <a:bodyPr/>
                <a:lstStyle/>
                <a:p>
                  <a:pPr algn="ctr" rtl="0">
                    <a:defRPr sz="1077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Val val="1"/>
            </c:dLbl>
            <c:numFmt formatCode="0" sourceLinked="0"/>
            <c:spPr>
              <a:noFill/>
              <a:ln w="25437">
                <a:noFill/>
              </a:ln>
            </c:spPr>
            <c:txPr>
              <a:bodyPr/>
              <a:lstStyle/>
              <a:p>
                <a:pPr algn="ctr" rtl="0">
                  <a:defRPr sz="976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numRef>
              <c:f>Sheet1!$A$2:$A$84</c:f>
              <c:numCache>
                <c:formatCode>General</c:formatCode>
                <c:ptCount val="4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</c:numCache>
            </c:numRef>
          </c:cat>
          <c:val>
            <c:numRef>
              <c:f>Sheet1!$B$2:$B$84</c:f>
              <c:numCache>
                <c:formatCode>General</c:formatCode>
                <c:ptCount val="43"/>
                <c:pt idx="0">
                  <c:v>21</c:v>
                </c:pt>
                <c:pt idx="1">
                  <c:v>16</c:v>
                </c:pt>
                <c:pt idx="2">
                  <c:v>18</c:v>
                </c:pt>
                <c:pt idx="3">
                  <c:v>16</c:v>
                </c:pt>
                <c:pt idx="4">
                  <c:v>15</c:v>
                </c:pt>
                <c:pt idx="5">
                  <c:v>15</c:v>
                </c:pt>
                <c:pt idx="6">
                  <c:v>13</c:v>
                </c:pt>
                <c:pt idx="7">
                  <c:v>11</c:v>
                </c:pt>
                <c:pt idx="8">
                  <c:v>11</c:v>
                </c:pt>
                <c:pt idx="9">
                  <c:v>11</c:v>
                </c:pt>
                <c:pt idx="10">
                  <c:v>11</c:v>
                </c:pt>
                <c:pt idx="11">
                  <c:v>9</c:v>
                </c:pt>
                <c:pt idx="12">
                  <c:v>10</c:v>
                </c:pt>
                <c:pt idx="13">
                  <c:v>8</c:v>
                </c:pt>
                <c:pt idx="14">
                  <c:v>6</c:v>
                </c:pt>
                <c:pt idx="15">
                  <c:v>8</c:v>
                </c:pt>
                <c:pt idx="16">
                  <c:v>7</c:v>
                </c:pt>
                <c:pt idx="17">
                  <c:v>6</c:v>
                </c:pt>
                <c:pt idx="18">
                  <c:v>10</c:v>
                </c:pt>
                <c:pt idx="19">
                  <c:v>6</c:v>
                </c:pt>
                <c:pt idx="20">
                  <c:v>9</c:v>
                </c:pt>
                <c:pt idx="21">
                  <c:v>10.7</c:v>
                </c:pt>
                <c:pt idx="22">
                  <c:v>9.5</c:v>
                </c:pt>
                <c:pt idx="23">
                  <c:v>7.7</c:v>
                </c:pt>
                <c:pt idx="24" formatCode="0.0">
                  <c:v>9.7000000000000011</c:v>
                </c:pt>
                <c:pt idx="25" formatCode="0.0">
                  <c:v>8.5</c:v>
                </c:pt>
                <c:pt idx="26" formatCode="0.0">
                  <c:v>5.6</c:v>
                </c:pt>
                <c:pt idx="27" formatCode="0.0">
                  <c:v>8.6</c:v>
                </c:pt>
                <c:pt idx="28" formatCode="0.0">
                  <c:v>6.5</c:v>
                </c:pt>
                <c:pt idx="29" formatCode="0.0">
                  <c:v>7.7</c:v>
                </c:pt>
                <c:pt idx="30" formatCode="0.0">
                  <c:v>10.9</c:v>
                </c:pt>
                <c:pt idx="31" formatCode="0.0">
                  <c:v>9.7000000000000011</c:v>
                </c:pt>
                <c:pt idx="32" formatCode="0.0">
                  <c:v>10</c:v>
                </c:pt>
                <c:pt idx="33" formatCode="0.0">
                  <c:v>14.6</c:v>
                </c:pt>
                <c:pt idx="34" formatCode="0.0">
                  <c:v>11.8</c:v>
                </c:pt>
                <c:pt idx="35" formatCode="0.0">
                  <c:v>11.7</c:v>
                </c:pt>
                <c:pt idx="36" formatCode="0.0">
                  <c:v>16.899999999999999</c:v>
                </c:pt>
                <c:pt idx="37" formatCode="0.0">
                  <c:v>11.1</c:v>
                </c:pt>
                <c:pt idx="38" formatCode="0.0">
                  <c:v>14</c:v>
                </c:pt>
                <c:pt idx="39" formatCode="0.0">
                  <c:v>11.6</c:v>
                </c:pt>
                <c:pt idx="40" formatCode="0.0">
                  <c:v>9.2000000000000011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HP Objectives</c:v>
                </c:pt>
              </c:strCache>
            </c:strRef>
          </c:tx>
          <c:spPr>
            <a:ln w="25437">
              <a:solidFill>
                <a:srgbClr val="FF0000"/>
              </a:solidFill>
              <a:prstDash val="lgDash"/>
            </a:ln>
          </c:spPr>
          <c:marker>
            <c:symbol val="none"/>
          </c:marker>
          <c:cat>
            <c:numRef>
              <c:f>Sheet1!$A$2:$A$84</c:f>
              <c:numCache>
                <c:formatCode>General</c:formatCode>
                <c:ptCount val="4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</c:numCache>
            </c:numRef>
          </c:cat>
          <c:val>
            <c:numRef>
              <c:f>Sheet1!$C$2:$C$84</c:f>
              <c:numCache>
                <c:formatCode>General</c:formatCode>
                <c:ptCount val="43"/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3.3</c:v>
                </c:pt>
                <c:pt idx="31">
                  <c:v>3.3</c:v>
                </c:pt>
                <c:pt idx="32">
                  <c:v>3.3</c:v>
                </c:pt>
                <c:pt idx="33">
                  <c:v>3.3</c:v>
                </c:pt>
                <c:pt idx="34">
                  <c:v>3.3</c:v>
                </c:pt>
                <c:pt idx="35">
                  <c:v>3.3</c:v>
                </c:pt>
                <c:pt idx="36">
                  <c:v>4.3</c:v>
                </c:pt>
                <c:pt idx="37">
                  <c:v>4.3</c:v>
                </c:pt>
                <c:pt idx="38">
                  <c:v>4.3</c:v>
                </c:pt>
                <c:pt idx="39">
                  <c:v>4.3</c:v>
                </c:pt>
                <c:pt idx="40">
                  <c:v>4.3</c:v>
                </c:pt>
                <c:pt idx="41">
                  <c:v>11.4</c:v>
                </c:pt>
                <c:pt idx="42">
                  <c:v>11.4</c:v>
                </c:pt>
              </c:numCache>
            </c:numRef>
          </c:val>
        </c:ser>
        <c:marker val="1"/>
        <c:axId val="82075648"/>
        <c:axId val="82077184"/>
      </c:lineChart>
      <c:catAx>
        <c:axId val="82075648"/>
        <c:scaling>
          <c:orientation val="minMax"/>
        </c:scaling>
        <c:axPos val="b"/>
        <c:numFmt formatCode="General" sourceLinked="1"/>
        <c:tickLblPos val="nextTo"/>
        <c:spPr>
          <a:ln w="31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7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2077184"/>
        <c:crosses val="autoZero"/>
        <c:auto val="1"/>
        <c:lblAlgn val="ctr"/>
        <c:lblOffset val="100"/>
        <c:tickLblSkip val="5"/>
        <c:tickMarkSkip val="1"/>
      </c:catAx>
      <c:valAx>
        <c:axId val="82077184"/>
        <c:scaling>
          <c:orientation val="minMax"/>
          <c:max val="25"/>
          <c:min val="0"/>
        </c:scaling>
        <c:axPos val="l"/>
        <c:numFmt formatCode="General" sourceLinked="1"/>
        <c:tickLblPos val="nextTo"/>
        <c:spPr>
          <a:ln w="31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7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2075648"/>
        <c:crosses val="autoZero"/>
        <c:crossBetween val="between"/>
        <c:majorUnit val="5"/>
        <c:minorUnit val="1"/>
      </c:valAx>
      <c:spPr>
        <a:noFill/>
        <a:ln w="25437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77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686042516936699"/>
          <c:y val="0.22865942052937926"/>
          <c:w val="0.85091735260841583"/>
          <c:h val="0.560214431265738"/>
        </c:manualLayout>
      </c:layout>
      <c:barChart>
        <c:barDir val="col"/>
        <c:grouping val="clustered"/>
        <c:ser>
          <c:idx val="0"/>
          <c:order val="0"/>
          <c:tx>
            <c:strRef>
              <c:f>Sheet1!$G$17</c:f>
              <c:strCache>
                <c:ptCount val="1"/>
                <c:pt idx="0">
                  <c:v>Percent of Pre-eclampsia Deaths 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pPr>
                      <a:defRPr sz="2400"/>
                    </a:pPr>
                    <a:r>
                      <a:rPr lang="en-US" sz="2400" dirty="0" smtClean="0"/>
                      <a:t>68%</a:t>
                    </a:r>
                    <a:endParaRPr lang="en-US" sz="2400" dirty="0"/>
                  </a:p>
                </c:rich>
              </c:tx>
              <c:numFmt formatCode="0.00%" sourceLinked="0"/>
              <c:spPr/>
              <c:showVal val="1"/>
            </c:dLbl>
            <c:dLbl>
              <c:idx val="1"/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en-US" sz="1100" dirty="0" smtClean="0"/>
                      <a:t>8%</a:t>
                    </a:r>
                    <a:endParaRPr lang="en-US" sz="1100" dirty="0"/>
                  </a:p>
                </c:rich>
              </c:tx>
              <c:numFmt formatCode="0.00%" sourceLinked="0"/>
              <c:spPr/>
              <c:showVal val="1"/>
            </c:dLbl>
            <c:dLbl>
              <c:idx val="2"/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en-US" sz="1100" dirty="0" smtClean="0"/>
                      <a:t>12%</a:t>
                    </a:r>
                    <a:endParaRPr lang="en-US" sz="1100" dirty="0"/>
                  </a:p>
                </c:rich>
              </c:tx>
              <c:numFmt formatCode="0.00%" sourceLinked="0"/>
              <c:spPr/>
              <c:showVal val="1"/>
            </c:dLbl>
            <c:dLbl>
              <c:idx val="3"/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en-US" sz="1100" dirty="0" smtClean="0"/>
                      <a:t>4%</a:t>
                    </a:r>
                    <a:endParaRPr lang="en-US" sz="1100" dirty="0"/>
                  </a:p>
                </c:rich>
              </c:tx>
              <c:numFmt formatCode="0.00%" sourceLinked="0"/>
              <c:spPr/>
              <c:showVal val="1"/>
            </c:dLbl>
            <c:dLbl>
              <c:idx val="4"/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en-US" sz="1100" dirty="0" smtClean="0"/>
                      <a:t>4%</a:t>
                    </a:r>
                    <a:endParaRPr lang="en-US" sz="1100" dirty="0"/>
                  </a:p>
                </c:rich>
              </c:tx>
              <c:numFmt formatCode="0.00%" sourceLinked="0"/>
              <c:spPr/>
              <c:showVal val="1"/>
            </c:dLbl>
            <c:dLbl>
              <c:idx val="5"/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en-US" sz="1100" dirty="0" smtClean="0"/>
                      <a:t>0%</a:t>
                    </a:r>
                    <a:endParaRPr lang="en-US" sz="1100" dirty="0"/>
                  </a:p>
                </c:rich>
              </c:tx>
              <c:numFmt formatCode="0.00%" sourceLinked="0"/>
              <c:spPr/>
              <c:showVal val="1"/>
            </c:dLbl>
            <c:dLbl>
              <c:idx val="6"/>
              <c:tx>
                <c:rich>
                  <a:bodyPr/>
                  <a:lstStyle/>
                  <a:p>
                    <a:pPr>
                      <a:defRPr sz="1100"/>
                    </a:pPr>
                    <a:r>
                      <a:rPr lang="en-US" sz="1100" dirty="0" smtClean="0"/>
                      <a:t>4%</a:t>
                    </a:r>
                    <a:endParaRPr lang="en-US" sz="1100" dirty="0"/>
                  </a:p>
                </c:rich>
              </c:tx>
              <c:numFmt formatCode="0.00%" sourceLinked="0"/>
              <c:spPr/>
              <c:showVal val="1"/>
            </c:dLbl>
            <c:numFmt formatCode="0.00%" sourceLinked="0"/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multiLvlStrRef>
              <c:f>Sheet1!$H$15:$N$16</c:f>
              <c:multiLvlStrCache>
                <c:ptCount val="7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6+</c:v>
                  </c:pt>
                </c:lvl>
                <c:lvl>
                  <c:pt idx="0">
                    <c:v>Number of weeks between baby's birth and maternal death</c:v>
                  </c:pt>
                </c:lvl>
              </c:multiLvlStrCache>
            </c:multiLvlStrRef>
          </c:cat>
          <c:val>
            <c:numRef>
              <c:f>Sheet1!$H$17:$N$17</c:f>
              <c:numCache>
                <c:formatCode>General</c:formatCode>
                <c:ptCount val="7"/>
                <c:pt idx="0">
                  <c:v>68</c:v>
                </c:pt>
                <c:pt idx="1">
                  <c:v>8</c:v>
                </c:pt>
                <c:pt idx="2">
                  <c:v>12</c:v>
                </c:pt>
                <c:pt idx="3">
                  <c:v>4</c:v>
                </c:pt>
                <c:pt idx="4">
                  <c:v>4</c:v>
                </c:pt>
                <c:pt idx="5">
                  <c:v>0</c:v>
                </c:pt>
                <c:pt idx="6">
                  <c:v>4</c:v>
                </c:pt>
              </c:numCache>
            </c:numRef>
          </c:val>
        </c:ser>
        <c:dLbls>
          <c:showVal val="1"/>
        </c:dLbls>
        <c:axId val="73531776"/>
        <c:axId val="73533312"/>
      </c:barChart>
      <c:catAx>
        <c:axId val="73531776"/>
        <c:scaling>
          <c:orientation val="minMax"/>
        </c:scaling>
        <c:axPos val="b"/>
        <c:tickLblPos val="nextTo"/>
        <c:crossAx val="73533312"/>
        <c:crosses val="autoZero"/>
        <c:auto val="1"/>
        <c:lblAlgn val="ctr"/>
        <c:lblOffset val="100"/>
      </c:catAx>
      <c:valAx>
        <c:axId val="73533312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Percent Preeclampsia Deaths</a:t>
                </a:r>
              </a:p>
            </c:rich>
          </c:tx>
          <c:layout>
            <c:manualLayout>
              <c:xMode val="edge"/>
              <c:yMode val="edge"/>
              <c:x val="3.2577079697498547E-2"/>
              <c:y val="0.26526220420709101"/>
            </c:manualLayout>
          </c:layout>
        </c:title>
        <c:numFmt formatCode="General" sourceLinked="1"/>
        <c:tickLblPos val="nextTo"/>
        <c:crossAx val="73531776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0.44156</cdr:x>
      <cdr:y>0.64459</cdr:y>
    </cdr:from>
    <cdr:to>
      <cdr:x>0.81543</cdr:x>
      <cdr:y>0.89942</cdr:y>
    </cdr:to>
    <cdr:sp macro="" textlink="">
      <cdr:nvSpPr>
        <cdr:cNvPr id="2" name="Donut 4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2590800" y="2138076"/>
          <a:ext cx="2193644" cy="845266"/>
        </a:xfrm>
        <a:custGeom xmlns:a="http://schemas.openxmlformats.org/drawingml/2006/main">
          <a:avLst/>
          <a:gdLst>
            <a:gd name="T0" fmla="*/ 0 w 1524000"/>
            <a:gd name="T1" fmla="*/ 228600 h 457200"/>
            <a:gd name="T2" fmla="*/ 762000 w 1524000"/>
            <a:gd name="T3" fmla="*/ 0 h 457200"/>
            <a:gd name="T4" fmla="*/ 1524000 w 1524000"/>
            <a:gd name="T5" fmla="*/ 228600 h 457200"/>
            <a:gd name="T6" fmla="*/ 762000 w 1524000"/>
            <a:gd name="T7" fmla="*/ 457200 h 457200"/>
            <a:gd name="T8" fmla="*/ 0 w 1524000"/>
            <a:gd name="T9" fmla="*/ 228600 h 457200"/>
            <a:gd name="T10" fmla="*/ 9231 w 1524000"/>
            <a:gd name="T11" fmla="*/ 228600 h 457200"/>
            <a:gd name="T12" fmla="*/ 762000 w 1524000"/>
            <a:gd name="T13" fmla="*/ 447969 h 457200"/>
            <a:gd name="T14" fmla="*/ 1514769 w 1524000"/>
            <a:gd name="T15" fmla="*/ 228600 h 457200"/>
            <a:gd name="T16" fmla="*/ 762000 w 1524000"/>
            <a:gd name="T17" fmla="*/ 9231 h 457200"/>
            <a:gd name="T18" fmla="*/ 9231 w 1524000"/>
            <a:gd name="T19" fmla="*/ 228600 h 457200"/>
            <a:gd name="T20" fmla="*/ 0 60000 65536"/>
            <a:gd name="T21" fmla="*/ 0 60000 65536"/>
            <a:gd name="T22" fmla="*/ 0 60000 65536"/>
            <a:gd name="T23" fmla="*/ 0 60000 65536"/>
            <a:gd name="T24" fmla="*/ 0 60000 65536"/>
            <a:gd name="T25" fmla="*/ 0 60000 65536"/>
            <a:gd name="T26" fmla="*/ 0 60000 65536"/>
            <a:gd name="T27" fmla="*/ 0 60000 65536"/>
            <a:gd name="T28" fmla="*/ 0 60000 65536"/>
            <a:gd name="T29" fmla="*/ 0 60000 65536"/>
          </a:gdLst>
          <a:ahLst/>
          <a:cxnLst>
            <a:cxn ang="T20">
              <a:pos x="T0" y="T1"/>
            </a:cxn>
            <a:cxn ang="T21">
              <a:pos x="T2" y="T3"/>
            </a:cxn>
            <a:cxn ang="T22">
              <a:pos x="T4" y="T5"/>
            </a:cxn>
            <a:cxn ang="T23">
              <a:pos x="T6" y="T7"/>
            </a:cxn>
            <a:cxn ang="T24">
              <a:pos x="T8" y="T9"/>
            </a:cxn>
            <a:cxn ang="T25">
              <a:pos x="T10" y="T11"/>
            </a:cxn>
            <a:cxn ang="T26">
              <a:pos x="T12" y="T13"/>
            </a:cxn>
            <a:cxn ang="T27">
              <a:pos x="T14" y="T15"/>
            </a:cxn>
            <a:cxn ang="T28">
              <a:pos x="T16" y="T17"/>
            </a:cxn>
            <a:cxn ang="T29">
              <a:pos x="T18" y="T19"/>
            </a:cxn>
          </a:cxnLst>
          <a:rect l="0" t="0" r="r" b="b"/>
          <a:pathLst>
            <a:path w="1524000" h="457200">
              <a:moveTo>
                <a:pt x="0" y="228600"/>
              </a:moveTo>
              <a:cubicBezTo>
                <a:pt x="0" y="102348"/>
                <a:pt x="341159" y="0"/>
                <a:pt x="762000" y="0"/>
              </a:cubicBezTo>
              <a:cubicBezTo>
                <a:pt x="1182841" y="0"/>
                <a:pt x="1524000" y="102348"/>
                <a:pt x="1524000" y="228600"/>
              </a:cubicBezTo>
              <a:cubicBezTo>
                <a:pt x="1524000" y="354852"/>
                <a:pt x="1182841" y="457200"/>
                <a:pt x="762000" y="457200"/>
              </a:cubicBezTo>
              <a:cubicBezTo>
                <a:pt x="341159" y="457200"/>
                <a:pt x="0" y="354852"/>
                <a:pt x="0" y="228600"/>
              </a:cubicBezTo>
              <a:close/>
              <a:moveTo>
                <a:pt x="9231" y="228600"/>
              </a:moveTo>
              <a:cubicBezTo>
                <a:pt x="9231" y="349754"/>
                <a:pt x="346257" y="447969"/>
                <a:pt x="762000" y="447969"/>
              </a:cubicBezTo>
              <a:cubicBezTo>
                <a:pt x="1177743" y="447969"/>
                <a:pt x="1514769" y="349754"/>
                <a:pt x="1514769" y="228600"/>
              </a:cubicBezTo>
              <a:cubicBezTo>
                <a:pt x="1514769" y="107446"/>
                <a:pt x="1177743" y="9231"/>
                <a:pt x="762000" y="9231"/>
              </a:cubicBezTo>
              <a:cubicBezTo>
                <a:pt x="346257" y="9231"/>
                <a:pt x="9231" y="107446"/>
                <a:pt x="9231" y="228600"/>
              </a:cubicBezTo>
              <a:close/>
            </a:path>
          </a:pathLst>
        </a:custGeom>
        <a:solidFill xmlns:a="http://schemas.openxmlformats.org/drawingml/2006/main">
          <a:srgbClr val="FF0000"/>
        </a:solidFill>
        <a:ln xmlns:a="http://schemas.openxmlformats.org/drawingml/2006/main" w="9525" cap="flat" cmpd="sng">
          <a:solidFill>
            <a:srgbClr val="FF0000"/>
          </a:solidFill>
          <a:prstDash val="solid"/>
          <a:round/>
          <a:headEnd/>
          <a:tailEnd/>
        </a:ln>
        <a:effectLst xmlns:a="http://schemas.openxmlformats.org/drawingml/2006/main">
          <a:outerShdw blurRad="40000" dist="23000" dir="5400000" rotWithShape="0">
            <a:srgbClr val="000000">
              <a:alpha val="34998"/>
            </a:srgbClr>
          </a:outerShdw>
        </a:effectLst>
      </cdr:spPr>
      <cdr:txBody>
        <a:bodyPr xmlns:a="http://schemas.openxmlformats.org/drawingml/2006/main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914400" eaLnBrk="0" fontAlgn="base" hangingPunct="0">
            <a:spcBef>
              <a:spcPct val="0"/>
            </a:spcBef>
            <a:spcAft>
              <a:spcPct val="0"/>
            </a:spcAft>
          </a:pPr>
          <a:r>
            <a: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rPr>
            <a:t> 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D5AFB-994A-AC4C-A5F8-E4417BBB2CA1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C524B-8894-894B-B746-D86F8642FE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1139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Deck intended</a:t>
            </a:r>
            <a:r>
              <a:rPr lang="en-US" baseline="0" dirty="0" smtClean="0"/>
              <a:t> for educational purposes across the Dignity Health organization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C524B-8894-894B-B746-D86F8642FEB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6688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ED31F-5CFF-7342-8738-1AB31E4E144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5599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ED31F-5CFF-7342-8738-1AB31E4E144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5599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ED31F-5CFF-7342-8738-1AB31E4E144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5599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F3FA3-B954-264A-B414-8AF5A591C0F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6316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C524B-8894-894B-B746-D86F8642FEB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9340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5F0BF-B9F4-463F-A9B1-B32722D9746F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5F0BF-B9F4-463F-A9B1-B32722D9746F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F3FA3-B954-264A-B414-8AF5A591C0F3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62615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0" baseline="0" dirty="0" smtClean="0">
                <a:ea typeface="ＭＳ Ｐゴシック" charset="0"/>
                <a:cs typeface="ＭＳ Ｐゴシック" charset="0"/>
              </a:rPr>
              <a:t>Preeclampsia and non-preeclampsia cases have about the same number of deaths in the 2 week postpartum periods so targeting early follow-up for preeclampsia should help to address this group of patients.</a:t>
            </a:r>
            <a:endParaRPr lang="en-US" b="0" dirty="0" smtClean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1000" dirty="0" smtClean="0">
              <a:ea typeface="ＭＳ Ｐゴシック" charset="0"/>
              <a:cs typeface="ＭＳ Ｐゴシック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ea typeface="ＭＳ Ｐゴシック" charset="0"/>
                <a:cs typeface="ＭＳ Ｐゴシック" charset="0"/>
              </a:rPr>
              <a:t>It</a:t>
            </a:r>
            <a:r>
              <a:rPr lang="en-US" sz="1000" baseline="0" dirty="0" smtClean="0">
                <a:ea typeface="ＭＳ Ｐゴシック" charset="0"/>
                <a:cs typeface="ＭＳ Ｐゴシック" charset="0"/>
              </a:rPr>
              <a:t> is important to recognize that additional cases presented postpartum. </a:t>
            </a:r>
            <a:r>
              <a:rPr lang="en-US" sz="1000" dirty="0" smtClean="0">
                <a:ea typeface="ＭＳ Ｐゴシック" charset="0"/>
                <a:cs typeface="ＭＳ Ｐゴシック" charset="0"/>
              </a:rPr>
              <a:t>Of the 25 cases of deaths from PE, 17/25 (68%)</a:t>
            </a:r>
            <a:r>
              <a:rPr lang="en-US" sz="1000" baseline="0" dirty="0" smtClean="0">
                <a:ea typeface="ＭＳ Ｐゴシック" charset="0"/>
                <a:cs typeface="ＭＳ Ｐゴシック" charset="0"/>
              </a:rPr>
              <a:t> occurred within 4 days of delivery.  All but 1 occurred within 42 days of delivery.</a:t>
            </a:r>
            <a:endParaRPr lang="en-US" sz="1000" dirty="0" smtClean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1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Date Placeholder 5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1167" indent="-28506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0257" indent="-22805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6360" indent="-22805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2462" indent="-22805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08565" indent="-228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64668" indent="-228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0770" indent="-228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76873" indent="-228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161E62E-A3A3-EE45-9BDA-E059DC0D13E3}" type="datetime1">
              <a:rPr lang="en-US" sz="1200">
                <a:solidFill>
                  <a:srgbClr val="000000"/>
                </a:solidFill>
              </a:rPr>
              <a:pPr eaLnBrk="1" hangingPunct="1"/>
              <a:t>8/21/2014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CA-PAMR Technical Report 2002-2004</a:t>
            </a:r>
          </a:p>
        </p:txBody>
      </p:sp>
      <p:sp>
        <p:nvSpPr>
          <p:cNvPr id="32773" name="Slide Number Placeholder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1167" indent="-28506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0257" indent="-22805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6360" indent="-22805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2462" indent="-22805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08565" indent="-228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64668" indent="-228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0770" indent="-228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76873" indent="-22805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5B3C0C-3964-A84D-9587-2C4A7B590EEE}" type="slidenum">
              <a:rPr lang="en-US" sz="1200">
                <a:solidFill>
                  <a:srgbClr val="000000"/>
                </a:solidFill>
              </a:rPr>
              <a:pPr eaLnBrk="1" hangingPunct="1"/>
              <a:t>36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_ not for distribution outside CA-PAMR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96F38E-2D6D-435C-8449-0DE9CBF9143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06221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Toolkit</a:t>
            </a:r>
            <a:r>
              <a:rPr lang="en-US" baseline="0" dirty="0" smtClean="0"/>
              <a:t> Released– available for download on the CMQCC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ED31F-5CFF-7342-8738-1AB31E4E144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4081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data can not be distributed outside of Dignity Health or for other presentations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5B166-A667-2F4D-8817-E2E785110892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0004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042" eaLnBrk="0" hangingPunct="0">
              <a:defRPr sz="14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1pPr>
            <a:lvl2pPr marL="741167" indent="-285064" defTabSz="928042" eaLnBrk="0" hangingPunct="0">
              <a:defRPr sz="14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2pPr>
            <a:lvl3pPr marL="1140257" indent="-228051" defTabSz="928042" eaLnBrk="0" hangingPunct="0">
              <a:defRPr sz="14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3pPr>
            <a:lvl4pPr marL="1596360" indent="-228051" defTabSz="928042" eaLnBrk="0" hangingPunct="0">
              <a:defRPr sz="14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4pPr>
            <a:lvl5pPr marL="2052462" indent="-228051" defTabSz="928042" eaLnBrk="0" hangingPunct="0">
              <a:defRPr sz="14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5pPr>
            <a:lvl6pPr marL="2508565" indent="-228051" defTabSz="928042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6pPr>
            <a:lvl7pPr marL="2964668" indent="-228051" defTabSz="928042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7pPr>
            <a:lvl8pPr marL="3420770" indent="-228051" defTabSz="928042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8pPr>
            <a:lvl9pPr marL="3876873" indent="-228051" defTabSz="928042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CBFEF1C-7AFD-5446-B91E-B03728189488}" type="slidenum">
              <a:rPr lang="en-US" sz="1200">
                <a:solidFill>
                  <a:srgbClr val="000000"/>
                </a:solidFill>
                <a:cs typeface="Arial" charset="0"/>
              </a:rPr>
              <a:pPr eaLnBrk="1" hangingPunct="1"/>
              <a:t>5</a:t>
            </a:fld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Maternal mortality in California is increasing and is as high as it was in the 1970’s. </a:t>
            </a:r>
            <a:r>
              <a:rPr lang="en-US" dirty="0" smtClean="0"/>
              <a:t>Why is maternal mortality increasing?</a:t>
            </a:r>
          </a:p>
          <a:p>
            <a:pPr rt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Changes in the coding of maternal deaths on death certificates may account for some (i.e., 30%) of the increase (Hoyert, 2007)</a:t>
            </a:r>
          </a:p>
          <a:p>
            <a:r>
              <a:rPr lang="en-US" dirty="0" smtClean="0"/>
              <a:t>In</a:t>
            </a:r>
            <a:r>
              <a:rPr lang="en-US" baseline="0" dirty="0" smtClean="0"/>
              <a:t> addition, m</a:t>
            </a:r>
            <a:r>
              <a:rPr lang="en-US" dirty="0" smtClean="0"/>
              <a:t>ore pregnant women have chronic health conditions that contribute to worse outcomes</a:t>
            </a:r>
          </a:p>
          <a:p>
            <a:r>
              <a:rPr lang="en-US" dirty="0" smtClean="0"/>
              <a:t>Numerous</a:t>
            </a:r>
            <a:r>
              <a:rPr lang="en-US" baseline="0" dirty="0" smtClean="0"/>
              <a:t> s</a:t>
            </a:r>
            <a:r>
              <a:rPr lang="en-US" dirty="0" smtClean="0"/>
              <a:t>ocial factors (poverty, reduced education, exposure to chronic stress)</a:t>
            </a:r>
          </a:p>
          <a:p>
            <a:r>
              <a:rPr lang="en-US" dirty="0" smtClean="0"/>
              <a:t>Hospital quality</a:t>
            </a:r>
            <a:r>
              <a:rPr lang="en-US" baseline="0" dirty="0" smtClean="0"/>
              <a:t> of care and health care provider issues also contribute to some degree</a:t>
            </a:r>
            <a:endParaRPr lang="en-US" dirty="0" smtClean="0"/>
          </a:p>
          <a:p>
            <a:pPr defTabSz="910622">
              <a:lnSpc>
                <a:spcPct val="90000"/>
              </a:lnSpc>
            </a:pPr>
            <a:endParaRPr lang="en-US" dirty="0"/>
          </a:p>
        </p:txBody>
      </p:sp>
      <p:sp>
        <p:nvSpPr>
          <p:cNvPr id="82949" name="Date Placeholder 1"/>
          <p:cNvSpPr>
            <a:spLocks noGrp="1"/>
          </p:cNvSpPr>
          <p:nvPr>
            <p:ph type="dt" sz="quarter" idx="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042" eaLnBrk="0" hangingPunct="0">
              <a:defRPr sz="14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1pPr>
            <a:lvl2pPr marL="741167" indent="-285064" defTabSz="928042" eaLnBrk="0" hangingPunct="0">
              <a:defRPr sz="14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2pPr>
            <a:lvl3pPr marL="1140257" indent="-228051" defTabSz="928042" eaLnBrk="0" hangingPunct="0">
              <a:defRPr sz="14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3pPr>
            <a:lvl4pPr marL="1596360" indent="-228051" defTabSz="928042" eaLnBrk="0" hangingPunct="0">
              <a:defRPr sz="14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4pPr>
            <a:lvl5pPr marL="2052462" indent="-228051" defTabSz="928042" eaLnBrk="0" hangingPunct="0">
              <a:defRPr sz="14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5pPr>
            <a:lvl6pPr marL="2508565" indent="-228051" defTabSz="928042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6pPr>
            <a:lvl7pPr marL="2964668" indent="-228051" defTabSz="928042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7pPr>
            <a:lvl8pPr marL="3420770" indent="-228051" defTabSz="928042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8pPr>
            <a:lvl9pPr marL="3876873" indent="-228051" defTabSz="928042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000000"/>
                </a:solidFill>
              </a:rPr>
              <a:t>February 2012</a:t>
            </a:r>
          </a:p>
        </p:txBody>
      </p:sp>
      <p:sp>
        <p:nvSpPr>
          <p:cNvPr id="82950" name="Footer Placeholder 2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8042" eaLnBrk="0" hangingPunct="0">
              <a:defRPr sz="14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1pPr>
            <a:lvl2pPr marL="741167" indent="-285064" defTabSz="928042" eaLnBrk="0" hangingPunct="0">
              <a:defRPr sz="14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2pPr>
            <a:lvl3pPr marL="1140257" indent="-228051" defTabSz="928042" eaLnBrk="0" hangingPunct="0">
              <a:defRPr sz="14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3pPr>
            <a:lvl4pPr marL="1596360" indent="-228051" defTabSz="928042" eaLnBrk="0" hangingPunct="0">
              <a:defRPr sz="14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4pPr>
            <a:lvl5pPr marL="2052462" indent="-228051" defTabSz="928042" eaLnBrk="0" hangingPunct="0">
              <a:defRPr sz="14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5pPr>
            <a:lvl6pPr marL="2508565" indent="-228051" defTabSz="928042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6pPr>
            <a:lvl7pPr marL="2964668" indent="-228051" defTabSz="928042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7pPr>
            <a:lvl8pPr marL="3420770" indent="-228051" defTabSz="928042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8pPr>
            <a:lvl9pPr marL="3876873" indent="-228051" defTabSz="928042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000000"/>
                </a:solidFill>
              </a:rPr>
              <a:t>For CA-PAMR Committee members and project staff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i="1" dirty="0" smtClean="0"/>
              <a:t>Pregnancy with HTN in U.S. OB population=5-10%</a:t>
            </a:r>
            <a:r>
              <a:rPr lang="en-US" sz="1200" i="1" baseline="0" dirty="0" smtClean="0"/>
              <a:t> - </a:t>
            </a:r>
            <a:r>
              <a:rPr lang="en-US" sz="1050" i="1" dirty="0" smtClean="0"/>
              <a:t> </a:t>
            </a:r>
            <a:r>
              <a:rPr lang="en-US" sz="1000" dirty="0" smtClean="0"/>
              <a:t>Williams Obstetrics, 23</a:t>
            </a:r>
            <a:r>
              <a:rPr lang="en-US" sz="1000" baseline="30000" dirty="0" smtClean="0"/>
              <a:t>rd</a:t>
            </a:r>
            <a:r>
              <a:rPr lang="en-US" sz="1000" dirty="0" smtClean="0"/>
              <a:t> Edition, 2009</a:t>
            </a:r>
            <a:endParaRPr lang="en-US" sz="1050" dirty="0" smtClean="0">
              <a:solidFill>
                <a:srgbClr val="0000CC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F3FA3-B954-264A-B414-8AF5A591C0F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32268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D2CD22-F627-3B44-8DA4-32794CBA8A47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Based on</a:t>
            </a:r>
            <a:r>
              <a:rPr lang="en-US" baseline="0" dirty="0" smtClean="0"/>
              <a:t> analysis of data in the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All-California Rapid Cycle Maternal/Infant Database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California births in 2007 – the extent of morbidity associated with preeclampsia is shown in this slide.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approximately 8 deaths per year related to preeclampsia/eclampsia among CA women, but the rate of “near –miss” defined here as the number of ICU admissions is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57275" y="4064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02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TALKING </a:t>
            </a:r>
            <a:r>
              <a:rPr lang="en-US" dirty="0">
                <a:latin typeface="Arial" charset="0"/>
              </a:rPr>
              <a:t>POINTS: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 PAMR Committee judged that there was a strong-to-good chance to have altered the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fatal outcome in 50% of the pregnancy-related deaths in California in 2002 to 2004. 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12 </a:t>
            </a:r>
            <a:r>
              <a:rPr lang="en-US" dirty="0">
                <a:latin typeface="Arial" charset="0"/>
              </a:rPr>
              <a:t>of the 24 cases of preeclampsia (50%) had a good–to-strong chance to alter outcome. 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Arial" charset="0"/>
              </a:rPr>
              <a:t>In comparison, none of the 15 deaths from amniotic fluid embolism had a good-to-strong chance to alter outcome. 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Arial" charset="0"/>
              </a:rPr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Arial" charset="0"/>
              </a:rPr>
              <a:t>Of the 57 (40%) cases with a good-to-strong chance to alter the outcome, the Committee determined that healthcare professional factors contributed to the fatal outcome in X deaths (X%), facility factors contributed to the fatal outcome in X (X %) cases, and patient factors contributed to the fatal outcome in X (X%) cases.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Data </a:t>
            </a:r>
            <a:r>
              <a:rPr lang="en-US" dirty="0">
                <a:latin typeface="Arial" charset="0"/>
              </a:rPr>
              <a:t>Source: CA PAMR, Pregnancy-Related Deaths; 2002-2004 (N=145)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Arial" charset="0"/>
            </a:endParaRPr>
          </a:p>
        </p:txBody>
      </p:sp>
      <p:sp>
        <p:nvSpPr>
          <p:cNvPr id="140291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872" indent="-28572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2880" indent="-228576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032" indent="-228576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183" indent="-228576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335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487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8638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5790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CA-PAMR Technical Report 2002-2004</a:t>
            </a:r>
          </a:p>
        </p:txBody>
      </p:sp>
      <p:sp>
        <p:nvSpPr>
          <p:cNvPr id="140292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872" indent="-28572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2880" indent="-228576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032" indent="-228576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183" indent="-228576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335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487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8638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5790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8FC8141-0D48-3F49-80BF-A6A48F997FA9}" type="datetime1">
              <a:rPr lang="en-US" sz="1200">
                <a:solidFill>
                  <a:srgbClr val="000000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8/21/2014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0293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872" indent="-28572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2880" indent="-228576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032" indent="-228576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183" indent="-228576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335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487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8638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5790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33800F6-CC2D-1F42-B6D6-4C32C6E1A627}" type="slidenum">
              <a:rPr lang="en-US" sz="1200">
                <a:solidFill>
                  <a:srgbClr val="000000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0294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872" indent="-28572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2880" indent="-228576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032" indent="-228576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183" indent="-228576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335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487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8638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5790" indent="-2285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CONFIDENTIAL _ not for distribution outside CA-PAMR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ED31F-5CFF-7342-8738-1AB31E4E144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5599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ED31F-5CFF-7342-8738-1AB31E4E144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5599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ED31F-5CFF-7342-8738-1AB31E4E144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5599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pic>
        <p:nvPicPr>
          <p:cNvPr id="18" name="Picture 26" descr="CMQ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6038"/>
            <a:ext cx="3581400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97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4267200"/>
            <a:ext cx="6705600" cy="2286000"/>
          </a:xfrm>
        </p:spPr>
        <p:txBody>
          <a:bodyPr/>
          <a:lstStyle>
            <a:lvl1pPr marL="0" indent="0">
              <a:buFont typeface="Wingdings" pitchFamily="-65" charset="2"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fld id="{513C7CD4-463F-7745-ADE6-DB5BF81FE0D4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21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charset="0"/>
              </a:defRPr>
            </a:lvl1pPr>
          </a:lstStyle>
          <a:p>
            <a:fld id="{9E3C2B59-B7E8-3640-85EF-44D79B337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4465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8400"/>
            <a:ext cx="5638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0887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8400"/>
            <a:ext cx="5638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5269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914400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8400"/>
            <a:ext cx="5638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5307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8400"/>
            <a:ext cx="5638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6623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8400"/>
            <a:ext cx="5638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3956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4/20/12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248400"/>
            <a:ext cx="5638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CA-PAMR CONFIDENTIAL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E3C2B59-B7E8-3640-85EF-44D79B337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6225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79919-101F-4E8D-83DC-CE2C39F3F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960501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77BF9-9184-407B-B1A3-71BD200D0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061867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0C3FE-CC61-44B2-9206-446ABCA9F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126162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963" y="1341438"/>
            <a:ext cx="4037012" cy="551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341438"/>
            <a:ext cx="4038600" cy="551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09E86-9765-46C3-8E9A-24150DAE9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546830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8400"/>
            <a:ext cx="5638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4943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88F6D-229C-4D13-A185-A8D6E0482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5517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E225E-687F-4518-B3D8-F06D088A6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543930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7B656-E78E-4268-9695-81EB73273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74874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B360F-55DD-44BA-8F0B-23A84BC54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730598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Lucida Gran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67CB6-69A8-4218-9A73-EEC81B2CF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331845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07D4C-1BA8-4110-8EAC-12DDC0A79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229772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4163" y="0"/>
            <a:ext cx="2055812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1963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58F42-5553-496E-A869-2D2DFAB58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569974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4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8025"/>
            <a:ext cx="36052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36103"/>
            <a:ext cx="4114800" cy="2327735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defRPr sz="3200" b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71800"/>
            <a:ext cx="4114800" cy="123331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3958122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4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8025"/>
            <a:ext cx="36052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36103"/>
            <a:ext cx="4114800" cy="2327735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defRPr sz="3200" b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71800"/>
            <a:ext cx="4114800" cy="123331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9688746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58788" y="1162050"/>
            <a:ext cx="8226425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1900"/>
            <a:ext cx="18383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 smtClean="0"/>
          </a:p>
        </p:txBody>
      </p:sp>
      <p:sp>
        <p:nvSpPr>
          <p:cNvPr id="2054" name="Title 205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23B754-B05B-414F-9589-4700740267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522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8400"/>
            <a:ext cx="5638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2142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irstLevel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1900"/>
            <a:ext cx="18383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58788" y="1162050"/>
            <a:ext cx="8226425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lvl1pPr marL="0" indent="0">
              <a:lnSpc>
                <a:spcPct val="100000"/>
              </a:lnSpc>
              <a:spcAft>
                <a:spcPts val="1800"/>
              </a:spcAft>
              <a:buNone/>
              <a:defRPr/>
            </a:lvl1pPr>
            <a:lvl2pPr marL="279400" indent="-250825">
              <a:buFont typeface="Arial" pitchFamily="34" charset="0"/>
              <a:buChar char="•"/>
              <a:defRPr/>
            </a:lvl2pPr>
            <a:lvl3pPr marL="515938" indent="-250825">
              <a:buFont typeface="BentonSansF Book" pitchFamily="50" charset="0"/>
              <a:buChar char="–"/>
              <a:defRPr/>
            </a:lvl3pPr>
            <a:lvl4pPr marL="801688" indent="-250825">
              <a:buFont typeface="Arial" pitchFamily="34" charset="0"/>
              <a:buChar char="•"/>
              <a:defRPr/>
            </a:lvl4pPr>
            <a:lvl5pPr marL="1085850" indent="-250825">
              <a:buFont typeface="BentonSansF Book" pitchFamily="50" charset="0"/>
              <a:buChar char="–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 smtClean="0"/>
          </a:p>
        </p:txBody>
      </p:sp>
      <p:sp>
        <p:nvSpPr>
          <p:cNvPr id="2054" name="Title 205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23B754-B05B-414F-9589-4700740267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85539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1900"/>
            <a:ext cx="18383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58788" y="1162050"/>
            <a:ext cx="8226425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457201" y="1381125"/>
            <a:ext cx="4025899" cy="47196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 smtClean="0"/>
          </a:p>
        </p:txBody>
      </p:sp>
      <p:sp>
        <p:nvSpPr>
          <p:cNvPr id="2054" name="Title 205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/>
          </p:nvPr>
        </p:nvSpPr>
        <p:spPr>
          <a:xfrm>
            <a:off x="4659314" y="1381125"/>
            <a:ext cx="4025899" cy="47196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 smtClean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23B754-B05B-414F-9589-4700740267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53784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ntent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1900"/>
            <a:ext cx="18383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58788" y="1162050"/>
            <a:ext cx="8226425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457201" y="1375283"/>
            <a:ext cx="4025899" cy="47254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1600"/>
              </a:spcAft>
              <a:buNone/>
              <a:defRPr sz="2000"/>
            </a:lvl1pPr>
            <a:lvl2pPr marL="279400" indent="-250825">
              <a:defRPr sz="1800"/>
            </a:lvl2pPr>
            <a:lvl3pPr marL="515938" indent="-250825">
              <a:defRPr sz="1600"/>
            </a:lvl3pPr>
            <a:lvl4pPr marL="801688" indent="-250825">
              <a:defRPr sz="1400"/>
            </a:lvl4pPr>
            <a:lvl5pPr marL="1085850" indent="-250825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 smtClean="0"/>
          </a:p>
        </p:txBody>
      </p:sp>
      <p:sp>
        <p:nvSpPr>
          <p:cNvPr id="2054" name="Title 205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7" name="Content Placeholder 9"/>
          <p:cNvSpPr>
            <a:spLocks noGrp="1"/>
          </p:cNvSpPr>
          <p:nvPr>
            <p:ph sz="quarter" idx="13"/>
          </p:nvPr>
        </p:nvSpPr>
        <p:spPr>
          <a:xfrm>
            <a:off x="4659314" y="1375283"/>
            <a:ext cx="4025899" cy="47254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1600"/>
              </a:spcAft>
              <a:buNone/>
              <a:defRPr sz="2000"/>
            </a:lvl1pPr>
            <a:lvl2pPr marL="279400" indent="-250825">
              <a:defRPr sz="1800"/>
            </a:lvl2pPr>
            <a:lvl3pPr marL="515938" indent="-250825">
              <a:defRPr sz="1600"/>
            </a:lvl3pPr>
            <a:lvl4pPr marL="801688" indent="-250825">
              <a:defRPr sz="1400"/>
            </a:lvl4pPr>
            <a:lvl5pPr marL="1085850" indent="-250825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23B754-B05B-414F-9589-4700740267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04844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1900"/>
            <a:ext cx="18383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458788" y="1162050"/>
            <a:ext cx="8226425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Title 205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23B754-B05B-414F-9589-4700740267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79394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6413"/>
          </a:xfrm>
          <a:solidFill>
            <a:schemeClr val="bg1">
              <a:lumMod val="95000"/>
            </a:schemeClr>
          </a:solidFill>
        </p:spPr>
        <p:txBody>
          <a:bodyPr lIns="180000" tIns="180000" rIns="180000" rtlCol="0">
            <a:normAutofit/>
          </a:bodyPr>
          <a:lstStyle>
            <a:lvl1pPr marL="0" indent="0">
              <a:spcAft>
                <a:spcPts val="0"/>
              </a:spcAft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CA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873934"/>
            <a:ext cx="4114800" cy="8640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78901"/>
            <a:ext cx="4114800" cy="4266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2123B754-B05B-414F-9589-4700740267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0876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(RED and 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1900"/>
            <a:ext cx="18383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78901"/>
            <a:ext cx="4114800" cy="4266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4873934"/>
            <a:ext cx="4114800" cy="8640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 smtClean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23B754-B05B-414F-9589-4700740267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22161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1425"/>
            <a:ext cx="18351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78901"/>
            <a:ext cx="4114800" cy="42663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900">
                <a:solidFill>
                  <a:schemeClr val="bg1"/>
                </a:solidFill>
              </a:defRPr>
            </a:lvl2pPr>
            <a:lvl3pPr marL="4680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7200" y="4873934"/>
            <a:ext cx="4114800" cy="8640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23B754-B05B-414F-9589-4700740267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4086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000"/>
          <a:stretch>
            <a:fillRect/>
          </a:stretch>
        </p:blipFill>
        <p:spPr bwMode="auto">
          <a:xfrm>
            <a:off x="0" y="-61913"/>
            <a:ext cx="9144000" cy="608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1425"/>
            <a:ext cx="18351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785354"/>
            <a:ext cx="4114800" cy="232773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 smtClean="0"/>
          </a:p>
        </p:txBody>
      </p:sp>
    </p:spTree>
    <p:extLst>
      <p:ext uri="{BB962C8B-B14F-4D97-AF65-F5344CB8AC3E}">
        <p14:creationId xmlns="" xmlns:p14="http://schemas.microsoft.com/office/powerpoint/2010/main" val="39373258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8400"/>
            <a:ext cx="5638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95E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04660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A50AB369-BD74-4554-9EA3-5224D5CA9F35}" type="datetimeFigureOut">
              <a:rPr lang="en-US" smtClean="0"/>
              <a:pPr/>
              <a:t>8/21/2014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71EDC3-AA36-40CB-9FD0-47F97AF07A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4305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8400"/>
            <a:ext cx="5638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47253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914400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8400"/>
            <a:ext cx="5638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1906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8400"/>
            <a:ext cx="5638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14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8400"/>
            <a:ext cx="5638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8576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8400"/>
            <a:ext cx="5638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8866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8400"/>
            <a:ext cx="5638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8636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8400"/>
            <a:ext cx="5638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2344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8400"/>
            <a:ext cx="5638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969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Microsoft_Office_PowerPoint_97-2003_Presentation1.ppt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4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5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6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CC33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7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CC33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8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BA313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9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CC33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40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BA313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BA313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02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-2032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aphicFrame>
        <p:nvGraphicFramePr>
          <p:cNvPr id="1033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045" r:id="rId18" imgW="0" imgH="0" progId="PowerPoint.Show.8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65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65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65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65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-65" charset="2"/>
        <a:buChar char="§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-65" charset="2"/>
        <a:buChar char="§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-65" charset="2"/>
        <a:buChar char="§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-65" charset="2"/>
        <a:buChar char="§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81013" y="0"/>
            <a:ext cx="82089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41438"/>
            <a:ext cx="8228012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/>
              </a:rPr>
              <a:t>Click to edit Master text styles</a:t>
            </a:r>
          </a:p>
          <a:p>
            <a:pPr lvl="1"/>
            <a:r>
              <a:rPr lang="en-US" smtClean="0">
                <a:sym typeface="Lucida Grande"/>
              </a:rPr>
              <a:t>Second level</a:t>
            </a:r>
          </a:p>
          <a:p>
            <a:pPr lvl="2"/>
            <a:r>
              <a:rPr lang="en-US" smtClean="0">
                <a:sym typeface="Lucida Grande"/>
              </a:rPr>
              <a:t>Third level</a:t>
            </a:r>
          </a:p>
          <a:p>
            <a:pPr lvl="3"/>
            <a:r>
              <a:rPr lang="en-US" smtClean="0">
                <a:sym typeface="Lucida Grande"/>
              </a:rPr>
              <a:t>Fourth level</a:t>
            </a:r>
          </a:p>
          <a:p>
            <a:pPr lvl="4"/>
            <a:r>
              <a:rPr lang="en-US" smtClean="0">
                <a:sym typeface="Lucida Grande"/>
              </a:rPr>
              <a:t>Fifth level</a:t>
            </a: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529638" y="6418263"/>
            <a:ext cx="141287" cy="127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5F6062"/>
                </a:solidFill>
                <a:latin typeface="+mn-lt"/>
                <a:ea typeface="Lucida Grande" charset="0"/>
                <a:cs typeface="Lucida Grande" charset="0"/>
                <a:sym typeface="Lucida Grande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7434BC7-92AE-42C0-AD3B-2AE58D66EF99}" type="slidenum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361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12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95E00"/>
          </a:solidFill>
          <a:latin typeface="+mj-lt"/>
          <a:ea typeface="+mj-ea"/>
          <a:cs typeface="+mj-cs"/>
          <a:sym typeface="Lucida Grande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95E00"/>
          </a:solidFill>
          <a:latin typeface="Lucida Grande" charset="0"/>
          <a:ea typeface="ヒラギノ角ゴ ProN W3" charset="0"/>
          <a:cs typeface="ヒラギノ角ゴ ProN W3" charset="0"/>
          <a:sym typeface="Lucida Grande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95E00"/>
          </a:solidFill>
          <a:latin typeface="Lucida Grande" charset="0"/>
          <a:ea typeface="ヒラギノ角ゴ ProN W3" charset="0"/>
          <a:cs typeface="ヒラギノ角ゴ ProN W3" charset="0"/>
          <a:sym typeface="Lucida Grande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95E00"/>
          </a:solidFill>
          <a:latin typeface="Lucida Grande" charset="0"/>
          <a:ea typeface="ヒラギノ角ゴ ProN W3" charset="0"/>
          <a:cs typeface="ヒラギノ角ゴ ProN W3" charset="0"/>
          <a:sym typeface="Lucida Grande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95E00"/>
          </a:solidFill>
          <a:latin typeface="Lucida Grande" charset="0"/>
          <a:ea typeface="ヒラギノ角ゴ ProN W3" charset="0"/>
          <a:cs typeface="ヒラギノ角ゴ ProN W3" charset="0"/>
          <a:sym typeface="Lucida Grande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D95E00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D95E00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D95E00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D95E00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227013" indent="-227013" algn="l" rtl="0" eaLnBrk="0" fontAlgn="base" hangingPunct="0">
        <a:spcBef>
          <a:spcPts val="1000"/>
        </a:spcBef>
        <a:spcAft>
          <a:spcPct val="0"/>
        </a:spcAft>
        <a:buClr>
          <a:srgbClr val="0070C0"/>
        </a:buClr>
        <a:buSzPct val="100000"/>
        <a:buFont typeface="Lucida Grande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Lucida Grande"/>
        </a:defRPr>
      </a:lvl1pPr>
      <a:lvl2pPr marL="457200" indent="-228600" algn="l" rtl="0" eaLnBrk="0" fontAlgn="base" hangingPunct="0">
        <a:spcBef>
          <a:spcPts val="1200"/>
        </a:spcBef>
        <a:spcAft>
          <a:spcPct val="0"/>
        </a:spcAft>
        <a:buClr>
          <a:srgbClr val="0070C0"/>
        </a:buClr>
        <a:buSzPct val="100000"/>
        <a:buFont typeface="Lucida Grande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Lucida Grande"/>
        </a:defRPr>
      </a:lvl2pPr>
      <a:lvl3pPr marL="687388" indent="-228600" algn="l" rtl="0" eaLnBrk="0" fontAlgn="base" hangingPunct="0">
        <a:spcBef>
          <a:spcPts val="1400"/>
        </a:spcBef>
        <a:spcAft>
          <a:spcPct val="0"/>
        </a:spcAft>
        <a:buClr>
          <a:srgbClr val="0070C0"/>
        </a:buClr>
        <a:buSzPct val="100000"/>
        <a:buFont typeface="Lucida Grande"/>
        <a:buChar char="•"/>
        <a:defRPr>
          <a:solidFill>
            <a:schemeClr val="tx1"/>
          </a:solidFill>
          <a:latin typeface="+mn-lt"/>
          <a:ea typeface="+mn-ea"/>
          <a:cs typeface="+mn-cs"/>
          <a:sym typeface="Lucida Grande"/>
        </a:defRPr>
      </a:lvl3pPr>
      <a:lvl4pPr marL="917575" indent="-228600" algn="l" rtl="0" eaLnBrk="0" fontAlgn="base" hangingPunct="0">
        <a:spcBef>
          <a:spcPts val="1600"/>
        </a:spcBef>
        <a:spcAft>
          <a:spcPct val="0"/>
        </a:spcAft>
        <a:buClr>
          <a:srgbClr val="0070C0"/>
        </a:buClr>
        <a:buSzPct val="100000"/>
        <a:buFont typeface="Lucida Grande"/>
        <a:buChar char="–"/>
        <a:defRPr sz="1600">
          <a:solidFill>
            <a:schemeClr val="tx1"/>
          </a:solidFill>
          <a:latin typeface="+mn-lt"/>
          <a:ea typeface="+mn-ea"/>
          <a:cs typeface="+mn-cs"/>
          <a:sym typeface="Lucida Grande"/>
        </a:defRPr>
      </a:lvl4pPr>
      <a:lvl5pPr marL="1147763" indent="-228600" algn="l" rtl="0" eaLnBrk="0" fontAlgn="base" hangingPunct="0">
        <a:spcBef>
          <a:spcPts val="1600"/>
        </a:spcBef>
        <a:spcAft>
          <a:spcPct val="0"/>
        </a:spcAft>
        <a:buClr>
          <a:srgbClr val="0070C0"/>
        </a:buClr>
        <a:buSzPct val="100000"/>
        <a:buFont typeface="Lucida Grande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Lucida Grande"/>
        </a:defRPr>
      </a:lvl5pPr>
      <a:lvl6pPr marL="1604963" indent="-228600" algn="l" rtl="0" fontAlgn="base">
        <a:spcBef>
          <a:spcPts val="1600"/>
        </a:spcBef>
        <a:spcAft>
          <a:spcPct val="0"/>
        </a:spcAft>
        <a:buClr>
          <a:srgbClr val="0070C0"/>
        </a:buClr>
        <a:buSzPct val="100000"/>
        <a:buFont typeface="Lucida Grande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062163" indent="-228600" algn="l" rtl="0" fontAlgn="base">
        <a:spcBef>
          <a:spcPts val="1600"/>
        </a:spcBef>
        <a:spcAft>
          <a:spcPct val="0"/>
        </a:spcAft>
        <a:buClr>
          <a:srgbClr val="0070C0"/>
        </a:buClr>
        <a:buSzPct val="100000"/>
        <a:buFont typeface="Lucida Grande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2519363" indent="-228600" algn="l" rtl="0" fontAlgn="base">
        <a:spcBef>
          <a:spcPts val="1600"/>
        </a:spcBef>
        <a:spcAft>
          <a:spcPct val="0"/>
        </a:spcAft>
        <a:buClr>
          <a:srgbClr val="0070C0"/>
        </a:buClr>
        <a:buSzPct val="100000"/>
        <a:buFont typeface="Lucida Grande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2976563" indent="-228600" algn="l" rtl="0" fontAlgn="base">
        <a:spcBef>
          <a:spcPts val="1600"/>
        </a:spcBef>
        <a:spcAft>
          <a:spcPct val="0"/>
        </a:spcAft>
        <a:buClr>
          <a:srgbClr val="0070C0"/>
        </a:buClr>
        <a:buSzPct val="100000"/>
        <a:buFont typeface="Lucida Grande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1463"/>
            <a:ext cx="8228013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add text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1125"/>
            <a:ext cx="8228013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First Level Text</a:t>
            </a:r>
          </a:p>
          <a:p>
            <a:pPr lvl="1"/>
            <a:r>
              <a:rPr lang="en-CA"/>
              <a:t>Second Level Text</a:t>
            </a:r>
          </a:p>
          <a:p>
            <a:pPr lvl="2"/>
            <a:r>
              <a:rPr lang="en-CA"/>
              <a:t>Third Level Text</a:t>
            </a:r>
          </a:p>
          <a:p>
            <a:pPr lvl="3"/>
            <a:r>
              <a:rPr lang="en-CA"/>
              <a:t>Fourth Level Text</a:t>
            </a:r>
          </a:p>
          <a:p>
            <a:pPr lvl="4"/>
            <a:r>
              <a:rPr lang="en-CA"/>
              <a:t>Fifth Level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318250"/>
            <a:ext cx="336550" cy="3302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b="1" smtClean="0">
                <a:solidFill>
                  <a:srgbClr val="5F6062"/>
                </a:solidFill>
                <a:latin typeface="Calibri" charset="0"/>
                <a:cs typeface="+mn-cs"/>
              </a:defRPr>
            </a:lvl1pPr>
          </a:lstStyle>
          <a:p>
            <a:fld id="{2123B754-B05B-414F-9589-4700740267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65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4" r:id="rId12"/>
    <p:sldLayoutId id="2147483715" r:id="rId13"/>
    <p:sldLayoutId id="214748371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Calibri" pitchFamily="34" charset="0"/>
          <a:ea typeface="ＭＳ Ｐゴシック" charset="0"/>
          <a:cs typeface="Calibri" pitchFamily="34" charset="0"/>
        </a:defRPr>
      </a:lvl1pPr>
      <a:lvl2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ea typeface="ＭＳ Ｐゴシック" charset="0"/>
          <a:cs typeface="Calibri" pitchFamily="34" charset="0"/>
        </a:defRPr>
      </a:lvl2pPr>
      <a:lvl3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ea typeface="ＭＳ Ｐゴシック" charset="0"/>
          <a:cs typeface="Calibri" pitchFamily="34" charset="0"/>
        </a:defRPr>
      </a:lvl3pPr>
      <a:lvl4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ea typeface="ＭＳ Ｐゴシック" charset="0"/>
          <a:cs typeface="Calibri" pitchFamily="34" charset="0"/>
        </a:defRPr>
      </a:lvl4pPr>
      <a:lvl5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ea typeface="ＭＳ Ｐゴシック" charset="0"/>
          <a:cs typeface="Calibri" pitchFamily="34" charset="0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ts val="1000"/>
        </a:spcAft>
        <a:buClr>
          <a:srgbClr val="0070C0"/>
        </a:buClr>
        <a:buFont typeface="Arial" charset="0"/>
        <a:buChar char="•"/>
        <a:defRPr sz="2400" kern="1200">
          <a:solidFill>
            <a:schemeClr val="tx2"/>
          </a:solidFill>
          <a:latin typeface="Calibri" pitchFamily="34" charset="0"/>
          <a:ea typeface="ＭＳ Ｐゴシック" charset="0"/>
          <a:cs typeface="Calibri" pitchFamily="34" charset="0"/>
        </a:defRPr>
      </a:lvl1pPr>
      <a:lvl2pPr marL="466725" indent="-250825" algn="l" rtl="0" eaLnBrk="1" fontAlgn="base" hangingPunct="1">
        <a:spcBef>
          <a:spcPct val="0"/>
        </a:spcBef>
        <a:spcAft>
          <a:spcPts val="1200"/>
        </a:spcAft>
        <a:buClr>
          <a:srgbClr val="0070C0"/>
        </a:buClr>
        <a:buFont typeface="BentonSansF Book" charset="0"/>
        <a:buChar char="–"/>
        <a:defRPr sz="2000" kern="12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19138" indent="-250825" algn="l" rtl="0" eaLnBrk="1" fontAlgn="base" hangingPunct="1">
        <a:spcBef>
          <a:spcPct val="0"/>
        </a:spcBef>
        <a:spcAft>
          <a:spcPts val="1400"/>
        </a:spcAft>
        <a:buClr>
          <a:srgbClr val="0070C0"/>
        </a:buClr>
        <a:buSzPct val="100000"/>
        <a:buFont typeface="Arial" charset="0"/>
        <a:buChar char="•"/>
        <a:defRPr kern="12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971550" indent="-250825" algn="l" rtl="0" eaLnBrk="1" fontAlgn="base" hangingPunct="1">
        <a:spcBef>
          <a:spcPct val="0"/>
        </a:spcBef>
        <a:spcAft>
          <a:spcPts val="1600"/>
        </a:spcAft>
        <a:buClr>
          <a:srgbClr val="0070C0"/>
        </a:buClr>
        <a:buSzPct val="100000"/>
        <a:buFont typeface="BentonSansF Book" charset="0"/>
        <a:buChar char="–"/>
        <a:defRPr sz="1600" kern="12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223963" indent="-250825" algn="l" rtl="0" eaLnBrk="1" fontAlgn="base" hangingPunct="1">
        <a:spcBef>
          <a:spcPct val="0"/>
        </a:spcBef>
        <a:spcAft>
          <a:spcPts val="1600"/>
        </a:spcAft>
        <a:buClr>
          <a:srgbClr val="0070C0"/>
        </a:buClr>
        <a:buSzPct val="100000"/>
        <a:buFont typeface="Arial" charset="0"/>
        <a:buChar char="•"/>
        <a:defRPr sz="1400" kern="12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qcc.org/preeclampsia_toolki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://www.preeclampsia.org/market-place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wmf"/><Relationship Id="rId4" Type="http://schemas.openxmlformats.org/officeDocument/2006/relationships/chart" Target="../charts/char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qcc.org" TargetMode="External"/><Relationship Id="rId7" Type="http://schemas.openxmlformats.org/officeDocument/2006/relationships/image" Target="../media/image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8.tiff"/><Relationship Id="rId5" Type="http://schemas.openxmlformats.org/officeDocument/2006/relationships/hyperlink" Target="mailto:info@cmqcc.org" TargetMode="External"/><Relationship Id="rId4" Type="http://schemas.openxmlformats.org/officeDocument/2006/relationships/hyperlink" Target="http://www.cmqcc.org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ph.ca.gov/programs/mcah/Documents/MO-CAPAMR-TrendsinMaternalMorbidityinCalifornia-1999-2005-TechnicalReport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.wmf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defiant.corban.edu/gtipton/net-fun/iceberg.JPG&amp;imgrefurl=http://defiant.corban.edu/gtipton/net-fun/iceberg.html&amp;h=820&amp;w=600&amp;sz=137&amp;hl=en&amp;start=2&amp;tbnid=c2CGeYvQxg27xM:&amp;tbnh=144&amp;tbnw=105&amp;prev=/images?q=iceberg&amp;svnum=10&amp;hl=e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.wmf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74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14975"/>
            <a:ext cx="64262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xfrm>
            <a:off x="274806" y="702783"/>
            <a:ext cx="8458200" cy="2268044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</a:rPr>
              <a:t>Preeclampsia and Other Hypertensive Disorders of Pregnancy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i="1" dirty="0" smtClean="0">
                <a:solidFill>
                  <a:schemeClr val="bg1"/>
                </a:solidFill>
              </a:rPr>
              <a:t>Updates, Definitions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smtClean="0">
                <a:solidFill>
                  <a:schemeClr val="bg1"/>
                </a:solidFill>
              </a:rPr>
              <a:t>and Treatment</a:t>
            </a:r>
            <a:endParaRPr lang="en-US" sz="2400" i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926" y="3788734"/>
            <a:ext cx="5337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Presented By: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Maternal Child Education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20827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1463"/>
            <a:ext cx="8428616" cy="795337"/>
          </a:xfrm>
        </p:spPr>
        <p:txBody>
          <a:bodyPr/>
          <a:lstStyle/>
          <a:p>
            <a:r>
              <a:rPr lang="en-US" dirty="0" smtClean="0"/>
              <a:t>Patient A – “Molly”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123B754-B05B-414F-9589-47007402676F}" type="slidenum">
              <a:rPr lang="en-US"/>
              <a:pPr/>
              <a:t>10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9565" y="1376695"/>
            <a:ext cx="82656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Calibri"/>
              </a:rPr>
              <a:t>Molly is an 18-year old </a:t>
            </a:r>
            <a:r>
              <a:rPr lang="en-US" sz="2400" dirty="0" err="1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Calibri"/>
              </a:rPr>
              <a:t>primigravida</a:t>
            </a:r>
            <a:r>
              <a:rPr lang="en-US" sz="24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Calibri"/>
              </a:rPr>
              <a:t> who presents to Hospital A (Level 1, community hospital) L&amp;D at 32 1/7 weeks gestation</a:t>
            </a:r>
          </a:p>
          <a:p>
            <a:endParaRPr lang="en-US" sz="2400" dirty="0" smtClean="0">
              <a:solidFill>
                <a:srgbClr val="000000">
                  <a:lumMod val="95000"/>
                  <a:lumOff val="5000"/>
                </a:srgbClr>
              </a:solidFill>
              <a:ea typeface="Times New Roman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Calibri"/>
              </a:rPr>
              <a:t>Chief Complaint </a:t>
            </a:r>
            <a:r>
              <a:rPr lang="en-US" sz="24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Calibri"/>
              </a:rPr>
              <a:t>– Headache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Calibri"/>
              </a:rPr>
              <a:t>Initial Assessment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Calibri"/>
              </a:rPr>
              <a:t>VS – HR 92, BP 176/118 (repeated 172/116), RR 20, T </a:t>
            </a:r>
            <a:r>
              <a:rPr lang="en-US" sz="2400" dirty="0" err="1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Calibri"/>
              </a:rPr>
              <a:t>wnl</a:t>
            </a:r>
            <a:endParaRPr lang="en-US" sz="2400" dirty="0" smtClean="0">
              <a:solidFill>
                <a:srgbClr val="000000">
                  <a:lumMod val="95000"/>
                  <a:lumOff val="5000"/>
                </a:srgbClr>
              </a:solidFill>
              <a:ea typeface="Times New Roman"/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Calibri"/>
              </a:rPr>
              <a:t>FHR – Baseline 140’s, Mod Variability, + </a:t>
            </a:r>
            <a:r>
              <a:rPr lang="en-US" sz="2400" dirty="0" err="1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Calibri"/>
              </a:rPr>
              <a:t>accels</a:t>
            </a:r>
            <a:r>
              <a:rPr lang="en-US" sz="24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Calibri"/>
              </a:rPr>
              <a:t>, no </a:t>
            </a:r>
            <a:r>
              <a:rPr lang="en-US" sz="2400" dirty="0" err="1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Calibri"/>
              </a:rPr>
              <a:t>decels</a:t>
            </a:r>
            <a:endParaRPr lang="en-US" sz="2400" dirty="0" smtClean="0">
              <a:solidFill>
                <a:srgbClr val="000000">
                  <a:lumMod val="95000"/>
                  <a:lumOff val="5000"/>
                </a:srgbClr>
              </a:solidFill>
              <a:ea typeface="Times New Roman"/>
              <a:cs typeface="Calibri"/>
            </a:endParaRPr>
          </a:p>
          <a:p>
            <a:endParaRPr lang="en-US" sz="2400" dirty="0">
              <a:solidFill>
                <a:srgbClr val="000000">
                  <a:lumMod val="95000"/>
                  <a:lumOff val="5000"/>
                </a:srgbClr>
              </a:solidFill>
              <a:ea typeface="Times New Roman"/>
              <a:cs typeface="Times New Roman"/>
            </a:endParaRPr>
          </a:p>
        </p:txBody>
      </p:sp>
      <p:pic>
        <p:nvPicPr>
          <p:cNvPr id="1026" name="Picture 2" descr="C:\Documents and Settings\swiesner\Local Settings\Temporary Internet Files\Content.IE5\WA58RZBX\MC90043982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841" y="4968025"/>
            <a:ext cx="1889975" cy="1889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452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1463"/>
            <a:ext cx="8428616" cy="795337"/>
          </a:xfrm>
        </p:spPr>
        <p:txBody>
          <a:bodyPr/>
          <a:lstStyle/>
          <a:p>
            <a:r>
              <a:rPr lang="en-US" dirty="0" smtClean="0"/>
              <a:t>Patient A – “Molly”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123B754-B05B-414F-9589-47007402676F}" type="slidenum">
              <a:rPr lang="en-US"/>
              <a:pPr/>
              <a:t>11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9565" y="1376695"/>
            <a:ext cx="82656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Calibri"/>
              </a:rPr>
              <a:t>MD notified and orders given for Tylenol and “PIH labs”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Calibri"/>
              </a:rPr>
              <a:t>BPs assessed frequently (q 15 minutes)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Calibri"/>
              </a:rPr>
              <a:t>162/112, 158/108, 172/118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Calibri"/>
              </a:rPr>
              <a:t>Patient continues to complain of headache and new onset visual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Calibri"/>
              </a:rPr>
              <a:t>MD notified for persistently elevated BP’s and change in status - orders for IV Hydralazine and Magnesium Sulfate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Calibri"/>
              </a:rPr>
              <a:t>Maternal Fetal Medicine consult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Calibri"/>
              </a:rPr>
              <a:t>Lab results received and consistent with HELLP syndrome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Calibri"/>
              </a:rPr>
              <a:t>IV Hydralazine given x1 and Magnesium Sulfate initiated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Calibri"/>
              </a:rPr>
              <a:t>Patient transferred to a higher level of care</a:t>
            </a:r>
          </a:p>
          <a:p>
            <a:pPr lvl="1"/>
            <a:endParaRPr lang="en-US" sz="2400" dirty="0" smtClean="0">
              <a:solidFill>
                <a:srgbClr val="000000">
                  <a:lumMod val="95000"/>
                  <a:lumOff val="5000"/>
                </a:srgbClr>
              </a:solidFill>
              <a:ea typeface="Times New Roman"/>
              <a:cs typeface="Calibri"/>
            </a:endParaRPr>
          </a:p>
          <a:p>
            <a:endParaRPr lang="en-US" sz="2400" dirty="0">
              <a:solidFill>
                <a:srgbClr val="000000">
                  <a:lumMod val="95000"/>
                  <a:lumOff val="5000"/>
                </a:srgbClr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146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1463"/>
            <a:ext cx="8428616" cy="795337"/>
          </a:xfrm>
        </p:spPr>
        <p:txBody>
          <a:bodyPr/>
          <a:lstStyle/>
          <a:p>
            <a:r>
              <a:rPr lang="en-US" dirty="0" smtClean="0"/>
              <a:t>Patient A – “Molly”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123B754-B05B-414F-9589-47007402676F}" type="slidenum">
              <a:rPr lang="en-US"/>
              <a:pPr/>
              <a:t>12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1173681"/>
            <a:ext cx="8363827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Calibri"/>
              </a:rPr>
              <a:t>Upon arrival at tertiary center, patient evaluated: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Calibri"/>
              </a:rPr>
              <a:t>BP’s – 182/115, 178/114, 170/110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Calibri"/>
              </a:rPr>
              <a:t>Repeat labs confirmed HELLP syndrome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Times New Roman"/>
              </a:rPr>
              <a:t>Eclamptic</a:t>
            </a:r>
            <a:r>
              <a:rPr lang="en-US" sz="24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Times New Roman"/>
              </a:rPr>
              <a:t> Seizure in L&amp;D, followed by fetal bradycardia and emergency cesarean section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Times New Roman"/>
              </a:rPr>
              <a:t>After the procedure, the patient was somnolent and transferred to ICU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rgbClr val="000000">
                  <a:lumMod val="95000"/>
                  <a:lumOff val="5000"/>
                </a:srgbClr>
              </a:solidFill>
              <a:ea typeface="Times New Roman"/>
              <a:cs typeface="Times New Roman"/>
            </a:endParaRPr>
          </a:p>
          <a:p>
            <a:r>
              <a:rPr lang="en-US" sz="2400" b="1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Times New Roman"/>
              </a:rPr>
              <a:t>Infant Outcome </a:t>
            </a:r>
            <a:r>
              <a:rPr lang="en-US" sz="24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Times New Roman"/>
              </a:rPr>
              <a:t>– Baby Boy, weighed 2325 gm, </a:t>
            </a:r>
            <a:r>
              <a:rPr lang="en-US" sz="2400" dirty="0" err="1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Times New Roman"/>
              </a:rPr>
              <a:t>Apgars</a:t>
            </a:r>
            <a:r>
              <a:rPr lang="en-US" sz="24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Times New Roman"/>
              </a:rPr>
              <a:t> 3, 7, 8 and transferred to the NICU for prematurity</a:t>
            </a:r>
          </a:p>
          <a:p>
            <a:endParaRPr lang="en-US" sz="900" b="1" dirty="0" smtClean="0">
              <a:solidFill>
                <a:srgbClr val="000000">
                  <a:lumMod val="95000"/>
                  <a:lumOff val="5000"/>
                </a:srgbClr>
              </a:solidFill>
              <a:ea typeface="Times New Roman"/>
              <a:cs typeface="Times New Roman"/>
            </a:endParaRPr>
          </a:p>
          <a:p>
            <a:r>
              <a:rPr lang="en-US" sz="2400" b="1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Times New Roman"/>
              </a:rPr>
              <a:t>Maternal Outcome </a:t>
            </a:r>
            <a:r>
              <a:rPr lang="en-US" sz="24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Times New Roman"/>
              </a:rPr>
              <a:t>– head CT confirmed intracranial hemorrhage (stroke), patient in ICU for 19 days with multiple procedures (including craniotomy). Transferred to Acute Rehab with moderate neurological deficits. </a:t>
            </a:r>
            <a:endParaRPr lang="en-US" sz="2400" dirty="0">
              <a:solidFill>
                <a:srgbClr val="000000">
                  <a:lumMod val="95000"/>
                  <a:lumOff val="5000"/>
                </a:srgbClr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25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1463"/>
            <a:ext cx="8428616" cy="795337"/>
          </a:xfrm>
        </p:spPr>
        <p:txBody>
          <a:bodyPr/>
          <a:lstStyle/>
          <a:p>
            <a:r>
              <a:rPr lang="en-US" dirty="0" smtClean="0"/>
              <a:t>Patient B – “Rosalie”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123B754-B05B-414F-9589-47007402676F}" type="slidenum">
              <a:rPr lang="en-US"/>
              <a:pPr/>
              <a:t>13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9565" y="1376695"/>
            <a:ext cx="82656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Calibri"/>
              </a:rPr>
              <a:t>Rosalie is an 26-year old G2P1 who presents to L&amp;D at 31 1/7 weeks gestation. Risk factors – obesity, gestational diabetes.</a:t>
            </a:r>
          </a:p>
          <a:p>
            <a:endParaRPr lang="en-US" sz="2400" dirty="0" smtClean="0">
              <a:solidFill>
                <a:srgbClr val="000000">
                  <a:lumMod val="95000"/>
                  <a:lumOff val="5000"/>
                </a:srgbClr>
              </a:solidFill>
              <a:ea typeface="Times New Roman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Calibri"/>
              </a:rPr>
              <a:t>Chief Complaint </a:t>
            </a:r>
            <a:r>
              <a:rPr lang="en-US" sz="24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Calibri"/>
              </a:rPr>
              <a:t>– Headache and “seeing spots”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Calibri"/>
              </a:rPr>
              <a:t>Initial Assessment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Calibri"/>
              </a:rPr>
              <a:t>VS – HR 98, BP 190/116 (repeated 184/110), RR 22, T </a:t>
            </a:r>
            <a:r>
              <a:rPr lang="en-US" sz="2400" dirty="0" err="1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Calibri"/>
              </a:rPr>
              <a:t>wnl</a:t>
            </a:r>
            <a:endParaRPr lang="en-US" sz="2400" dirty="0" smtClean="0">
              <a:solidFill>
                <a:srgbClr val="000000">
                  <a:lumMod val="95000"/>
                  <a:lumOff val="5000"/>
                </a:srgbClr>
              </a:solidFill>
              <a:ea typeface="Times New Roman"/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Calibri"/>
              </a:rPr>
              <a:t>FHR – Baseline 145, Mod Variability, + </a:t>
            </a:r>
            <a:r>
              <a:rPr lang="en-US" sz="2400" dirty="0" err="1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Calibri"/>
              </a:rPr>
              <a:t>accels</a:t>
            </a:r>
            <a:r>
              <a:rPr lang="en-US" sz="24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Calibri"/>
              </a:rPr>
              <a:t>, no </a:t>
            </a:r>
            <a:r>
              <a:rPr lang="en-US" sz="2400" dirty="0" err="1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Calibri"/>
              </a:rPr>
              <a:t>decels</a:t>
            </a:r>
            <a:endParaRPr lang="en-US" sz="2400" dirty="0" smtClean="0">
              <a:solidFill>
                <a:srgbClr val="000000">
                  <a:lumMod val="95000"/>
                  <a:lumOff val="5000"/>
                </a:srgbClr>
              </a:solidFill>
              <a:ea typeface="Times New Roman"/>
              <a:cs typeface="Calibri"/>
            </a:endParaRPr>
          </a:p>
          <a:p>
            <a:endParaRPr lang="en-US" sz="2400" dirty="0">
              <a:solidFill>
                <a:srgbClr val="000000">
                  <a:lumMod val="95000"/>
                  <a:lumOff val="5000"/>
                </a:srgbClr>
              </a:solidFill>
              <a:ea typeface="Times New Roman"/>
              <a:cs typeface="Times New Roman"/>
            </a:endParaRPr>
          </a:p>
        </p:txBody>
      </p:sp>
      <p:pic>
        <p:nvPicPr>
          <p:cNvPr id="1026" name="Picture 2" descr="C:\Documents and Settings\swiesner\Local Settings\Temporary Internet Files\Content.IE5\WA58RZBX\MC90043982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841" y="4968025"/>
            <a:ext cx="1889975" cy="1889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5080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1463"/>
            <a:ext cx="8428616" cy="795337"/>
          </a:xfrm>
        </p:spPr>
        <p:txBody>
          <a:bodyPr/>
          <a:lstStyle/>
          <a:p>
            <a:r>
              <a:rPr lang="en-US" dirty="0" smtClean="0"/>
              <a:t>Patient B – “Rosalie”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123B754-B05B-414F-9589-47007402676F}" type="slidenum">
              <a:rPr lang="en-US"/>
              <a:pPr/>
              <a:t>14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9565" y="1376695"/>
            <a:ext cx="82656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Calibri"/>
              </a:rPr>
              <a:t>MD notified and the following orders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Calibri"/>
              </a:rPr>
              <a:t>IV Labetalol and IV Hydralazine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Calibri"/>
              </a:rPr>
              <a:t>Magnesium Sulfate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Calibri"/>
              </a:rPr>
              <a:t>PO </a:t>
            </a:r>
            <a:r>
              <a:rPr lang="en-US" sz="2400" dirty="0" err="1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Calibri"/>
              </a:rPr>
              <a:t>Nifedipine</a:t>
            </a:r>
            <a:r>
              <a:rPr lang="en-US" sz="24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Calibri"/>
              </a:rPr>
              <a:t> XL 30mg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Calibri"/>
              </a:rPr>
              <a:t>PIH Labs and 24 hour urine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Calibri"/>
              </a:rPr>
              <a:t>Antenatal </a:t>
            </a:r>
            <a:r>
              <a:rPr lang="en-US" sz="2400" dirty="0" err="1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Calibri"/>
              </a:rPr>
              <a:t>Steriods</a:t>
            </a:r>
            <a:endParaRPr lang="en-US" sz="2400" dirty="0" smtClean="0">
              <a:solidFill>
                <a:srgbClr val="000000">
                  <a:lumMod val="95000"/>
                  <a:lumOff val="5000"/>
                </a:srgbClr>
              </a:solidFill>
              <a:ea typeface="Times New Roman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Calibri"/>
              </a:rPr>
              <a:t>BPs assessed frequently (q 15 minutes)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Calibri"/>
              </a:rPr>
              <a:t>162/112, 158/108, 172/118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Calibri"/>
              </a:rPr>
              <a:t>Lab results received and within normal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Calibri"/>
              </a:rPr>
              <a:t>24 hour urine = 8.5 gm protein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Calibri"/>
              </a:rPr>
              <a:t>Patient admitted to high-risk antepartum unit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Calibri"/>
              </a:rPr>
              <a:t>BP’s 140/90, 148/92, 155/100 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Calibri"/>
              </a:rPr>
              <a:t>Headache resolved</a:t>
            </a:r>
          </a:p>
          <a:p>
            <a:pPr lvl="1"/>
            <a:endParaRPr lang="en-US" sz="2400" dirty="0" smtClean="0">
              <a:solidFill>
                <a:srgbClr val="000000">
                  <a:lumMod val="95000"/>
                  <a:lumOff val="5000"/>
                </a:srgbClr>
              </a:solidFill>
              <a:ea typeface="Times New Roman"/>
              <a:cs typeface="Calibri"/>
            </a:endParaRPr>
          </a:p>
          <a:p>
            <a:endParaRPr lang="en-US" sz="2400" dirty="0">
              <a:solidFill>
                <a:srgbClr val="000000">
                  <a:lumMod val="95000"/>
                  <a:lumOff val="5000"/>
                </a:srgbClr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260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1463"/>
            <a:ext cx="8428616" cy="795337"/>
          </a:xfrm>
        </p:spPr>
        <p:txBody>
          <a:bodyPr/>
          <a:lstStyle/>
          <a:p>
            <a:r>
              <a:rPr lang="en-US" dirty="0" smtClean="0"/>
              <a:t>Patient B – “Rosalie”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123B754-B05B-414F-9589-47007402676F}" type="slidenum">
              <a:rPr lang="en-US"/>
              <a:pPr/>
              <a:t>15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9565" y="1376695"/>
            <a:ext cx="82656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Calibri"/>
              </a:rPr>
              <a:t>On day 3 of patient’s stay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Calibri"/>
              </a:rPr>
              <a:t>BP’s increasing – 162/98, 168/102 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Calibri"/>
              </a:rPr>
              <a:t>New onset headache, blurry vision, nausea/vomiting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Times New Roman"/>
              </a:rPr>
              <a:t>Cesarean delivery for Breech and Preeclampsia with severe features</a:t>
            </a:r>
          </a:p>
          <a:p>
            <a:endParaRPr lang="en-US" sz="2400" dirty="0" smtClean="0">
              <a:solidFill>
                <a:srgbClr val="000000">
                  <a:lumMod val="95000"/>
                  <a:lumOff val="5000"/>
                </a:srgbClr>
              </a:solidFill>
              <a:ea typeface="Times New Roman"/>
              <a:cs typeface="Times New Roman"/>
            </a:endParaRPr>
          </a:p>
          <a:p>
            <a:r>
              <a:rPr lang="en-US" sz="2400" b="1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Times New Roman"/>
              </a:rPr>
              <a:t>Infant Outcome </a:t>
            </a:r>
            <a:r>
              <a:rPr lang="en-US" sz="24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Times New Roman"/>
              </a:rPr>
              <a:t>– Baby Boy, weighed 2560 gm, </a:t>
            </a:r>
            <a:r>
              <a:rPr lang="en-US" sz="2400" dirty="0" err="1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Times New Roman"/>
              </a:rPr>
              <a:t>Apgars</a:t>
            </a:r>
            <a:r>
              <a:rPr lang="en-US" sz="24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Times New Roman"/>
              </a:rPr>
              <a:t> 6,9 and transferred to the NICU for prematurity</a:t>
            </a:r>
          </a:p>
          <a:p>
            <a:endParaRPr lang="en-US" sz="2400" b="1" dirty="0" smtClean="0">
              <a:solidFill>
                <a:srgbClr val="000000">
                  <a:lumMod val="95000"/>
                  <a:lumOff val="5000"/>
                </a:srgbClr>
              </a:solidFill>
              <a:ea typeface="Times New Roman"/>
              <a:cs typeface="Times New Roman"/>
            </a:endParaRPr>
          </a:p>
          <a:p>
            <a:r>
              <a:rPr lang="en-US" sz="2400" b="1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Times New Roman"/>
              </a:rPr>
              <a:t>Maternal Outcome </a:t>
            </a:r>
            <a:r>
              <a:rPr lang="en-US" sz="24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Times New Roman"/>
                <a:cs typeface="Times New Roman"/>
              </a:rPr>
              <a:t>– Postoperative stay within normal, Magnesium Sulfate continued for 24 hours post-delivery and discharged home on post-op day 4. </a:t>
            </a:r>
            <a:endParaRPr lang="en-US" sz="2400" dirty="0">
              <a:solidFill>
                <a:srgbClr val="000000">
                  <a:lumMod val="95000"/>
                  <a:lumOff val="5000"/>
                </a:srgbClr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15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B7CE71-8536-4CD9-9A71-39727DA40CA6}" type="slidenum">
              <a:rPr lang="en-US" smtClean="0">
                <a:solidFill>
                  <a:srgbClr val="5F6062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5F6062"/>
              </a:solidFill>
            </a:endParaRPr>
          </a:p>
        </p:txBody>
      </p:sp>
      <p:sp>
        <p:nvSpPr>
          <p:cNvPr id="22531" name="Title 3"/>
          <p:cNvSpPr>
            <a:spLocks noGrp="1"/>
          </p:cNvSpPr>
          <p:nvPr>
            <p:ph type="ctrTitle"/>
          </p:nvPr>
        </p:nvSpPr>
        <p:spPr>
          <a:xfrm>
            <a:off x="369651" y="1809413"/>
            <a:ext cx="7445375" cy="8636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Preeclampsia Bundle Elements</a:t>
            </a:r>
          </a:p>
        </p:txBody>
      </p:sp>
    </p:spTree>
    <p:extLst>
      <p:ext uri="{BB962C8B-B14F-4D97-AF65-F5344CB8AC3E}">
        <p14:creationId xmlns="" xmlns:p14="http://schemas.microsoft.com/office/powerpoint/2010/main" val="200863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544749" y="1629384"/>
            <a:ext cx="8229600" cy="270915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Early detection</a:t>
            </a:r>
          </a:p>
          <a:p>
            <a:r>
              <a:rPr lang="en-US" dirty="0" smtClean="0"/>
              <a:t>Treatment with IV antihypertensives</a:t>
            </a:r>
          </a:p>
          <a:p>
            <a:r>
              <a:rPr lang="en-US" dirty="0" smtClean="0"/>
              <a:t>Magnesium Sulfate for seizure prophylaxis</a:t>
            </a:r>
          </a:p>
          <a:p>
            <a:r>
              <a:rPr lang="en-US" dirty="0" smtClean="0"/>
              <a:t>Follow-up</a:t>
            </a:r>
          </a:p>
          <a:p>
            <a:r>
              <a:rPr lang="en-US" dirty="0" smtClean="0"/>
              <a:t>Pt education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Dignity Health’s Preeclampsia Bundle Elements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3" y="4830185"/>
            <a:ext cx="2887138" cy="20278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454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229600" cy="453847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Tx/>
            </a:pPr>
            <a:r>
              <a:rPr lang="en-US" dirty="0" smtClean="0">
                <a:solidFill>
                  <a:srgbClr val="0070C0"/>
                </a:solidFill>
              </a:rPr>
              <a:t>Preeclampsia/</a:t>
            </a:r>
            <a:r>
              <a:rPr lang="en-US" dirty="0" err="1" smtClean="0">
                <a:solidFill>
                  <a:srgbClr val="0070C0"/>
                </a:solidFill>
              </a:rPr>
              <a:t>Eclampsia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– Hypertension in association with new onset proteinuria </a:t>
            </a:r>
            <a:r>
              <a:rPr lang="en-US" dirty="0" smtClean="0">
                <a:solidFill>
                  <a:srgbClr val="FF0000"/>
                </a:solidFill>
              </a:rPr>
              <a:t>OR ANY </a:t>
            </a:r>
            <a:r>
              <a:rPr lang="en-US" dirty="0" smtClean="0"/>
              <a:t>new onset systemic findings such as thrombocytopenia, impaired liver function, renal insufficiency, pulmonary edema or cerebral/visual changes</a:t>
            </a:r>
          </a:p>
          <a:p>
            <a:pPr>
              <a:buClrTx/>
            </a:pPr>
            <a:r>
              <a:rPr lang="en-US" dirty="0" smtClean="0">
                <a:solidFill>
                  <a:srgbClr val="0070C0"/>
                </a:solidFill>
              </a:rPr>
              <a:t>Chronic HTN </a:t>
            </a:r>
            <a:r>
              <a:rPr lang="en-US" dirty="0" smtClean="0"/>
              <a:t>– HTN that predates pregnancy</a:t>
            </a:r>
          </a:p>
          <a:p>
            <a:pPr>
              <a:buClrTx/>
            </a:pPr>
            <a:r>
              <a:rPr lang="en-US" dirty="0" smtClean="0">
                <a:solidFill>
                  <a:srgbClr val="0070C0"/>
                </a:solidFill>
              </a:rPr>
              <a:t>Chronic HTN with Superimposed Preeclampsia</a:t>
            </a:r>
          </a:p>
          <a:p>
            <a:pPr>
              <a:buClrTx/>
            </a:pPr>
            <a:r>
              <a:rPr lang="en-US" dirty="0" smtClean="0">
                <a:solidFill>
                  <a:srgbClr val="0070C0"/>
                </a:solidFill>
              </a:rPr>
              <a:t>Gestational HTN </a:t>
            </a:r>
            <a:r>
              <a:rPr lang="en-US" dirty="0" smtClean="0"/>
              <a:t>– BP elevation after 20 weeks gestation in the absence of proteinuria or any systemic involvement </a:t>
            </a:r>
          </a:p>
          <a:p>
            <a:pPr>
              <a:buClrTx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Classification of Hypertensive Disorders of Pregnancy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75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Blood pressure greater than or equal to </a:t>
            </a:r>
            <a:r>
              <a:rPr lang="en-US" dirty="0" smtClean="0">
                <a:solidFill>
                  <a:srgbClr val="FF0000"/>
                </a:solidFill>
              </a:rPr>
              <a:t>140 mm Hg</a:t>
            </a:r>
            <a:r>
              <a:rPr lang="en-US" dirty="0" smtClean="0"/>
              <a:t> systolic or greater than or equal to </a:t>
            </a:r>
            <a:r>
              <a:rPr lang="en-US" dirty="0" smtClean="0">
                <a:solidFill>
                  <a:srgbClr val="FF0000"/>
                </a:solidFill>
              </a:rPr>
              <a:t>90 mm Hg</a:t>
            </a:r>
            <a:r>
              <a:rPr lang="en-US" dirty="0" smtClean="0"/>
              <a:t> diastolic on </a:t>
            </a:r>
            <a:r>
              <a:rPr lang="en-US" dirty="0" smtClean="0">
                <a:solidFill>
                  <a:srgbClr val="FF0000"/>
                </a:solidFill>
              </a:rPr>
              <a:t>two occasions at least 4 hours apart </a:t>
            </a:r>
            <a:r>
              <a:rPr lang="en-US" dirty="0" smtClean="0"/>
              <a:t>after 20 weeks of gestation in a woman with previously normal BPs.</a:t>
            </a:r>
          </a:p>
          <a:p>
            <a:r>
              <a:rPr lang="en-US" dirty="0" smtClean="0"/>
              <a:t>Blood pressure greater than or equal to </a:t>
            </a:r>
            <a:r>
              <a:rPr lang="en-US" dirty="0" smtClean="0">
                <a:solidFill>
                  <a:srgbClr val="FF0000"/>
                </a:solidFill>
              </a:rPr>
              <a:t>160 mm Hg</a:t>
            </a:r>
            <a:r>
              <a:rPr lang="en-US" dirty="0" smtClean="0"/>
              <a:t> systolic or greater than or equal to </a:t>
            </a:r>
            <a:r>
              <a:rPr lang="en-US" dirty="0" smtClean="0">
                <a:solidFill>
                  <a:srgbClr val="FF0000"/>
                </a:solidFill>
              </a:rPr>
              <a:t>110 mm Hg </a:t>
            </a:r>
            <a:r>
              <a:rPr lang="en-US" dirty="0" smtClean="0"/>
              <a:t>diastolic, hypertension can be confirmed in a short time interval of 15 minutes to facilitate </a:t>
            </a:r>
            <a:r>
              <a:rPr lang="en-US" dirty="0" smtClean="0">
                <a:solidFill>
                  <a:srgbClr val="FF0000"/>
                </a:solidFill>
              </a:rPr>
              <a:t>timely treatment </a:t>
            </a:r>
            <a:r>
              <a:rPr lang="en-US" dirty="0" smtClean="0"/>
              <a:t>with antihypertensive therapy.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Blood Pressure Criteria for Preeclampsia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1085" y="6030269"/>
            <a:ext cx="6862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ACOG (Nov 2013) Hypertension in Pregnancy; Executive Summary. </a:t>
            </a:r>
            <a:r>
              <a:rPr lang="en-US" i="1" dirty="0" smtClean="0">
                <a:solidFill>
                  <a:srgbClr val="7030A0"/>
                </a:solidFill>
              </a:rPr>
              <a:t>Obstetrics &amp; Gynecology </a:t>
            </a:r>
            <a:r>
              <a:rPr lang="en-US" dirty="0" smtClean="0">
                <a:solidFill>
                  <a:srgbClr val="7030A0"/>
                </a:solidFill>
              </a:rPr>
              <a:t>Vol. 122 No. 5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032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Objectives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123B754-B05B-414F-9589-47007402676F}" type="slidenum">
              <a:rPr lang="en-US"/>
              <a:pPr/>
              <a:t>2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461963" y="1506809"/>
            <a:ext cx="8228012" cy="310147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Background Information – Maternal Morbidity and Mortality</a:t>
            </a:r>
          </a:p>
          <a:p>
            <a:r>
              <a:rPr lang="en-US" dirty="0" smtClean="0"/>
              <a:t>Review of Preeclampsia Bundle Elements</a:t>
            </a:r>
          </a:p>
          <a:p>
            <a:r>
              <a:rPr lang="en-US" dirty="0" smtClean="0"/>
              <a:t>Early Identification and Treatment</a:t>
            </a:r>
          </a:p>
          <a:p>
            <a:pPr lvl="1"/>
            <a:r>
              <a:rPr lang="en-US" dirty="0" smtClean="0"/>
              <a:t>Patient Assessment and Identification of Risk</a:t>
            </a:r>
          </a:p>
          <a:p>
            <a:pPr lvl="1"/>
            <a:r>
              <a:rPr lang="en-US" dirty="0" smtClean="0"/>
              <a:t>Standardized Treatment Guidelines</a:t>
            </a:r>
          </a:p>
          <a:p>
            <a:r>
              <a:rPr lang="en-US" dirty="0" smtClean="0"/>
              <a:t>Patient Education and Early Discharge Follow-Up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3" y="4830185"/>
            <a:ext cx="2887138" cy="20278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007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 smtClean="0"/>
              <a:t>Proteinuria will </a:t>
            </a:r>
            <a:r>
              <a:rPr lang="en-US" sz="2800" b="1" dirty="0" smtClean="0">
                <a:solidFill>
                  <a:srgbClr val="FF0000"/>
                </a:solidFill>
              </a:rPr>
              <a:t>NOT</a:t>
            </a:r>
            <a:r>
              <a:rPr lang="en-US" sz="2800" b="1" dirty="0" smtClean="0"/>
              <a:t> </a:t>
            </a:r>
            <a:r>
              <a:rPr lang="en-US" sz="2800" dirty="0" smtClean="0"/>
              <a:t>be a requirement to diagnose preeclampsia with new onset hypertension.</a:t>
            </a:r>
          </a:p>
          <a:p>
            <a:r>
              <a:rPr lang="en-US" sz="2800" dirty="0" smtClean="0"/>
              <a:t>The term “Mild Preeclampsia” will be  eliminated as preeclampsia is multisystemic in nature and is both dynamic and progressive.</a:t>
            </a:r>
          </a:p>
          <a:p>
            <a:r>
              <a:rPr lang="en-US" sz="2800" dirty="0" smtClean="0"/>
              <a:t>New definitions of Preeclampsia will include </a:t>
            </a:r>
            <a:r>
              <a:rPr lang="en-US" sz="2800" b="1" dirty="0" smtClean="0"/>
              <a:t>Preeclampsia with or without “Severe Features”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New</a:t>
            </a:r>
            <a:r>
              <a:rPr lang="en-US" dirty="0"/>
              <a:t> </a:t>
            </a:r>
            <a:r>
              <a:rPr lang="en-US" dirty="0" smtClean="0"/>
              <a:t>… Preeclampsia Definitions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7816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328928"/>
            <a:ext cx="8229600" cy="47670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Systolic blood pressure of 160 mm Hg or higher, or diastolic blood pressure of 110 mm Hg or higher on </a:t>
            </a:r>
            <a:r>
              <a:rPr lang="en-US" b="1" i="1" dirty="0" smtClean="0"/>
              <a:t>two</a:t>
            </a:r>
            <a:r>
              <a:rPr lang="en-US" dirty="0" smtClean="0"/>
              <a:t> occasions at least 4 hours apart while the patient is on bed rest (unless antihypertensive therapy is initiated before this time.</a:t>
            </a:r>
          </a:p>
          <a:p>
            <a:r>
              <a:rPr lang="en-US" dirty="0" smtClean="0"/>
              <a:t>Thrombocytopenia (platelet count less than 100,000/microliter</a:t>
            </a:r>
          </a:p>
          <a:p>
            <a:r>
              <a:rPr lang="en-US" dirty="0" smtClean="0"/>
              <a:t>Impaired liver function as indicated by elevated liver enzymes and/or severe persistent right upper quadrant pain</a:t>
            </a:r>
          </a:p>
          <a:p>
            <a:r>
              <a:rPr lang="en-US" dirty="0" smtClean="0"/>
              <a:t>Progressive renal insufficiency</a:t>
            </a:r>
          </a:p>
          <a:p>
            <a:r>
              <a:rPr lang="en-US" dirty="0" smtClean="0"/>
              <a:t>Pulmonary edema</a:t>
            </a:r>
          </a:p>
          <a:p>
            <a:r>
              <a:rPr lang="en-US" dirty="0" smtClean="0"/>
              <a:t>New onset cerebral of visual disturbances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1463"/>
            <a:ext cx="8404698" cy="795337"/>
          </a:xfrm>
        </p:spPr>
        <p:txBody>
          <a:bodyPr>
            <a:normAutofit/>
          </a:bodyPr>
          <a:lstStyle/>
          <a:p>
            <a:r>
              <a:rPr lang="en-US" dirty="0" smtClean="0"/>
              <a:t>Severe Features of Preeclampsia </a:t>
            </a:r>
            <a:r>
              <a:rPr lang="en-US" sz="3100" dirty="0" smtClean="0"/>
              <a:t>(Any of these findings)</a:t>
            </a:r>
            <a:endParaRPr lang="en-US" sz="3100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6096000"/>
            <a:ext cx="6400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ACOG (Nov 2013) Hypertension in Pregnancy; Executive Summary. </a:t>
            </a:r>
            <a:r>
              <a:rPr lang="en-US" i="1" dirty="0" smtClean="0">
                <a:solidFill>
                  <a:srgbClr val="7030A0"/>
                </a:solidFill>
              </a:rPr>
              <a:t>Obstetrics &amp; Gynecology </a:t>
            </a:r>
            <a:r>
              <a:rPr lang="en-US" dirty="0" smtClean="0">
                <a:solidFill>
                  <a:srgbClr val="7030A0"/>
                </a:solidFill>
              </a:rPr>
              <a:t>Vol. 122 No. 5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737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B7CE71-8536-4CD9-9A71-39727DA40CA6}" type="slidenum">
              <a:rPr lang="en-US" smtClean="0">
                <a:solidFill>
                  <a:srgbClr val="5F6062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5F6062"/>
              </a:solidFill>
            </a:endParaRPr>
          </a:p>
        </p:txBody>
      </p:sp>
      <p:sp>
        <p:nvSpPr>
          <p:cNvPr id="22531" name="Title 3"/>
          <p:cNvSpPr>
            <a:spLocks noGrp="1"/>
          </p:cNvSpPr>
          <p:nvPr>
            <p:ph type="ctrTitle"/>
          </p:nvPr>
        </p:nvSpPr>
        <p:spPr>
          <a:xfrm>
            <a:off x="369651" y="1809413"/>
            <a:ext cx="7445375" cy="8636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Early Identification and Treatment</a:t>
            </a:r>
          </a:p>
        </p:txBody>
      </p:sp>
    </p:spTree>
    <p:extLst>
      <p:ext uri="{BB962C8B-B14F-4D97-AF65-F5344CB8AC3E}">
        <p14:creationId xmlns="" xmlns:p14="http://schemas.microsoft.com/office/powerpoint/2010/main" val="200863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48696" y="1763393"/>
            <a:ext cx="4660284" cy="3709088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Controlling blood pressure </a:t>
            </a:r>
          </a:p>
          <a:p>
            <a:pPr marL="0" indent="0" algn="ctr">
              <a:buNone/>
            </a:pPr>
            <a:r>
              <a:rPr lang="en-US" sz="3200" dirty="0" smtClean="0"/>
              <a:t>is the optimal intervention</a:t>
            </a:r>
          </a:p>
          <a:p>
            <a:pPr marL="0" indent="0" algn="ctr">
              <a:buNone/>
            </a:pPr>
            <a:r>
              <a:rPr lang="en-US" sz="3200" dirty="0" smtClean="0"/>
              <a:t>to prevent deaths due to stroke </a:t>
            </a:r>
          </a:p>
          <a:p>
            <a:pPr marL="0" indent="0" algn="ctr">
              <a:buNone/>
            </a:pPr>
            <a:r>
              <a:rPr lang="en-US" sz="3200" dirty="0" smtClean="0"/>
              <a:t>in women with preeclampsia</a:t>
            </a:r>
          </a:p>
        </p:txBody>
      </p:sp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1913"/>
            <a:ext cx="1143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473091"/>
            <a:ext cx="7543800" cy="62969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Key Clinical Pearl</a:t>
            </a:r>
            <a:endParaRPr lang="en-US" dirty="0"/>
          </a:p>
        </p:txBody>
      </p:sp>
      <p:pic>
        <p:nvPicPr>
          <p:cNvPr id="4098" name="Picture 2" descr="C:\Documents and Settings\swiesner\Local Settings\Temporary Internet Files\Content.IE5\WA58RZBX\MP900442384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186" y="1600201"/>
            <a:ext cx="2690314" cy="4035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8297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22637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Systolic BP of &gt; 160 mm Hg  </a:t>
            </a:r>
            <a:r>
              <a:rPr lang="en-US" dirty="0" smtClean="0">
                <a:solidFill>
                  <a:srgbClr val="FF0000"/>
                </a:solidFill>
              </a:rPr>
              <a:t>OR</a:t>
            </a:r>
          </a:p>
          <a:p>
            <a:r>
              <a:rPr lang="en-US" dirty="0" smtClean="0"/>
              <a:t>Diastolic BP of &gt; 110 mm Hg</a:t>
            </a:r>
          </a:p>
          <a:p>
            <a:r>
              <a:rPr lang="en-US" dirty="0" smtClean="0"/>
              <a:t>At least two repeated measurements over a 15 minute window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Identification of </a:t>
            </a:r>
            <a:r>
              <a:rPr lang="en-US" b="1" dirty="0" smtClean="0"/>
              <a:t>Persistently</a:t>
            </a:r>
            <a:r>
              <a:rPr lang="en-US" dirty="0" smtClean="0"/>
              <a:t> Elevated Blood Pressures</a:t>
            </a:r>
            <a:endParaRPr lang="en-US" dirty="0"/>
          </a:p>
        </p:txBody>
      </p:sp>
      <p:pic>
        <p:nvPicPr>
          <p:cNvPr id="2050" name="Picture 2" descr="C:\Documents and Settings\swiesner\Local Settings\Temporary Internet Files\Content.IE5\BQ8R09MQ\MP90042301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257" y="3885619"/>
            <a:ext cx="2931743" cy="29723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6332" y="3973844"/>
            <a:ext cx="5181600" cy="15323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</a:rPr>
              <a:t>W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</a:rPr>
              <a:t>hen an elevated BP is present, be sure to set your automated machines to repeat the BP at a minimum of every 15 min in order to correctly identify persistent hypertension!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430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457267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Automated blood </a:t>
            </a:r>
            <a:r>
              <a:rPr lang="en-US" dirty="0"/>
              <a:t>p</a:t>
            </a:r>
            <a:r>
              <a:rPr lang="en-US" dirty="0" smtClean="0"/>
              <a:t>ressure </a:t>
            </a:r>
            <a:r>
              <a:rPr lang="en-US" dirty="0"/>
              <a:t>m</a:t>
            </a:r>
            <a:r>
              <a:rPr lang="en-US" dirty="0" smtClean="0"/>
              <a:t>achines tend to underestimate systolic and diastolic readings by as much as 10mm Hg</a:t>
            </a:r>
          </a:p>
          <a:p>
            <a:r>
              <a:rPr lang="en-US" dirty="0"/>
              <a:t>When a patient’s blood pressure or treatment options are questionable, always confirm with manual blood pressure readings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Position – Patient should be seated in the semi-fowlers or high fowlers position with her back supported and legs uncrossed</a:t>
            </a:r>
          </a:p>
          <a:p>
            <a:r>
              <a:rPr lang="en-US" dirty="0"/>
              <a:t>Do not mask a patient’s true blood pressure by lowering the head of the bed or placing the patient on the left side</a:t>
            </a:r>
            <a:r>
              <a:rPr lang="en-US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Improving Accuracy in Blood Pressure Measurement</a:t>
            </a:r>
            <a:endParaRPr lang="en-US" dirty="0"/>
          </a:p>
        </p:txBody>
      </p:sp>
      <p:pic>
        <p:nvPicPr>
          <p:cNvPr id="4" name="Picture 2" descr="C:\Documents and Settings\swiesner\Local Settings\Temporary Internet Files\Content.IE5\BQ8R09MQ\MP90042301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936" y="5230688"/>
            <a:ext cx="1605064" cy="1627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8600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457267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Cuff Placement – The BP cuff should be placed with the bladder over the brachial plexus artery pulsation (upper arm unless contraindicated)</a:t>
            </a:r>
          </a:p>
          <a:p>
            <a:r>
              <a:rPr lang="en-US" dirty="0" smtClean="0"/>
              <a:t>Patient should sit quietly for 5 minutes before measurement</a:t>
            </a:r>
          </a:p>
          <a:p>
            <a:r>
              <a:rPr lang="en-US" dirty="0" smtClean="0"/>
              <a:t>BP measurements can be influenced by food intake, smoking, caffeine, cold air, pain and headache. Do not alter your treatment plan based on any of these variables.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Improving Accuracy in Blood Pressure Measurement</a:t>
            </a:r>
            <a:endParaRPr lang="en-US" dirty="0"/>
          </a:p>
        </p:txBody>
      </p:sp>
      <p:pic>
        <p:nvPicPr>
          <p:cNvPr id="5" name="Picture 2" descr="C:\Documents and Settings\swiesner\Local Settings\Temporary Internet Files\Content.IE5\BQ8R09MQ\MP90042301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936" y="5230688"/>
            <a:ext cx="1605064" cy="1627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392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IV Labetalol or IV Hydralazine are both considered </a:t>
            </a:r>
            <a:r>
              <a:rPr lang="en-US" dirty="0" smtClean="0">
                <a:solidFill>
                  <a:srgbClr val="FF0000"/>
                </a:solidFill>
              </a:rPr>
              <a:t>first-line medications </a:t>
            </a:r>
            <a:r>
              <a:rPr lang="en-US" dirty="0" smtClean="0"/>
              <a:t>for the management of acute-onset, severe hypertension in pregnant and postpartum women.</a:t>
            </a:r>
          </a:p>
          <a:p>
            <a:r>
              <a:rPr lang="en-US" dirty="0" smtClean="0"/>
              <a:t>Magnesium sulfate is</a:t>
            </a:r>
            <a:r>
              <a:rPr lang="en-US" dirty="0" smtClean="0">
                <a:solidFill>
                  <a:srgbClr val="FF0000"/>
                </a:solidFill>
              </a:rPr>
              <a:t> NOT </a:t>
            </a:r>
            <a:r>
              <a:rPr lang="en-US" dirty="0" smtClean="0"/>
              <a:t>recommended as an antihypertensive agent, but is still used for eclampsia prevention as clinically indicated.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Medications</a:t>
            </a:r>
            <a:endParaRPr lang="en-US" dirty="0"/>
          </a:p>
        </p:txBody>
      </p:sp>
      <p:pic>
        <p:nvPicPr>
          <p:cNvPr id="3074" name="Picture 2" descr="C:\Documents and Settings\swiesner\Local Settings\Temporary Internet Files\Content.IE5\3OJ7ZRFN\MC90023274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119" y="4339528"/>
            <a:ext cx="2090844" cy="2277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5208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IV antihypertensive medications need to be administered slowly over a two minute timeframe.</a:t>
            </a:r>
          </a:p>
          <a:p>
            <a:r>
              <a:rPr lang="en-US" dirty="0" smtClean="0"/>
              <a:t>IV tubing should be flushed slowly to prevent any medication from being retained in the IV ports used on the tubing.</a:t>
            </a:r>
          </a:p>
          <a:p>
            <a:r>
              <a:rPr lang="en-US" dirty="0" smtClean="0"/>
              <a:t>SaO2 monitoring is mandatory for continuous assessment of maternal heart rate.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Medications</a:t>
            </a:r>
            <a:endParaRPr lang="en-US" dirty="0"/>
          </a:p>
        </p:txBody>
      </p:sp>
      <p:pic>
        <p:nvPicPr>
          <p:cNvPr id="4" name="Picture 2" descr="C:\Documents and Settings\swiesner\Local Settings\Temporary Internet Files\Content.IE5\3OJ7ZRFN\MC90023274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119" y="4339528"/>
            <a:ext cx="2090844" cy="2277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052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IV Labetalol or IV Hydralazine should be administered </a:t>
            </a:r>
            <a:r>
              <a:rPr lang="en-US" dirty="0" smtClean="0">
                <a:solidFill>
                  <a:srgbClr val="FF0000"/>
                </a:solidFill>
              </a:rPr>
              <a:t>within 30-60 minutes </a:t>
            </a:r>
            <a:r>
              <a:rPr lang="en-US" dirty="0" smtClean="0"/>
              <a:t>from the confirming blood pressure reading</a:t>
            </a:r>
          </a:p>
          <a:p>
            <a:r>
              <a:rPr lang="en-US" dirty="0" smtClean="0"/>
              <a:t>If IV access is not available, PO Nifedipine is the only approved PO drug due to its rapid onset of action of 20 minutes.</a:t>
            </a:r>
          </a:p>
          <a:p>
            <a:r>
              <a:rPr lang="en-US" dirty="0" smtClean="0"/>
              <a:t>Target BP levels are between 120-160 mm Hg systolic and 80-105 mm Hg diastolic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Timeframe</a:t>
            </a:r>
            <a:endParaRPr lang="en-US" dirty="0"/>
          </a:p>
        </p:txBody>
      </p:sp>
      <p:pic>
        <p:nvPicPr>
          <p:cNvPr id="4" name="Picture 2" descr="C:\Documents and Settings\swiesner\Local Settings\Temporary Internet Files\Content.IE5\3OJ7ZRFN\MC90023274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119" y="4339528"/>
            <a:ext cx="2090844" cy="2277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3194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CMQCC Releases Preeclampsia Toolkit 2014!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29638" y="6418263"/>
            <a:ext cx="141287" cy="127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3D77BF9-9184-407B-B1A3-71BD200D0BE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3110" y="1546510"/>
            <a:ext cx="79565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The California Maternal Quality Care Collaborative (CMQCC) released its toolkit for health care providers who care for women during the prenatal, birth and postpartum periods, </a:t>
            </a:r>
            <a:r>
              <a:rPr lang="en-US" sz="2400" b="1" i="1" dirty="0">
                <a:solidFill>
                  <a:schemeClr val="tx2"/>
                </a:solidFill>
              </a:rPr>
              <a:t>Improving Health Care Response to Preeclampsia</a:t>
            </a:r>
            <a:r>
              <a:rPr lang="en-US" sz="2400" dirty="0">
                <a:solidFill>
                  <a:schemeClr val="tx2"/>
                </a:solidFill>
              </a:rPr>
              <a:t>.  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The </a:t>
            </a:r>
            <a:r>
              <a:rPr lang="en-US" sz="2400" dirty="0">
                <a:solidFill>
                  <a:schemeClr val="tx2"/>
                </a:solidFill>
              </a:rPr>
              <a:t>complete toolkit is available on the CMQCC website (free of charge).  For your convenience, the link is </a:t>
            </a:r>
            <a:r>
              <a:rPr lang="en-US" sz="2400" dirty="0" smtClean="0">
                <a:solidFill>
                  <a:schemeClr val="tx2"/>
                </a:solidFill>
              </a:rPr>
              <a:t>below:</a:t>
            </a:r>
          </a:p>
          <a:p>
            <a:endParaRPr lang="en-US" sz="2800" u="sng" dirty="0" smtClean="0">
              <a:hlinkClick r:id=""/>
            </a:endParaRPr>
          </a:p>
          <a:p>
            <a:pPr algn="ctr"/>
            <a:r>
              <a:rPr lang="en-US" sz="2800" u="sng" dirty="0" smtClean="0">
                <a:hlinkClick r:id=""/>
              </a:rPr>
              <a:t>https</a:t>
            </a:r>
            <a:r>
              <a:rPr lang="en-US" sz="2800" u="sng" dirty="0">
                <a:hlinkClick r:id="rId3"/>
              </a:rPr>
              <a:t>://www.cmqcc.org/preeclampsia_toolkit</a:t>
            </a:r>
            <a:r>
              <a:rPr lang="en-US" sz="2800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312" y="4857884"/>
            <a:ext cx="1676400" cy="361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52030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2336" y="291829"/>
            <a:ext cx="2036846" cy="1254868"/>
          </a:xfrm>
        </p:spPr>
        <p:txBody>
          <a:bodyPr>
            <a:normAutofit/>
          </a:bodyPr>
          <a:lstStyle/>
          <a:p>
            <a:r>
              <a:rPr lang="en-US" dirty="0" smtClean="0"/>
              <a:t>Severe Preeclampsia Algorithm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250" t="20648" r="26749" b="17470"/>
          <a:stretch/>
        </p:blipFill>
        <p:spPr bwMode="auto">
          <a:xfrm>
            <a:off x="3151160" y="134646"/>
            <a:ext cx="5615141" cy="661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632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1875" t="34375" r="29375" b="10938"/>
          <a:stretch>
            <a:fillRect/>
          </a:stretch>
        </p:blipFill>
        <p:spPr bwMode="auto">
          <a:xfrm>
            <a:off x="1447800" y="643646"/>
            <a:ext cx="7696200" cy="573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0880" y="5877546"/>
            <a:ext cx="1645920" cy="74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723" y="285135"/>
            <a:ext cx="2177845" cy="1612491"/>
          </a:xfrm>
        </p:spPr>
        <p:txBody>
          <a:bodyPr>
            <a:normAutofit/>
          </a:bodyPr>
          <a:lstStyle/>
          <a:p>
            <a:r>
              <a:rPr lang="en-US" dirty="0" smtClean="0"/>
              <a:t>Eclampsia Management Algorithm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7284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0000" t="9375" r="22500" b="3125"/>
          <a:stretch>
            <a:fillRect/>
          </a:stretch>
        </p:blipFill>
        <p:spPr bwMode="auto">
          <a:xfrm>
            <a:off x="3505200" y="228600"/>
            <a:ext cx="5332917" cy="649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392349" y="781456"/>
            <a:ext cx="2983149" cy="183528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+mj-lt"/>
                <a:ea typeface="+mj-ea"/>
                <a:cs typeface="Helvetica"/>
              </a:rPr>
              <a:t>Preeclampsia Early Recognition </a:t>
            </a: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uLnTx/>
                <a:uFillTx/>
                <a:latin typeface="+mj-lt"/>
                <a:ea typeface="+mj-ea"/>
                <a:cs typeface="Helvetica"/>
              </a:rPr>
              <a:t>Tool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2391" y="5768501"/>
            <a:ext cx="1645920" cy="74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6304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B7CE71-8536-4CD9-9A71-39727DA40CA6}" type="slidenum">
              <a:rPr lang="en-US" smtClean="0">
                <a:solidFill>
                  <a:srgbClr val="5F6062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5F6062"/>
              </a:solidFill>
            </a:endParaRPr>
          </a:p>
        </p:txBody>
      </p:sp>
      <p:sp>
        <p:nvSpPr>
          <p:cNvPr id="22531" name="Title 3"/>
          <p:cNvSpPr>
            <a:spLocks noGrp="1"/>
          </p:cNvSpPr>
          <p:nvPr>
            <p:ph type="ctrTitle"/>
          </p:nvPr>
        </p:nvSpPr>
        <p:spPr>
          <a:xfrm>
            <a:off x="369651" y="2062333"/>
            <a:ext cx="6935821" cy="8636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Patient Education and Early Discharge Follow-Up</a:t>
            </a:r>
          </a:p>
        </p:txBody>
      </p:sp>
    </p:spTree>
    <p:extLst>
      <p:ext uri="{BB962C8B-B14F-4D97-AF65-F5344CB8AC3E}">
        <p14:creationId xmlns="" xmlns:p14="http://schemas.microsoft.com/office/powerpoint/2010/main" val="37794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62" y="269414"/>
            <a:ext cx="5828705" cy="736081"/>
          </a:xfrm>
        </p:spPr>
        <p:txBody>
          <a:bodyPr/>
          <a:lstStyle/>
          <a:p>
            <a:r>
              <a:rPr lang="en-US" sz="3200" dirty="0" smtClean="0"/>
              <a:t>Patient Education Materials</a:t>
            </a:r>
            <a:endParaRPr lang="en-US" sz="3200" dirty="0"/>
          </a:p>
        </p:txBody>
      </p:sp>
      <p:pic>
        <p:nvPicPr>
          <p:cNvPr id="10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1913"/>
            <a:ext cx="1143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00400" y="1143000"/>
            <a:ext cx="2514600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628" indent="-342900" defTabSz="914400">
              <a:spcBef>
                <a:spcPts val="400"/>
              </a:spcBef>
              <a:buSzPct val="68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D95E00"/>
                </a:solidFill>
              </a:rPr>
              <a:t>Preeclampsia Foundation example</a:t>
            </a:r>
          </a:p>
          <a:p>
            <a:pPr marL="452628" indent="-342900" defTabSz="914400">
              <a:spcBef>
                <a:spcPts val="400"/>
              </a:spcBef>
              <a:buSzPct val="68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D95E00"/>
                </a:solidFill>
              </a:rPr>
              <a:t>Other patient education materials can be ordered from </a:t>
            </a:r>
            <a:r>
              <a:rPr lang="en-US" u="sng" dirty="0">
                <a:solidFill>
                  <a:srgbClr val="D95E00"/>
                </a:solidFill>
                <a:hlinkClick r:id="rId4"/>
              </a:rPr>
              <a:t>www.preeclampsia.org/market-place</a:t>
            </a:r>
            <a:endParaRPr lang="en-US" dirty="0">
              <a:solidFill>
                <a:srgbClr val="D95E00"/>
              </a:solidFill>
            </a:endParaRPr>
          </a:p>
          <a:p>
            <a:pPr defTabSz="914400"/>
            <a:endParaRPr lang="en-US" dirty="0">
              <a:solidFill>
                <a:srgbClr val="D95E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l="18458" t="11481" r="68095" b="4762"/>
          <a:stretch>
            <a:fillRect/>
          </a:stretch>
        </p:blipFill>
        <p:spPr bwMode="auto">
          <a:xfrm rot="20089288">
            <a:off x="985066" y="1356428"/>
            <a:ext cx="2663074" cy="518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 cstate="print"/>
          <a:srcRect l="17855" t="11991" r="69017" b="6114"/>
          <a:stretch>
            <a:fillRect/>
          </a:stretch>
        </p:blipFill>
        <p:spPr bwMode="auto">
          <a:xfrm rot="1279546">
            <a:off x="5464164" y="1298993"/>
            <a:ext cx="2682232" cy="52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0865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305800" cy="4525963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 smtClean="0"/>
              <a:t>All patients</a:t>
            </a:r>
            <a:r>
              <a:rPr lang="en-US" sz="2400" dirty="0" smtClean="0"/>
              <a:t> diagnosed with preeclampsia/eclampsia</a:t>
            </a:r>
          </a:p>
          <a:p>
            <a:r>
              <a:rPr lang="en-US" sz="2400" dirty="0" smtClean="0"/>
              <a:t>Preeclampsia Toolkit recommends follow-up 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within 3-7 days </a:t>
            </a:r>
            <a:r>
              <a:rPr lang="en-US" sz="2400" dirty="0" smtClean="0"/>
              <a:t>if medication was used during labor and delivery OR postpartum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within 7-14 days </a:t>
            </a:r>
            <a:r>
              <a:rPr lang="en-US" sz="2400" dirty="0" smtClean="0"/>
              <a:t>if no medication was used</a:t>
            </a:r>
          </a:p>
          <a:p>
            <a:r>
              <a:rPr lang="en-US" sz="2400" b="1" dirty="0" smtClean="0"/>
              <a:t>Postpartum</a:t>
            </a:r>
            <a:r>
              <a:rPr lang="en-US" sz="2400" dirty="0" smtClean="0"/>
              <a:t> patients presenting to the ED with hypertension, preeclampsia or eclampsia should either be </a:t>
            </a:r>
            <a:r>
              <a:rPr lang="en-US" sz="2400" b="1" dirty="0" smtClean="0"/>
              <a:t>assessed by or admitted to an obstetrical service</a:t>
            </a:r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Post Discharge Follow-up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3272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7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219200"/>
            <a:ext cx="5791200" cy="3276600"/>
          </a:xfrm>
          <a:prstGeom prst="rect">
            <a:avLst/>
          </a:prstGeom>
        </p:spPr>
      </p:pic>
      <p:sp>
        <p:nvSpPr>
          <p:cNvPr id="31746" name="Title 3"/>
          <p:cNvSpPr>
            <a:spLocks noGrp="1"/>
          </p:cNvSpPr>
          <p:nvPr>
            <p:ph type="title"/>
          </p:nvPr>
        </p:nvSpPr>
        <p:spPr>
          <a:xfrm>
            <a:off x="381000" y="61913"/>
            <a:ext cx="8373893" cy="1096963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Timing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of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Pregnancy-Related Deaths </a:t>
            </a:r>
            <a:b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CA-PAMR, 2002 to 2004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9" name="Content Placeholder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99029015"/>
              </p:ext>
            </p:extLst>
          </p:nvPr>
        </p:nvGraphicFramePr>
        <p:xfrm>
          <a:off x="457200" y="3276600"/>
          <a:ext cx="5867400" cy="3316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79528" y="4800600"/>
            <a:ext cx="80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88%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12952" y="2053443"/>
            <a:ext cx="80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87%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08114" y="5219700"/>
            <a:ext cx="1639885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172200" y="1453802"/>
            <a:ext cx="2743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Non-</a:t>
            </a:r>
            <a:r>
              <a:rPr lang="en-US" sz="24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Preeclampsia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Deaths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06071" y="4397097"/>
            <a:ext cx="2767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Preeclampsia Deaths</a:t>
            </a:r>
            <a:endParaRPr lang="en-US" sz="2400" b="1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408115" y="4714660"/>
            <a:ext cx="3060700" cy="487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54931" y="4213375"/>
            <a:ext cx="716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96%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65328" y="1447800"/>
            <a:ext cx="80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89% 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435100" y="1905000"/>
            <a:ext cx="3060700" cy="487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408115" y="2514600"/>
            <a:ext cx="1639885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1913"/>
            <a:ext cx="1143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05081" y="5534639"/>
            <a:ext cx="2421837" cy="120032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Additional cases presented postpartum- 68% occurred within 4 days of delivery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569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8898" y="1199944"/>
            <a:ext cx="3657600" cy="1752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Arial" charset="0"/>
                <a:ea typeface="ＭＳ Ｐゴシック" charset="0"/>
              </a:rPr>
              <a:t>For More Information and to </a:t>
            </a:r>
            <a:br>
              <a:rPr lang="en-US" sz="2800" b="1" dirty="0" smtClean="0">
                <a:latin typeface="Arial" charset="0"/>
                <a:ea typeface="ＭＳ Ｐゴシック" charset="0"/>
              </a:rPr>
            </a:br>
            <a:r>
              <a:rPr lang="en-US" b="1" dirty="0" smtClean="0">
                <a:latin typeface="Arial" charset="0"/>
                <a:ea typeface="ＭＳ Ｐゴシック" charset="0"/>
              </a:rPr>
              <a:t>Download the CMQCC Toolkit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86698" y="3274142"/>
            <a:ext cx="3479800" cy="19431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2000" dirty="0">
              <a:hlinkClick r:id="rId3"/>
            </a:endParaRPr>
          </a:p>
          <a:p>
            <a:r>
              <a:rPr lang="en-US" sz="2000" dirty="0" smtClean="0"/>
              <a:t>Visit the CMQCC website: </a:t>
            </a:r>
            <a:r>
              <a:rPr lang="en-US" sz="2000" dirty="0">
                <a:hlinkClick r:id="rId4"/>
              </a:rPr>
              <a:t>www.cmqcc.org</a:t>
            </a:r>
            <a:endParaRPr lang="en-US" sz="2000" dirty="0"/>
          </a:p>
          <a:p>
            <a:r>
              <a:rPr lang="en-US" sz="2000" dirty="0"/>
              <a:t>Or </a:t>
            </a:r>
            <a:r>
              <a:rPr lang="en-US" sz="2000" dirty="0" smtClean="0"/>
              <a:t>contact</a:t>
            </a:r>
            <a:r>
              <a:rPr lang="en-US" sz="2000" dirty="0"/>
              <a:t> </a:t>
            </a:r>
            <a:r>
              <a:rPr lang="en-US" sz="2000" dirty="0" smtClean="0">
                <a:hlinkClick r:id="rId5"/>
              </a:rPr>
              <a:t>info@cmqcc.org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6" name="Picture 5" descr="PRE TOOLKIT COVER.tif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22288"/>
            <a:ext cx="5027898" cy="61325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1913"/>
            <a:ext cx="1143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062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312" y="1820364"/>
            <a:ext cx="7284254" cy="898559"/>
          </a:xfrm>
        </p:spPr>
        <p:txBody>
          <a:bodyPr/>
          <a:lstStyle/>
          <a:p>
            <a:r>
              <a:rPr lang="en-US" dirty="0" smtClean="0"/>
              <a:t>Thank you for your time and effort!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72" y="4153243"/>
            <a:ext cx="3258355" cy="23297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48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B7CE71-8536-4CD9-9A71-39727DA40CA6}" type="slidenum">
              <a:rPr lang="en-US" smtClean="0">
                <a:solidFill>
                  <a:srgbClr val="5F6062"/>
                </a:solidFill>
              </a:rPr>
              <a:pPr>
                <a:defRPr/>
              </a:pPr>
              <a:t>4</a:t>
            </a:fld>
            <a:endParaRPr lang="en-US">
              <a:solidFill>
                <a:srgbClr val="5F6062"/>
              </a:solidFill>
            </a:endParaRPr>
          </a:p>
        </p:txBody>
      </p:sp>
      <p:sp>
        <p:nvSpPr>
          <p:cNvPr id="22531" name="Title 3"/>
          <p:cNvSpPr>
            <a:spLocks noGrp="1"/>
          </p:cNvSpPr>
          <p:nvPr>
            <p:ph type="ctrTitle"/>
          </p:nvPr>
        </p:nvSpPr>
        <p:spPr>
          <a:xfrm>
            <a:off x="369651" y="1809413"/>
            <a:ext cx="7445375" cy="8636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Background Information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Maternal Morbidity and Mortality</a:t>
            </a:r>
          </a:p>
        </p:txBody>
      </p:sp>
    </p:spTree>
    <p:extLst>
      <p:ext uri="{BB962C8B-B14F-4D97-AF65-F5344CB8AC3E}">
        <p14:creationId xmlns="" xmlns:p14="http://schemas.microsoft.com/office/powerpoint/2010/main" val="375347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ct 2"/>
          <p:cNvGraphicFramePr>
            <a:graphicFrameLocks noChangeAspect="1"/>
          </p:cNvGraphicFramePr>
          <p:nvPr/>
        </p:nvGraphicFramePr>
        <p:xfrm>
          <a:off x="160337" y="1117600"/>
          <a:ext cx="8720138" cy="471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1663700" y="4851400"/>
            <a:ext cx="6553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C0000"/>
                </a:solidFill>
                <a:cs typeface="Arial" charset="0"/>
              </a:rPr>
              <a:t>HP Objectives – Maternal Deaths (</a:t>
            </a:r>
            <a:r>
              <a:rPr lang="en-US" u="sng" dirty="0">
                <a:solidFill>
                  <a:srgbClr val="FC0000"/>
                </a:solidFill>
                <a:cs typeface="Arial" charset="0"/>
              </a:rPr>
              <a:t>&lt;</a:t>
            </a:r>
            <a:r>
              <a:rPr lang="en-US" dirty="0">
                <a:solidFill>
                  <a:srgbClr val="FC0000"/>
                </a:solidFill>
                <a:cs typeface="Arial" charset="0"/>
              </a:rPr>
              <a:t>42days postpartum) per 100,000 Live Births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 rot="-5400000">
            <a:off x="-1291431" y="3161506"/>
            <a:ext cx="3352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cs typeface="Arial" charset="0"/>
              </a:rPr>
              <a:t>Maternal Deaths per 100,000 Live Births</a:t>
            </a:r>
          </a:p>
        </p:txBody>
      </p:sp>
      <p:sp>
        <p:nvSpPr>
          <p:cNvPr id="73733" name="Rectangle 7"/>
          <p:cNvSpPr>
            <a:spLocks noChangeArrowheads="1"/>
          </p:cNvSpPr>
          <p:nvPr/>
        </p:nvSpPr>
        <p:spPr bwMode="auto">
          <a:xfrm>
            <a:off x="1177925" y="5278438"/>
            <a:ext cx="46038" cy="14446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295400" y="1524000"/>
            <a:ext cx="7486650" cy="444500"/>
            <a:chOff x="957" y="972"/>
            <a:chExt cx="4716" cy="280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4704" y="972"/>
              <a:ext cx="969" cy="271"/>
              <a:chOff x="3552" y="1122"/>
              <a:chExt cx="969" cy="271"/>
            </a:xfrm>
          </p:grpSpPr>
          <p:sp>
            <p:nvSpPr>
              <p:cNvPr id="13327" name="Text Box 15"/>
              <p:cNvSpPr txBox="1">
                <a:spLocks noChangeArrowheads="1"/>
              </p:cNvSpPr>
              <p:nvPr/>
            </p:nvSpPr>
            <p:spPr bwMode="auto">
              <a:xfrm>
                <a:off x="3552" y="1122"/>
                <a:ext cx="576" cy="271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1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ICD-10 codes</a:t>
                </a:r>
              </a:p>
            </p:txBody>
          </p:sp>
          <p:sp>
            <p:nvSpPr>
              <p:cNvPr id="13328" name="Line 16"/>
              <p:cNvSpPr>
                <a:spLocks noChangeShapeType="1"/>
              </p:cNvSpPr>
              <p:nvPr/>
            </p:nvSpPr>
            <p:spPr bwMode="auto">
              <a:xfrm>
                <a:off x="4137" y="1218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itchFamily="34" charset="0"/>
                  <a:ea typeface="ＭＳ Ｐゴシック" charset="0"/>
                  <a:cs typeface="Arial" pitchFamily="34" charset="0"/>
                </a:endParaRPr>
              </a:p>
            </p:txBody>
          </p:sp>
        </p:grp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957" y="981"/>
              <a:ext cx="957" cy="271"/>
              <a:chOff x="786" y="1008"/>
              <a:chExt cx="957" cy="271"/>
            </a:xfrm>
          </p:grpSpPr>
          <p:sp>
            <p:nvSpPr>
              <p:cNvPr id="13330" name="Text Box 18"/>
              <p:cNvSpPr txBox="1">
                <a:spLocks noChangeArrowheads="1"/>
              </p:cNvSpPr>
              <p:nvPr/>
            </p:nvSpPr>
            <p:spPr bwMode="auto">
              <a:xfrm>
                <a:off x="1167" y="1008"/>
                <a:ext cx="576" cy="271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1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ICD-8 codes</a:t>
                </a:r>
              </a:p>
            </p:txBody>
          </p:sp>
          <p:sp>
            <p:nvSpPr>
              <p:cNvPr id="13331" name="Line 19"/>
              <p:cNvSpPr>
                <a:spLocks noChangeShapeType="1"/>
              </p:cNvSpPr>
              <p:nvPr/>
            </p:nvSpPr>
            <p:spPr bwMode="auto">
              <a:xfrm flipH="1">
                <a:off x="786" y="1095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itchFamily="34" charset="0"/>
                  <a:ea typeface="ＭＳ Ｐゴシック" charset="0"/>
                  <a:cs typeface="Arial" pitchFamily="34" charset="0"/>
                </a:endParaRPr>
              </a:p>
            </p:txBody>
          </p:sp>
        </p:grp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2414" y="981"/>
              <a:ext cx="1348" cy="271"/>
              <a:chOff x="2414" y="1062"/>
              <a:chExt cx="1348" cy="271"/>
            </a:xfrm>
          </p:grpSpPr>
          <p:sp>
            <p:nvSpPr>
              <p:cNvPr id="13333" name="Text Box 21"/>
              <p:cNvSpPr txBox="1">
                <a:spLocks noChangeArrowheads="1"/>
              </p:cNvSpPr>
              <p:nvPr/>
            </p:nvSpPr>
            <p:spPr bwMode="auto">
              <a:xfrm>
                <a:off x="2798" y="1062"/>
                <a:ext cx="576" cy="271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1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 pitchFamily="34" charset="0"/>
                    <a:ea typeface="ＭＳ Ｐゴシック" charset="0"/>
                    <a:cs typeface="Arial" pitchFamily="34" charset="0"/>
                  </a:rPr>
                  <a:t>ICD-9 codes</a:t>
                </a:r>
              </a:p>
            </p:txBody>
          </p:sp>
          <p:sp>
            <p:nvSpPr>
              <p:cNvPr id="13334" name="Line 22"/>
              <p:cNvSpPr>
                <a:spLocks noChangeShapeType="1"/>
              </p:cNvSpPr>
              <p:nvPr/>
            </p:nvSpPr>
            <p:spPr bwMode="auto">
              <a:xfrm>
                <a:off x="3378" y="1149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itchFamily="34" charset="0"/>
                  <a:ea typeface="ＭＳ Ｐゴシック" charset="0"/>
                  <a:cs typeface="Arial" pitchFamily="34" charset="0"/>
                </a:endParaRPr>
              </a:p>
            </p:txBody>
          </p:sp>
          <p:sp>
            <p:nvSpPr>
              <p:cNvPr id="13335" name="Line 23"/>
              <p:cNvSpPr>
                <a:spLocks noChangeShapeType="1"/>
              </p:cNvSpPr>
              <p:nvPr/>
            </p:nvSpPr>
            <p:spPr bwMode="auto">
              <a:xfrm flipH="1">
                <a:off x="2414" y="1139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itchFamily="34" charset="0"/>
                  <a:ea typeface="ＭＳ Ｐゴシック" charset="0"/>
                  <a:cs typeface="Arial" pitchFamily="34" charset="0"/>
                </a:endParaRPr>
              </a:p>
            </p:txBody>
          </p:sp>
        </p:grpSp>
      </p:grpSp>
      <p:sp>
        <p:nvSpPr>
          <p:cNvPr id="13336" name="Line 24"/>
          <p:cNvSpPr>
            <a:spLocks noChangeShapeType="1"/>
          </p:cNvSpPr>
          <p:nvPr/>
        </p:nvSpPr>
        <p:spPr bwMode="auto">
          <a:xfrm flipH="1" flipV="1">
            <a:off x="2806700" y="1385888"/>
            <a:ext cx="19050" cy="3898900"/>
          </a:xfrm>
          <a:prstGeom prst="lin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 flipH="1" flipV="1">
            <a:off x="6465888" y="1379538"/>
            <a:ext cx="19050" cy="3898900"/>
          </a:xfrm>
          <a:prstGeom prst="lin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73737" name="Rectangle 25"/>
          <p:cNvSpPr>
            <a:spLocks noChangeArrowheads="1"/>
          </p:cNvSpPr>
          <p:nvPr/>
        </p:nvSpPr>
        <p:spPr bwMode="auto">
          <a:xfrm>
            <a:off x="762000" y="-1607"/>
            <a:ext cx="7516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Maternal Mortality Rate, California Residents; 1970-2010</a:t>
            </a:r>
          </a:p>
        </p:txBody>
      </p: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>
            <a:off x="327025" y="1066800"/>
            <a:ext cx="8077200" cy="1588"/>
          </a:xfrm>
          <a:prstGeom prst="line">
            <a:avLst/>
          </a:prstGeom>
          <a:noFill/>
          <a:ln w="25400">
            <a:solidFill>
              <a:srgbClr val="595959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73739" name="Picture 5" descr="http://cdphintranet/PublishingImages/logo_CDPH_v%5b1%5d.1_color%20cop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3975"/>
            <a:ext cx="1122364" cy="94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2" descr="MCAH_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7"/>
            <a:ext cx="663575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41" name="Rectangle 7"/>
          <p:cNvSpPr>
            <a:spLocks noChangeArrowheads="1"/>
          </p:cNvSpPr>
          <p:nvPr/>
        </p:nvSpPr>
        <p:spPr bwMode="auto">
          <a:xfrm>
            <a:off x="4827588" y="5284788"/>
            <a:ext cx="46037" cy="14446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3742" name="Rectangle 7"/>
          <p:cNvSpPr>
            <a:spLocks noChangeArrowheads="1"/>
          </p:cNvSpPr>
          <p:nvPr/>
        </p:nvSpPr>
        <p:spPr bwMode="auto">
          <a:xfrm>
            <a:off x="5715000" y="5268913"/>
            <a:ext cx="46038" cy="14446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3743" name="Rectangle 7"/>
          <p:cNvSpPr>
            <a:spLocks noChangeArrowheads="1"/>
          </p:cNvSpPr>
          <p:nvPr/>
        </p:nvSpPr>
        <p:spPr bwMode="auto">
          <a:xfrm>
            <a:off x="6629400" y="5286375"/>
            <a:ext cx="46038" cy="144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3744" name="Rectangle 7"/>
          <p:cNvSpPr>
            <a:spLocks noChangeArrowheads="1"/>
          </p:cNvSpPr>
          <p:nvPr/>
        </p:nvSpPr>
        <p:spPr bwMode="auto">
          <a:xfrm>
            <a:off x="8458200" y="5275263"/>
            <a:ext cx="46038" cy="14446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3745" name="Rectangle 7"/>
          <p:cNvSpPr>
            <a:spLocks noChangeArrowheads="1"/>
          </p:cNvSpPr>
          <p:nvPr/>
        </p:nvSpPr>
        <p:spPr bwMode="auto">
          <a:xfrm>
            <a:off x="3016250" y="5278438"/>
            <a:ext cx="46038" cy="14446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3746" name="Rectangle 7"/>
          <p:cNvSpPr>
            <a:spLocks noChangeArrowheads="1"/>
          </p:cNvSpPr>
          <p:nvPr/>
        </p:nvSpPr>
        <p:spPr bwMode="auto">
          <a:xfrm>
            <a:off x="3913188" y="5281613"/>
            <a:ext cx="46037" cy="14446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3747" name="Rectangle 7"/>
          <p:cNvSpPr>
            <a:spLocks noChangeArrowheads="1"/>
          </p:cNvSpPr>
          <p:nvPr/>
        </p:nvSpPr>
        <p:spPr bwMode="auto">
          <a:xfrm>
            <a:off x="2097088" y="5275263"/>
            <a:ext cx="44450" cy="14446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3748" name="Rectangle 7"/>
          <p:cNvSpPr>
            <a:spLocks noChangeArrowheads="1"/>
          </p:cNvSpPr>
          <p:nvPr/>
        </p:nvSpPr>
        <p:spPr bwMode="auto">
          <a:xfrm>
            <a:off x="7543800" y="5278438"/>
            <a:ext cx="46038" cy="14446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2" name="TextBox 26"/>
          <p:cNvSpPr txBox="1">
            <a:spLocks noChangeArrowheads="1"/>
          </p:cNvSpPr>
          <p:nvPr/>
        </p:nvSpPr>
        <p:spPr bwMode="auto">
          <a:xfrm>
            <a:off x="715963" y="5924550"/>
            <a:ext cx="80486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595959"/>
                </a:solidFill>
                <a:cs typeface="ＭＳ Ｐゴシック" charset="0"/>
              </a:rPr>
              <a:t>SOURCE: State of California, Department of Public Health, California Birth and Death Statistical Master Files, 1970-2010. Maternal mortality for California (deaths ≤ 42 days postpartum) was calculated using the ICD-8 cause of death classification for 1970-1978, ICD-9 classification for 1979-1998 and ICD-10 classification for 1999-2010. Healthy People Objectives: HP2000: 5.0 deaths per 100,000 live births; HP2010: 3.3 deaths, later revised to 4.3 deaths per 100,000 live births, and; HP2020: 11.4 deaths per 100,000 live births. Produced by California Department of Public Health, Center for Family Health, Maternal, Child and Adolescent Health Division, December, 2012. </a:t>
            </a:r>
            <a:endParaRPr lang="en-US" sz="1800" dirty="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3657600" y="2895600"/>
            <a:ext cx="4724400" cy="14478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1900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/>
          </p:cNvSpPr>
          <p:nvPr/>
        </p:nvSpPr>
        <p:spPr bwMode="auto">
          <a:xfrm>
            <a:off x="523875" y="373496"/>
            <a:ext cx="7972876" cy="50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charset="0"/>
              <a:buChar char="n"/>
              <a:defRPr sz="3200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¨"/>
              <a:defRPr sz="28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65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65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65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65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>
              <a:buClr>
                <a:srgbClr val="FF9900"/>
              </a:buClr>
              <a:buFont typeface="Wingdings" charset="0"/>
              <a:buNone/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Maternal Hypertension in California, 1999-2005</a:t>
            </a:r>
          </a:p>
          <a:p>
            <a:pPr marL="0" indent="0">
              <a:buClr>
                <a:srgbClr val="FF9900"/>
              </a:buClr>
              <a:buFont typeface="Wingdings" charset="0"/>
              <a:buNone/>
            </a:pPr>
            <a:endParaRPr lang="en-US" sz="28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676" y="5783127"/>
            <a:ext cx="7724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www.cdph.ca.gov/programs/mcah/Documents/MO-CAPAMR-TrendsinMaternalMorbidityinCalifornia-1999-2005-TechnicalReport.pdf</a:t>
            </a:r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171448"/>
            <a:ext cx="7534275" cy="416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9400" y="1295400"/>
            <a:ext cx="2895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879475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maternal hypertension identified at time of hospitalization for labor and delivery </a:t>
            </a:r>
            <a:r>
              <a:rPr lang="en-US" sz="1600" dirty="0" smtClean="0"/>
              <a:t>(includes pre-gestational and gestational hypertension)</a:t>
            </a:r>
            <a:endParaRPr lang="en-US" sz="1600" dirty="0"/>
          </a:p>
        </p:txBody>
      </p:sp>
      <p:pic>
        <p:nvPicPr>
          <p:cNvPr id="8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1913"/>
            <a:ext cx="1143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6178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114800" y="1894524"/>
            <a:ext cx="5028703" cy="4527043"/>
            <a:chOff x="1968" y="945"/>
            <a:chExt cx="2722" cy="2742"/>
          </a:xfrm>
        </p:grpSpPr>
        <p:sp>
          <p:nvSpPr>
            <p:cNvPr id="51203" name="Oval 3"/>
            <p:cNvSpPr>
              <a:spLocks noChangeArrowheads="1"/>
            </p:cNvSpPr>
            <p:nvPr/>
          </p:nvSpPr>
          <p:spPr bwMode="auto">
            <a:xfrm>
              <a:off x="1968" y="945"/>
              <a:ext cx="1716" cy="270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pPr algn="l"/>
              <a:endParaRPr lang="en-US" dirty="0"/>
            </a:p>
            <a:p>
              <a:pPr algn="l"/>
              <a:endParaRPr lang="en-US" sz="2400" b="1" dirty="0" smtClean="0"/>
            </a:p>
            <a:p>
              <a:pPr algn="l"/>
              <a:endParaRPr lang="en-US" sz="2400" b="1" dirty="0"/>
            </a:p>
            <a:p>
              <a:pPr algn="l"/>
              <a:endParaRPr lang="en-US" sz="2400" b="1" dirty="0" smtClean="0"/>
            </a:p>
            <a:p>
              <a:pPr algn="l"/>
              <a:r>
                <a:rPr lang="en-US" sz="2400" b="1" dirty="0" smtClean="0"/>
                <a:t>400-500x</a:t>
              </a:r>
              <a:endParaRPr lang="en-US" sz="2400" b="1" dirty="0"/>
            </a:p>
            <a:p>
              <a:endParaRPr lang="en-US" dirty="0"/>
            </a:p>
          </p:txBody>
        </p:sp>
        <p:sp>
          <p:nvSpPr>
            <p:cNvPr id="51204" name="Text Box 4"/>
            <p:cNvSpPr txBox="1">
              <a:spLocks noChangeArrowheads="1"/>
            </p:cNvSpPr>
            <p:nvPr/>
          </p:nvSpPr>
          <p:spPr bwMode="auto">
            <a:xfrm>
              <a:off x="3684" y="2513"/>
              <a:ext cx="1006" cy="1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b="1" dirty="0"/>
                <a:t>Serious </a:t>
              </a:r>
              <a:br>
                <a:rPr lang="en-US" sz="2000" b="1" dirty="0"/>
              </a:br>
              <a:r>
                <a:rPr lang="en-US" sz="2000" b="1" dirty="0"/>
                <a:t>Morbidity: </a:t>
              </a:r>
              <a:r>
                <a:rPr lang="en-US" sz="2000" b="1" dirty="0" smtClean="0"/>
                <a:t>3400/year </a:t>
              </a:r>
              <a:r>
                <a:rPr lang="en-US" sz="2000" dirty="0" smtClean="0"/>
                <a:t>(prolonged postpartum length of stay)</a:t>
              </a:r>
              <a:endParaRPr lang="en-US" sz="2000" dirty="0"/>
            </a:p>
          </p:txBody>
        </p:sp>
        <p:sp>
          <p:nvSpPr>
            <p:cNvPr id="51205" name="Line 5"/>
            <p:cNvSpPr>
              <a:spLocks noChangeShapeType="1"/>
            </p:cNvSpPr>
            <p:nvPr/>
          </p:nvSpPr>
          <p:spPr bwMode="auto">
            <a:xfrm>
              <a:off x="3324" y="3032"/>
              <a:ext cx="360" cy="2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/>
              <a:tailEnd type="none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1206" name="Rectangle 6"/>
          <p:cNvSpPr>
            <a:spLocks noGrp="1" noChangeArrowheads="1"/>
          </p:cNvSpPr>
          <p:nvPr>
            <p:ph type="title"/>
          </p:nvPr>
        </p:nvSpPr>
        <p:spPr>
          <a:xfrm>
            <a:off x="558800" y="378697"/>
            <a:ext cx="7899400" cy="4572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Maternal Morbidity and Mortality: Preeclampsia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5314950" y="9906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2400" b="1" dirty="0"/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388666" y="1488478"/>
            <a:ext cx="4793722" cy="3016541"/>
            <a:chOff x="2446" y="890"/>
            <a:chExt cx="3326" cy="1958"/>
          </a:xfrm>
        </p:grpSpPr>
        <p:sp>
          <p:nvSpPr>
            <p:cNvPr id="51210" name="Oval 10"/>
            <p:cNvSpPr>
              <a:spLocks noChangeArrowheads="1"/>
            </p:cNvSpPr>
            <p:nvPr/>
          </p:nvSpPr>
          <p:spPr bwMode="auto">
            <a:xfrm>
              <a:off x="2446" y="1336"/>
              <a:ext cx="1200" cy="151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r>
                <a:rPr lang="en-US" sz="2400" b="1" dirty="0" smtClean="0"/>
                <a:t>40-50x</a:t>
              </a:r>
              <a:endParaRPr lang="en-US" sz="2400" b="1" dirty="0"/>
            </a:p>
          </p:txBody>
        </p:sp>
        <p:sp>
          <p:nvSpPr>
            <p:cNvPr id="51211" name="Text Box 11"/>
            <p:cNvSpPr txBox="1">
              <a:spLocks noChangeArrowheads="1"/>
            </p:cNvSpPr>
            <p:nvPr/>
          </p:nvSpPr>
          <p:spPr bwMode="auto">
            <a:xfrm>
              <a:off x="3775" y="890"/>
              <a:ext cx="1997" cy="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b="1" dirty="0"/>
                <a:t>Near Misses: </a:t>
              </a:r>
              <a:r>
                <a:rPr lang="en-US" sz="2000" b="1" dirty="0" smtClean="0"/>
                <a:t>380/year </a:t>
              </a:r>
              <a:r>
                <a:rPr lang="en-US" sz="2000" dirty="0" smtClean="0"/>
                <a:t>(ICU admissions)</a:t>
              </a:r>
              <a:endParaRPr lang="en-US" sz="2000" dirty="0"/>
            </a:p>
          </p:txBody>
        </p:sp>
        <p:sp>
          <p:nvSpPr>
            <p:cNvPr id="51212" name="Line 12"/>
            <p:cNvSpPr>
              <a:spLocks noChangeShapeType="1"/>
            </p:cNvSpPr>
            <p:nvPr/>
          </p:nvSpPr>
          <p:spPr bwMode="auto">
            <a:xfrm flipV="1">
              <a:off x="3476" y="1360"/>
              <a:ext cx="904" cy="5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/>
              <a:tailEnd type="none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57200" y="990346"/>
            <a:ext cx="8001000" cy="2316446"/>
            <a:chOff x="288" y="145"/>
            <a:chExt cx="5040" cy="1468"/>
          </a:xfrm>
        </p:grpSpPr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2976" y="242"/>
              <a:ext cx="480" cy="1371"/>
              <a:chOff x="2976" y="242"/>
              <a:chExt cx="480" cy="1371"/>
            </a:xfrm>
          </p:grpSpPr>
          <p:sp>
            <p:nvSpPr>
              <p:cNvPr id="51216" name="Oval 16"/>
              <p:cNvSpPr>
                <a:spLocks noChangeArrowheads="1"/>
              </p:cNvSpPr>
              <p:nvPr/>
            </p:nvSpPr>
            <p:spPr bwMode="auto">
              <a:xfrm>
                <a:off x="2976" y="1155"/>
                <a:ext cx="480" cy="45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b="1" dirty="0" smtClean="0"/>
              </a:p>
            </p:txBody>
          </p:sp>
          <p:sp>
            <p:nvSpPr>
              <p:cNvPr id="51217" name="Line 17"/>
              <p:cNvSpPr>
                <a:spLocks noChangeShapeType="1"/>
              </p:cNvSpPr>
              <p:nvPr/>
            </p:nvSpPr>
            <p:spPr bwMode="auto">
              <a:xfrm flipV="1">
                <a:off x="3262" y="242"/>
                <a:ext cx="194" cy="10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/>
                <a:tailEnd type="none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51218" name="Rectangle 18"/>
            <p:cNvSpPr>
              <a:spLocks noChangeArrowheads="1"/>
            </p:cNvSpPr>
            <p:nvPr/>
          </p:nvSpPr>
          <p:spPr bwMode="auto">
            <a:xfrm>
              <a:off x="288" y="145"/>
              <a:ext cx="5040" cy="28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2400" dirty="0"/>
            </a:p>
            <a:p>
              <a:pPr eaLnBrk="1" hangingPunct="1"/>
              <a:r>
                <a:rPr lang="en-US" sz="2400" dirty="0" smtClean="0"/>
                <a:t>About 8 Preeclampsia </a:t>
              </a:r>
              <a:r>
                <a:rPr lang="en-US" sz="2400" dirty="0"/>
                <a:t>Related Mortalities </a:t>
              </a:r>
              <a:r>
                <a:rPr lang="en-US" sz="2400" dirty="0" smtClean="0"/>
                <a:t>/ Year </a:t>
              </a:r>
              <a:r>
                <a:rPr lang="en-US" sz="2400" dirty="0"/>
                <a:t>in CA</a:t>
              </a:r>
            </a:p>
            <a:p>
              <a:pPr eaLnBrk="1" hangingPunct="1"/>
              <a:r>
                <a:rPr lang="en-US" sz="2400" dirty="0"/>
                <a:t> </a:t>
              </a:r>
            </a:p>
          </p:txBody>
        </p:sp>
      </p:grpSp>
      <p:pic>
        <p:nvPicPr>
          <p:cNvPr id="21" name="Picture 7" descr="iceber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60256"/>
            <a:ext cx="3363985" cy="431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3455" y="6500091"/>
            <a:ext cx="64516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2007 All-California Rapid Cycle Maternal/Infant Database for CA Births</a:t>
            </a:r>
            <a:endParaRPr lang="en-US" sz="1400" dirty="0"/>
          </a:p>
        </p:txBody>
      </p:sp>
      <p:pic>
        <p:nvPicPr>
          <p:cNvPr id="20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473" y="122729"/>
            <a:ext cx="1143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000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18" name="Title 1"/>
          <p:cNvSpPr>
            <a:spLocks noGrp="1"/>
          </p:cNvSpPr>
          <p:nvPr>
            <p:ph type="title"/>
          </p:nvPr>
        </p:nvSpPr>
        <p:spPr>
          <a:xfrm>
            <a:off x="342900" y="88106"/>
            <a:ext cx="8229600" cy="8683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CA-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PAMR: </a:t>
            </a:r>
            <a:r>
              <a:rPr lang="en-US" sz="2800" dirty="0" smtClean="0">
                <a:latin typeface="Arial" charset="0"/>
                <a:ea typeface="ＭＳ Ｐゴシック" charset="0"/>
                <a:cs typeface="Arial" charset="0"/>
              </a:rPr>
              <a:t>Chance </a:t>
            </a:r>
            <a:r>
              <a:rPr lang="en-US" sz="2800" dirty="0">
                <a:latin typeface="Arial" charset="0"/>
                <a:ea typeface="ＭＳ Ｐゴシック" charset="0"/>
                <a:cs typeface="Arial" charset="0"/>
              </a:rPr>
              <a:t>to Alter Outcome </a:t>
            </a:r>
            <a:r>
              <a:rPr lang="en-US" dirty="0" smtClean="0">
                <a:latin typeface="Arial" charset="0"/>
                <a:ea typeface="ＭＳ Ｐゴシック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ＭＳ Ｐゴシック" charset="0"/>
                <a:cs typeface="Arial" charset="0"/>
              </a:rPr>
              <a:t>Grouped </a:t>
            </a:r>
            <a:r>
              <a:rPr lang="en-US" sz="2400" dirty="0">
                <a:latin typeface="Arial" charset="0"/>
                <a:ea typeface="ＭＳ Ｐゴシック" charset="0"/>
                <a:cs typeface="Arial" charset="0"/>
              </a:rPr>
              <a:t>Cause of Death; 2002-2004 (N=145)</a:t>
            </a:r>
          </a:p>
        </p:txBody>
      </p:sp>
      <p:pic>
        <p:nvPicPr>
          <p:cNvPr id="9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1913"/>
            <a:ext cx="1143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3"/>
          <p:cNvCxnSpPr>
            <a:cxnSpLocks noChangeShapeType="1"/>
          </p:cNvCxnSpPr>
          <p:nvPr/>
        </p:nvCxnSpPr>
        <p:spPr bwMode="auto">
          <a:xfrm>
            <a:off x="381000" y="1676400"/>
            <a:ext cx="8382000" cy="0"/>
          </a:xfrm>
          <a:prstGeom prst="line">
            <a:avLst/>
          </a:prstGeom>
          <a:noFill/>
          <a:ln w="25400">
            <a:solidFill>
              <a:srgbClr val="595959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3" name="Content Placeholder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54573057"/>
              </p:ext>
            </p:extLst>
          </p:nvPr>
        </p:nvGraphicFramePr>
        <p:xfrm>
          <a:off x="438556" y="1186774"/>
          <a:ext cx="8266888" cy="5273106"/>
        </p:xfrm>
        <a:graphic>
          <a:graphicData uri="http://schemas.openxmlformats.org/drawingml/2006/table">
            <a:tbl>
              <a:tblPr/>
              <a:tblGrid>
                <a:gridCol w="3381908"/>
                <a:gridCol w="1202457"/>
                <a:gridCol w="889317"/>
                <a:gridCol w="1396603"/>
                <a:gridCol w="1396603"/>
              </a:tblGrid>
              <a:tr h="38230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Grouped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Cause of Death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EC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Chance to Alter Outcome  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BE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637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Strong /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Good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(%)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Some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(%)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None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(%)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Total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 (%)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30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Obstetric hemorrhage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69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25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16 (11)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37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Deep vein thrombosis/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	pulmonary embolism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53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15 (10)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30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Sepsis/infection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 (7)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30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Preeclampsia/eclampsia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25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(17)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37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Cardiomyopathy and other cardiovascular causes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25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61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14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28 (19)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30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Cerebral vascular accident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78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 (6)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30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Amniotic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fluid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mbolism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87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13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15 (10)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30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All other causes of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death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46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46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26 (18)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30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Total (%)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48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145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406400" y="3707318"/>
            <a:ext cx="8356600" cy="431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583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252" y="1741984"/>
            <a:ext cx="8210254" cy="1552400"/>
          </a:xfrm>
        </p:spPr>
        <p:txBody>
          <a:bodyPr/>
          <a:lstStyle/>
          <a:p>
            <a:r>
              <a:rPr lang="en-US" sz="3600" b="1" dirty="0" smtClean="0"/>
              <a:t>Severe Preeclampsia Case Studies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3600" i="1" dirty="0"/>
          </a:p>
        </p:txBody>
      </p:sp>
    </p:spTree>
    <p:extLst>
      <p:ext uri="{BB962C8B-B14F-4D97-AF65-F5344CB8AC3E}">
        <p14:creationId xmlns="" xmlns:p14="http://schemas.microsoft.com/office/powerpoint/2010/main" val="417483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eclampsiaToolkit-LS 9-1">
  <a:themeElements>
    <a:clrScheme name="Pixel 10">
      <a:dk1>
        <a:srgbClr val="000000"/>
      </a:dk1>
      <a:lt1>
        <a:srgbClr val="FFFFFF"/>
      </a:lt1>
      <a:dk2>
        <a:srgbClr val="000000"/>
      </a:dk2>
      <a:lt2>
        <a:srgbClr val="FF9900"/>
      </a:lt2>
      <a:accent1>
        <a:srgbClr val="FFCC99"/>
      </a:accent1>
      <a:accent2>
        <a:srgbClr val="FBA313"/>
      </a:accent2>
      <a:accent3>
        <a:srgbClr val="FFFFFF"/>
      </a:accent3>
      <a:accent4>
        <a:srgbClr val="000000"/>
      </a:accent4>
      <a:accent5>
        <a:srgbClr val="FFE2CA"/>
      </a:accent5>
      <a:accent6>
        <a:srgbClr val="E39310"/>
      </a:accent6>
      <a:hlink>
        <a:srgbClr val="CC3300"/>
      </a:hlink>
      <a:folHlink>
        <a:srgbClr val="FCC66E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- 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90B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E9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gnity Health template slides">
  <a:themeElements>
    <a:clrScheme name="Dignity Health">
      <a:dk1>
        <a:srgbClr val="D95E00"/>
      </a:dk1>
      <a:lt1>
        <a:srgbClr val="FFFFFF"/>
      </a:lt1>
      <a:dk2>
        <a:srgbClr val="000000"/>
      </a:dk2>
      <a:lt2>
        <a:srgbClr val="FFFFFF"/>
      </a:lt2>
      <a:accent1>
        <a:srgbClr val="EAAB00"/>
      </a:accent1>
      <a:accent2>
        <a:srgbClr val="D95E00"/>
      </a:accent2>
      <a:accent3>
        <a:srgbClr val="5E9732"/>
      </a:accent3>
      <a:accent4>
        <a:srgbClr val="0070C0"/>
      </a:accent4>
      <a:accent5>
        <a:srgbClr val="AA272F"/>
      </a:accent5>
      <a:accent6>
        <a:srgbClr val="5F6062"/>
      </a:accent6>
      <a:hlink>
        <a:srgbClr val="0070C0"/>
      </a:hlink>
      <a:folHlink>
        <a:srgbClr val="AA27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Paper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Dignity Health template slides.thmx</Template>
  <TotalTime>666</TotalTime>
  <Words>2245</Words>
  <Application>Microsoft Office PowerPoint</Application>
  <PresentationFormat>On-screen Show (4:3)</PresentationFormat>
  <Paragraphs>322</Paragraphs>
  <Slides>38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PreeclampsiaToolkit-LS 9-1</vt:lpstr>
      <vt:lpstr>Default - Title and Content</vt:lpstr>
      <vt:lpstr>Dignity Health template slides</vt:lpstr>
      <vt:lpstr>Microsoft Office PowerPoint 97-2003 Presentation</vt:lpstr>
      <vt:lpstr>Preeclampsia and Other Hypertensive Disorders of Pregnancy Updates, Definitions and Treatment</vt:lpstr>
      <vt:lpstr>Session Objectives</vt:lpstr>
      <vt:lpstr>CMQCC Releases Preeclampsia Toolkit 2014!</vt:lpstr>
      <vt:lpstr>Background Information Maternal Morbidity and Mortality</vt:lpstr>
      <vt:lpstr>Slide 5</vt:lpstr>
      <vt:lpstr>Slide 6</vt:lpstr>
      <vt:lpstr>Maternal Morbidity and Mortality: Preeclampsia</vt:lpstr>
      <vt:lpstr>CA-PAMR: Chance to Alter Outcome  Grouped Cause of Death; 2002-2004 (N=145)</vt:lpstr>
      <vt:lpstr>Severe Preeclampsia Case Studies </vt:lpstr>
      <vt:lpstr>Patient A – “Molly” </vt:lpstr>
      <vt:lpstr>Patient A – “Molly” </vt:lpstr>
      <vt:lpstr>Patient A – “Molly” </vt:lpstr>
      <vt:lpstr>Patient B – “Rosalie” </vt:lpstr>
      <vt:lpstr>Patient B – “Rosalie” </vt:lpstr>
      <vt:lpstr>Patient B – “Rosalie” </vt:lpstr>
      <vt:lpstr>Preeclampsia Bundle Elements</vt:lpstr>
      <vt:lpstr>Dignity Health’s Preeclampsia Bundle Elements</vt:lpstr>
      <vt:lpstr>Classification of Hypertensive Disorders of Pregnancy</vt:lpstr>
      <vt:lpstr>Blood Pressure Criteria for Preeclampsia</vt:lpstr>
      <vt:lpstr>What’s New … Preeclampsia Definitions</vt:lpstr>
      <vt:lpstr>Severe Features of Preeclampsia (Any of these findings)</vt:lpstr>
      <vt:lpstr>Early Identification and Treatment</vt:lpstr>
      <vt:lpstr>Key Clinical Pearl</vt:lpstr>
      <vt:lpstr>Identification of Persistently Elevated Blood Pressures</vt:lpstr>
      <vt:lpstr>Improving Accuracy in Blood Pressure Measurement</vt:lpstr>
      <vt:lpstr>Improving Accuracy in Blood Pressure Measurement</vt:lpstr>
      <vt:lpstr>Treatment Medications</vt:lpstr>
      <vt:lpstr>Treatment Medications</vt:lpstr>
      <vt:lpstr>Treatment Timeframe</vt:lpstr>
      <vt:lpstr>Severe Preeclampsia Algorithm</vt:lpstr>
      <vt:lpstr>Eclampsia Management Algorithm</vt:lpstr>
      <vt:lpstr>Slide 32</vt:lpstr>
      <vt:lpstr>Patient Education and Early Discharge Follow-Up</vt:lpstr>
      <vt:lpstr>Patient Education Materials</vt:lpstr>
      <vt:lpstr>Early Post Discharge Follow-up</vt:lpstr>
      <vt:lpstr>Timing of Pregnancy-Related Deaths  CA-PAMR, 2002 to 2004</vt:lpstr>
      <vt:lpstr>For More Information and to  Download the CMQCC Toolkit</vt:lpstr>
      <vt:lpstr>Thank you for your time and effort!</vt:lpstr>
    </vt:vector>
  </TitlesOfParts>
  <Company>UW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Health Care Response to Preeclampsia: A Quality Improvement Toolkit</dc:title>
  <dc:creator>Larry Shields</dc:creator>
  <cp:lastModifiedBy>hbautista</cp:lastModifiedBy>
  <cp:revision>30</cp:revision>
  <dcterms:created xsi:type="dcterms:W3CDTF">2013-12-09T02:44:59Z</dcterms:created>
  <dcterms:modified xsi:type="dcterms:W3CDTF">2014-08-21T21:28:10Z</dcterms:modified>
</cp:coreProperties>
</file>