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handoutMasterIdLst>
    <p:handoutMasterId r:id="rId45"/>
  </p:handoutMasterIdLst>
  <p:sldIdLst>
    <p:sldId id="419" r:id="rId2"/>
    <p:sldId id="362" r:id="rId3"/>
    <p:sldId id="418" r:id="rId4"/>
    <p:sldId id="365" r:id="rId5"/>
    <p:sldId id="366" r:id="rId6"/>
    <p:sldId id="369" r:id="rId7"/>
    <p:sldId id="363" r:id="rId8"/>
    <p:sldId id="367" r:id="rId9"/>
    <p:sldId id="368" r:id="rId10"/>
    <p:sldId id="371" r:id="rId11"/>
    <p:sldId id="370" r:id="rId12"/>
    <p:sldId id="372" r:id="rId13"/>
    <p:sldId id="373" r:id="rId14"/>
    <p:sldId id="420" r:id="rId15"/>
    <p:sldId id="376" r:id="rId16"/>
    <p:sldId id="381" r:id="rId17"/>
    <p:sldId id="379" r:id="rId18"/>
    <p:sldId id="380" r:id="rId19"/>
    <p:sldId id="382" r:id="rId20"/>
    <p:sldId id="426" r:id="rId21"/>
    <p:sldId id="427" r:id="rId22"/>
    <p:sldId id="429" r:id="rId23"/>
    <p:sldId id="430" r:id="rId24"/>
    <p:sldId id="431" r:id="rId25"/>
    <p:sldId id="443" r:id="rId26"/>
    <p:sldId id="422" r:id="rId27"/>
    <p:sldId id="401" r:id="rId28"/>
    <p:sldId id="424" r:id="rId29"/>
    <p:sldId id="425" r:id="rId30"/>
    <p:sldId id="433" r:id="rId31"/>
    <p:sldId id="434" r:id="rId32"/>
    <p:sldId id="436" r:id="rId33"/>
    <p:sldId id="437" r:id="rId34"/>
    <p:sldId id="438" r:id="rId35"/>
    <p:sldId id="439" r:id="rId36"/>
    <p:sldId id="441" r:id="rId37"/>
    <p:sldId id="442" r:id="rId38"/>
    <p:sldId id="413" r:id="rId39"/>
    <p:sldId id="416" r:id="rId40"/>
    <p:sldId id="417" r:id="rId41"/>
    <p:sldId id="444" r:id="rId42"/>
    <p:sldId id="445" r:id="rId43"/>
  </p:sldIdLst>
  <p:sldSz cx="9144000" cy="6858000" type="screen4x3"/>
  <p:notesSz cx="7019925" cy="9305925"/>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J"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CBD057"/>
    <a:srgbClr val="BFE4FF"/>
    <a:srgbClr val="40B0FF"/>
    <a:srgbClr val="D0E2C1"/>
    <a:srgbClr val="A1C484"/>
    <a:srgbClr val="F3D1B8"/>
    <a:srgbClr val="E8A270"/>
    <a:srgbClr val="F8E8B5"/>
    <a:srgbClr val="F1D16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5" autoAdjust="0"/>
  </p:normalViewPr>
  <p:slideViewPr>
    <p:cSldViewPr snapToGrid="0" snapToObjects="1" showGuides="1">
      <p:cViewPr>
        <p:scale>
          <a:sx n="65" d="100"/>
          <a:sy n="65" d="100"/>
        </p:scale>
        <p:origin x="-672" y="-228"/>
      </p:cViewPr>
      <p:guideLst>
        <p:guide orient="horz" pos="261"/>
        <p:guide orient="horz" pos="3836"/>
        <p:guide orient="horz" pos="2387"/>
        <p:guide orient="horz" pos="4107"/>
        <p:guide orient="horz" pos="868"/>
        <p:guide orient="horz" pos="621"/>
        <p:guide orient="horz" pos="3550"/>
        <p:guide pos="2880"/>
        <p:guide pos="288"/>
        <p:guide pos="5471"/>
        <p:guide pos="2824"/>
        <p:guide pos="2936"/>
        <p:guide pos="4172"/>
        <p:guide pos="1585"/>
      </p:guideLst>
    </p:cSldViewPr>
  </p:slideViewPr>
  <p:outlineViewPr>
    <p:cViewPr>
      <p:scale>
        <a:sx n="33" d="100"/>
        <a:sy n="33" d="100"/>
      </p:scale>
      <p:origin x="0" y="21798"/>
    </p:cViewPr>
  </p:outlineViewPr>
  <p:notesTextViewPr>
    <p:cViewPr>
      <p:scale>
        <a:sx n="1" d="1"/>
        <a:sy n="1" d="1"/>
      </p:scale>
      <p:origin x="0" y="0"/>
    </p:cViewPr>
  </p:notesTextViewPr>
  <p:sorterViewPr>
    <p:cViewPr>
      <p:scale>
        <a:sx n="100" d="100"/>
        <a:sy n="100" d="100"/>
      </p:scale>
      <p:origin x="0" y="6510"/>
    </p:cViewPr>
  </p:sorterViewPr>
  <p:notesViewPr>
    <p:cSldViewPr snapToGrid="0" snapToObjects="1">
      <p:cViewPr varScale="1">
        <p:scale>
          <a:sx n="66" d="100"/>
          <a:sy n="66" d="100"/>
        </p:scale>
        <p:origin x="-3264" y="-120"/>
      </p:cViewPr>
      <p:guideLst>
        <p:guide orient="horz" pos="2932"/>
        <p:guide pos="221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42603" cy="465615"/>
          </a:xfrm>
          <a:prstGeom prst="rect">
            <a:avLst/>
          </a:prstGeom>
        </p:spPr>
        <p:txBody>
          <a:bodyPr vert="horz" lIns="91535" tIns="45767" rIns="91535" bIns="45767" rtlCol="0"/>
          <a:lstStyle>
            <a:lvl1pPr algn="l">
              <a:defRPr sz="1200"/>
            </a:lvl1pPr>
          </a:lstStyle>
          <a:p>
            <a:endParaRPr lang="en-US"/>
          </a:p>
        </p:txBody>
      </p:sp>
      <p:sp>
        <p:nvSpPr>
          <p:cNvPr id="4" name="Footer Placeholder 3"/>
          <p:cNvSpPr>
            <a:spLocks noGrp="1"/>
          </p:cNvSpPr>
          <p:nvPr>
            <p:ph type="ftr" sz="quarter" idx="2"/>
          </p:nvPr>
        </p:nvSpPr>
        <p:spPr>
          <a:xfrm>
            <a:off x="3" y="8838723"/>
            <a:ext cx="3042603" cy="465615"/>
          </a:xfrm>
          <a:prstGeom prst="rect">
            <a:avLst/>
          </a:prstGeom>
        </p:spPr>
        <p:txBody>
          <a:bodyPr vert="horz" lIns="91535" tIns="45767" rIns="91535" bIns="45767" rtlCol="0" anchor="b"/>
          <a:lstStyle>
            <a:lvl1pPr algn="l">
              <a:defRPr sz="1200"/>
            </a:lvl1pP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0" tIns="46635" rIns="93270" bIns="46635" rtlCol="0"/>
          <a:lstStyle>
            <a:lvl1pPr algn="l">
              <a:defRPr sz="1200"/>
            </a:lvl1pPr>
          </a:lstStyle>
          <a:p>
            <a:endParaRPr lang="en-US"/>
          </a:p>
        </p:txBody>
      </p:sp>
      <p:sp>
        <p:nvSpPr>
          <p:cNvPr id="3" name="Date Placeholder 2"/>
          <p:cNvSpPr>
            <a:spLocks noGrp="1"/>
          </p:cNvSpPr>
          <p:nvPr>
            <p:ph type="dt" idx="1"/>
          </p:nvPr>
        </p:nvSpPr>
        <p:spPr>
          <a:xfrm>
            <a:off x="3976334" y="0"/>
            <a:ext cx="3041968" cy="465296"/>
          </a:xfrm>
          <a:prstGeom prst="rect">
            <a:avLst/>
          </a:prstGeom>
        </p:spPr>
        <p:txBody>
          <a:bodyPr vert="horz" lIns="93270" tIns="46635" rIns="93270" bIns="46635" rtlCol="0"/>
          <a:lstStyle>
            <a:lvl1pPr algn="r">
              <a:defRPr sz="1200"/>
            </a:lvl1pPr>
          </a:lstStyle>
          <a:p>
            <a:fld id="{C3B58700-9FA2-48CE-AC88-D71D45EB490A}" type="datetimeFigureOut">
              <a:rPr lang="en-US" smtClean="0"/>
              <a:pPr/>
              <a:t>4/15/2013</a:t>
            </a:fld>
            <a:endParaRPr lang="en-US"/>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70" tIns="46635" rIns="93270" bIns="46635" rtlCol="0" anchor="ctr"/>
          <a:lstStyle/>
          <a:p>
            <a:endParaRPr lang="en-US"/>
          </a:p>
        </p:txBody>
      </p:sp>
      <p:sp>
        <p:nvSpPr>
          <p:cNvPr id="5" name="Notes Placeholder 4"/>
          <p:cNvSpPr>
            <a:spLocks noGrp="1"/>
          </p:cNvSpPr>
          <p:nvPr>
            <p:ph type="body" sz="quarter" idx="3"/>
          </p:nvPr>
        </p:nvSpPr>
        <p:spPr>
          <a:xfrm>
            <a:off x="701993" y="4420316"/>
            <a:ext cx="5615940" cy="4187666"/>
          </a:xfrm>
          <a:prstGeom prst="rect">
            <a:avLst/>
          </a:prstGeom>
        </p:spPr>
        <p:txBody>
          <a:bodyPr vert="horz" lIns="93270" tIns="46635" rIns="93270" bIns="4663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70" tIns="46635" rIns="93270" bIns="46635" rtlCol="0" anchor="b"/>
          <a:lstStyle>
            <a:lvl1pPr algn="l">
              <a:defRPr sz="1200"/>
            </a:lvl1pPr>
          </a:lstStyle>
          <a:p>
            <a:endParaRPr lang="en-US"/>
          </a:p>
        </p:txBody>
      </p:sp>
      <p:sp>
        <p:nvSpPr>
          <p:cNvPr id="7" name="Slide Number Placeholder 6"/>
          <p:cNvSpPr>
            <a:spLocks noGrp="1"/>
          </p:cNvSpPr>
          <p:nvPr>
            <p:ph type="sldNum" sz="quarter" idx="5"/>
          </p:nvPr>
        </p:nvSpPr>
        <p:spPr>
          <a:xfrm>
            <a:off x="3976334" y="8839014"/>
            <a:ext cx="3041968" cy="465296"/>
          </a:xfrm>
          <a:prstGeom prst="rect">
            <a:avLst/>
          </a:prstGeom>
        </p:spPr>
        <p:txBody>
          <a:bodyPr vert="horz" lIns="93270" tIns="46635" rIns="93270" bIns="46635" rtlCol="0" anchor="b"/>
          <a:lstStyle>
            <a:lvl1pPr algn="r">
              <a:defRPr sz="1200"/>
            </a:lvl1pPr>
          </a:lstStyle>
          <a:p>
            <a:fld id="{FE9BC4E5-2BC1-4F43-85DD-A1B8F74CB7EB}" type="slidenum">
              <a:rPr lang="en-US" smtClean="0"/>
              <a:pPr/>
              <a:t>‹#›</a:t>
            </a:fld>
            <a:endParaRPr lang="en-US"/>
          </a:p>
        </p:txBody>
      </p:sp>
    </p:spTree>
    <p:extLst>
      <p:ext uri="{BB962C8B-B14F-4D97-AF65-F5344CB8AC3E}">
        <p14:creationId xmlns:p14="http://schemas.microsoft.com/office/powerpoint/2010/main" xmlns="" val="140900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36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28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29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30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31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32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rcRect/>
          <a:stretch>
            <a:fillRect/>
          </a:stretch>
        </p:blipFill>
        <p:spPr>
          <a:xfrm>
            <a:off x="0" y="0"/>
            <a:ext cx="9144000" cy="4748784"/>
          </a:xfrm>
          <a:prstGeom prst="rect">
            <a:avLst/>
          </a:prstGeom>
        </p:spPr>
      </p:pic>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bg1"/>
                </a:solidFill>
              </a:defRPr>
            </a:lvl1pPr>
          </a:lstStyle>
          <a:p>
            <a:r>
              <a:rPr lang="en-CA" smtClean="0"/>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nSpc>
                <a:spcPct val="100000"/>
              </a:lnSpc>
              <a:spcAft>
                <a:spcPct val="0"/>
              </a:spcAft>
              <a:buNone/>
              <a:defRPr sz="2000" baseline="0">
                <a:solidFill>
                  <a:schemeClr val="bg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smtClean="0"/>
              <a:t>Click to add subtitle</a:t>
            </a:r>
          </a:p>
        </p:txBody>
      </p:sp>
      <p:pic>
        <p:nvPicPr>
          <p:cNvPr id="10" name="New picture"/>
          <p:cNvPicPr/>
          <p:nvPr/>
        </p:nvPicPr>
        <p:blipFill>
          <a:blip r:embed="rId3" cstate="print"/>
          <a:srcRect/>
          <a:stretch>
            <a:fillRect/>
          </a:stretch>
        </p:blipFill>
        <p:spPr>
          <a:xfrm>
            <a:off x="0" y="5524500"/>
            <a:ext cx="6426200" cy="1346200"/>
          </a:xfrm>
          <a:prstGeom prst="rect">
            <a:avLst/>
          </a:prstGeom>
          <a:ln>
            <a:solidFill>
              <a:srgbClr val="FFFFFF">
                <a:alpha val="0"/>
              </a:srgbClr>
            </a:solidFill>
          </a:ln>
        </p:spPr>
      </p:pic>
    </p:spTree>
    <p:extLst>
      <p:ext uri="{BB962C8B-B14F-4D97-AF65-F5344CB8AC3E}">
        <p14:creationId xmlns:p14="http://schemas.microsoft.com/office/powerpoint/2010/main" xmlns="" val="1098751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rcRect t="5999"/>
          <a:stretch>
            <a:fillRect/>
          </a:stretch>
        </p:blipFill>
        <p:spPr>
          <a:xfrm>
            <a:off x="0" y="-61878"/>
            <a:ext cx="9144000" cy="6082683"/>
          </a:xfrm>
          <a:prstGeom prst="rect">
            <a:avLst/>
          </a:prstGeom>
        </p:spPr>
      </p:pic>
      <p:sp>
        <p:nvSpPr>
          <p:cNvPr id="2" name="Title 1"/>
          <p:cNvSpPr>
            <a:spLocks noGrp="1"/>
          </p:cNvSpPr>
          <p:nvPr>
            <p:ph type="ctrTitle" hasCustomPrompt="1"/>
          </p:nvPr>
        </p:nvSpPr>
        <p:spPr>
          <a:xfrm>
            <a:off x="457200" y="2785354"/>
            <a:ext cx="4114800" cy="2327735"/>
          </a:xfrm>
        </p:spPr>
        <p:txBody>
          <a:bodyPr anchor="t" anchorCtr="0">
            <a:noAutofit/>
          </a:bodyPr>
          <a:lstStyle>
            <a:lvl1pPr>
              <a:lnSpc>
                <a:spcPct val="100000"/>
              </a:lnSpc>
              <a:defRPr sz="3200" b="0">
                <a:solidFill>
                  <a:schemeClr val="bg1"/>
                </a:solidFill>
              </a:defRPr>
            </a:lvl1pPr>
          </a:lstStyle>
          <a:p>
            <a:r>
              <a:rPr lang="en-CA" smtClean="0"/>
              <a:t>Thank you</a:t>
            </a:r>
          </a:p>
        </p:txBody>
      </p:sp>
      <p:pic>
        <p:nvPicPr>
          <p:cNvPr id="5" name="New picture"/>
          <p:cNvPicPr/>
          <p:nvPr/>
        </p:nvPicPr>
        <p:blipFill>
          <a:blip r:embed="rId3"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34075594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10" name="Content Placeholder 9"/>
          <p:cNvSpPr>
            <a:spLocks noGrp="1"/>
          </p:cNvSpPr>
          <p:nvPr>
            <p:ph sz="quarter" idx="12" hasCustomPrompt="1"/>
          </p:nvPr>
        </p:nvSpPr>
        <p:spPr/>
        <p:txBody>
          <a:bodyPr/>
          <a:lstStyle>
            <a:lvl2pPr>
              <a:defRPr/>
            </a:lvl2pPr>
            <a:lvl3pPr>
              <a:defRPr/>
            </a:lvl3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sp>
        <p:nvSpPr>
          <p:cNvPr id="2054" name="Title 2053"/>
          <p:cNvSpPr>
            <a:spLocks noGrp="1"/>
          </p:cNvSpPr>
          <p:nvPr>
            <p:ph type="title" hasCustomPrompt="1"/>
          </p:nvPr>
        </p:nvSpPr>
        <p:spPr/>
        <p:txBody>
          <a:bodyPr/>
          <a:lstStyle>
            <a:lvl1pPr>
              <a:defRPr>
                <a:solidFill>
                  <a:schemeClr val="tx1"/>
                </a:solidFill>
              </a:defRPr>
            </a:lvl1pPr>
          </a:lstStyle>
          <a:p>
            <a:r>
              <a:rPr lang="en-CA" smtClean="0"/>
              <a:t>Click to add text</a:t>
            </a:r>
            <a:endParaRPr lang="en-CA"/>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055" name="New picture"/>
          <p:cNvPicPr/>
          <p:nvPr/>
        </p:nvPicPr>
        <p:blipFill>
          <a:blip r:embed="rId2"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3503237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FirstLevelParagraph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10" name="Content Placeholder 9"/>
          <p:cNvSpPr>
            <a:spLocks noGrp="1"/>
          </p:cNvSpPr>
          <p:nvPr>
            <p:ph sz="quarter" idx="12" hasCustomPrompt="1"/>
          </p:nvPr>
        </p:nvSpPr>
        <p:spPr/>
        <p:txBody>
          <a:bodyPr/>
          <a:lstStyle>
            <a:lvl1pPr marL="0" indent="0">
              <a:lnSpc>
                <a:spcPct val="100000"/>
              </a:lnSpc>
              <a:spcAft>
                <a:spcPts val="1800"/>
              </a:spcAft>
              <a:buNone/>
              <a:defRPr/>
            </a:lvl1pPr>
            <a:lvl2pPr marL="279400" indent="-250825">
              <a:buFont typeface="Arial" pitchFamily="34" charset="0"/>
              <a:buChar char="•"/>
              <a:defRPr/>
            </a:lvl2pPr>
            <a:lvl3pPr marL="515938" indent="-250825">
              <a:buFont typeface="BentonSansF Book" pitchFamily="50" charset="0"/>
              <a:buChar char="–"/>
              <a:defRPr/>
            </a:lvl3pPr>
            <a:lvl4pPr marL="801688" indent="-250825">
              <a:buFont typeface="Arial" pitchFamily="34" charset="0"/>
              <a:buChar char="•"/>
              <a:defRPr/>
            </a:lvl4pPr>
            <a:lvl5pPr marL="1085850" indent="-250825">
              <a:buFont typeface="BentonSansF Book" pitchFamily="50" charset="0"/>
              <a:buChar char="–"/>
              <a:defRPr/>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sp>
        <p:nvSpPr>
          <p:cNvPr id="2054" name="Title 2053"/>
          <p:cNvSpPr>
            <a:spLocks noGrp="1"/>
          </p:cNvSpPr>
          <p:nvPr>
            <p:ph type="title" hasCustomPrompt="1"/>
          </p:nvPr>
        </p:nvSpPr>
        <p:spPr/>
        <p:txBody>
          <a:bodyPr/>
          <a:lstStyle>
            <a:lvl1pPr>
              <a:defRPr baseline="0">
                <a:solidFill>
                  <a:schemeClr val="tx1"/>
                </a:solidFill>
              </a:defRPr>
            </a:lvl1pPr>
          </a:lstStyle>
          <a:p>
            <a:r>
              <a:rPr lang="en-CA" smtClean="0"/>
              <a:t>Click to add text</a:t>
            </a:r>
            <a:endParaRPr lang="en-CA"/>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055" name="New picture"/>
          <p:cNvPicPr/>
          <p:nvPr/>
        </p:nvPicPr>
        <p:blipFill>
          <a:blip r:embed="rId2"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11654845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2-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10" name="Content Placeholder 9"/>
          <p:cNvSpPr>
            <a:spLocks noGrp="1"/>
          </p:cNvSpPr>
          <p:nvPr>
            <p:ph sz="quarter" idx="12" hasCustomPrompt="1"/>
          </p:nvPr>
        </p:nvSpPr>
        <p:spPr>
          <a:xfrm>
            <a:off x="457201" y="1381125"/>
            <a:ext cx="4025899" cy="4719638"/>
          </a:xfrm>
        </p:spPr>
        <p:txBody>
          <a:bodyPr>
            <a:normAutofit/>
          </a:bodyPr>
          <a:lstStyle>
            <a:lvl1pPr>
              <a:defRPr sz="2000"/>
            </a:lvl1pPr>
            <a:lvl2pPr>
              <a:defRPr sz="1800"/>
            </a:lvl2pPr>
            <a:lvl3pPr>
              <a:defRPr sz="1600"/>
            </a:lvl3pPr>
            <a:lvl4pPr>
              <a:defRPr sz="1400"/>
            </a:lvl4pPr>
            <a:lvl5pPr>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sp>
        <p:nvSpPr>
          <p:cNvPr id="2054" name="Title 2053"/>
          <p:cNvSpPr>
            <a:spLocks noGrp="1"/>
          </p:cNvSpPr>
          <p:nvPr>
            <p:ph type="title" hasCustomPrompt="1"/>
          </p:nvPr>
        </p:nvSpPr>
        <p:spPr/>
        <p:txBody>
          <a:bodyPr/>
          <a:lstStyle>
            <a:lvl1pPr>
              <a:defRPr>
                <a:solidFill>
                  <a:schemeClr val="tx1"/>
                </a:solidFill>
              </a:defRPr>
            </a:lvl1pPr>
          </a:lstStyle>
          <a:p>
            <a:r>
              <a:rPr lang="en-CA" smtClean="0"/>
              <a:t>Click to add text</a:t>
            </a:r>
            <a:endParaRPr lang="en-CA"/>
          </a:p>
        </p:txBody>
      </p:sp>
      <p:sp>
        <p:nvSpPr>
          <p:cNvPr id="9" name="Content Placeholder 9"/>
          <p:cNvSpPr>
            <a:spLocks noGrp="1"/>
          </p:cNvSpPr>
          <p:nvPr>
            <p:ph sz="quarter" idx="13" hasCustomPrompt="1"/>
          </p:nvPr>
        </p:nvSpPr>
        <p:spPr>
          <a:xfrm>
            <a:off x="4659314" y="1381125"/>
            <a:ext cx="4025899" cy="4719638"/>
          </a:xfrm>
        </p:spPr>
        <p:txBody>
          <a:bodyPr>
            <a:normAutofit/>
          </a:bodyPr>
          <a:lstStyle>
            <a:lvl1pPr>
              <a:defRPr sz="2000"/>
            </a:lvl1pPr>
            <a:lvl2pPr>
              <a:defRPr sz="1800"/>
            </a:lvl2pPr>
            <a:lvl3pPr>
              <a:defRPr sz="1600"/>
            </a:lvl3pPr>
            <a:lvl4pPr>
              <a:defRPr sz="1400"/>
            </a:lvl4pPr>
            <a:lvl5pPr>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12" name="Straight Connector 11"/>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055" name="New picture"/>
          <p:cNvPicPr/>
          <p:nvPr/>
        </p:nvPicPr>
        <p:blipFill>
          <a:blip r:embed="rId2"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3162026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ntent Paragraph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10" name="Content Placeholder 9"/>
          <p:cNvSpPr>
            <a:spLocks noGrp="1"/>
          </p:cNvSpPr>
          <p:nvPr>
            <p:ph sz="quarter" idx="12" hasCustomPrompt="1"/>
          </p:nvPr>
        </p:nvSpPr>
        <p:spPr>
          <a:xfrm>
            <a:off x="457201" y="1375283"/>
            <a:ext cx="4025899" cy="4725480"/>
          </a:xfrm>
        </p:spPr>
        <p:txBody>
          <a:bodyPr>
            <a:normAutofit/>
          </a:bodyPr>
          <a:lstStyle>
            <a:lvl1pPr marL="0" indent="0">
              <a:lnSpc>
                <a:spcPct val="100000"/>
              </a:lnSpc>
              <a:spcAft>
                <a:spcPts val="1600"/>
              </a:spcAft>
              <a:buNone/>
              <a:defRPr sz="2000"/>
            </a:lvl1pPr>
            <a:lvl2pPr marL="279400" indent="-250825">
              <a:defRPr sz="1800"/>
            </a:lvl2pPr>
            <a:lvl3pPr marL="515938" indent="-250825">
              <a:defRPr sz="1600"/>
            </a:lvl3pPr>
            <a:lvl4pPr marL="801688" indent="-250825">
              <a:defRPr sz="1400"/>
            </a:lvl4pPr>
            <a:lvl5pPr marL="1085850" indent="-250825">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sp>
        <p:nvSpPr>
          <p:cNvPr id="2054" name="Title 2053"/>
          <p:cNvSpPr>
            <a:spLocks noGrp="1"/>
          </p:cNvSpPr>
          <p:nvPr>
            <p:ph type="title" hasCustomPrompt="1"/>
          </p:nvPr>
        </p:nvSpPr>
        <p:spPr/>
        <p:txBody>
          <a:bodyPr/>
          <a:lstStyle>
            <a:lvl1pPr>
              <a:defRPr>
                <a:solidFill>
                  <a:schemeClr val="tx1"/>
                </a:solidFill>
              </a:defRPr>
            </a:lvl1pPr>
          </a:lstStyle>
          <a:p>
            <a:r>
              <a:rPr lang="en-CA" smtClean="0"/>
              <a:t>Click to add text</a:t>
            </a:r>
            <a:endParaRPr lang="en-CA"/>
          </a:p>
        </p:txBody>
      </p:sp>
      <p:sp>
        <p:nvSpPr>
          <p:cNvPr id="7" name="Content Placeholder 9"/>
          <p:cNvSpPr>
            <a:spLocks noGrp="1"/>
          </p:cNvSpPr>
          <p:nvPr>
            <p:ph sz="quarter" idx="13" hasCustomPrompt="1"/>
          </p:nvPr>
        </p:nvSpPr>
        <p:spPr>
          <a:xfrm>
            <a:off x="4659314" y="1375283"/>
            <a:ext cx="4025899" cy="4725480"/>
          </a:xfrm>
        </p:spPr>
        <p:txBody>
          <a:bodyPr>
            <a:normAutofit/>
          </a:bodyPr>
          <a:lstStyle>
            <a:lvl1pPr marL="0" indent="0">
              <a:lnSpc>
                <a:spcPct val="100000"/>
              </a:lnSpc>
              <a:spcAft>
                <a:spcPts val="1600"/>
              </a:spcAft>
              <a:buNone/>
              <a:defRPr sz="2000"/>
            </a:lvl1pPr>
            <a:lvl2pPr marL="279400" indent="-250825">
              <a:defRPr sz="1800"/>
            </a:lvl2pPr>
            <a:lvl3pPr marL="515938" indent="-250825">
              <a:defRPr sz="1600"/>
            </a:lvl3pPr>
            <a:lvl4pPr marL="801688" indent="-250825">
              <a:defRPr sz="1400"/>
            </a:lvl4pPr>
            <a:lvl5pPr marL="1085850" indent="-250825">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12" name="Straight Connector 11"/>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055" name="New picture"/>
          <p:cNvPicPr/>
          <p:nvPr/>
        </p:nvPicPr>
        <p:blipFill>
          <a:blip r:embed="rId2"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3027385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2054" name="Title 2053"/>
          <p:cNvSpPr>
            <a:spLocks noGrp="1"/>
          </p:cNvSpPr>
          <p:nvPr>
            <p:ph type="title" hasCustomPrompt="1"/>
          </p:nvPr>
        </p:nvSpPr>
        <p:spPr/>
        <p:txBody>
          <a:bodyPr/>
          <a:lstStyle>
            <a:lvl1pPr>
              <a:defRPr baseline="0">
                <a:solidFill>
                  <a:schemeClr val="tx1"/>
                </a:solidFill>
              </a:defRPr>
            </a:lvl1pPr>
          </a:lstStyle>
          <a:p>
            <a:r>
              <a:rPr lang="en-CA" smtClean="0"/>
              <a:t>Click to add text</a:t>
            </a:r>
            <a:endParaRPr lang="en-CA"/>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055" name="New picture"/>
          <p:cNvPicPr/>
          <p:nvPr/>
        </p:nvPicPr>
        <p:blipFill>
          <a:blip r:embed="rId2"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1954005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Transition Slide">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0" y="0"/>
            <a:ext cx="9144000" cy="6856413"/>
          </a:xfrm>
          <a:solidFill>
            <a:schemeClr val="bg1">
              <a:lumMod val="95000"/>
            </a:schemeClr>
          </a:solidFill>
        </p:spPr>
        <p:txBody>
          <a:bodyPr lIns="180000" tIns="180000" rIns="180000">
            <a:normAutofit/>
          </a:bodyPr>
          <a:lstStyle>
            <a:lvl1pPr marL="0" indent="0">
              <a:spcAft>
                <a:spcPct val="0"/>
              </a:spcAft>
              <a:buNone/>
              <a:defRPr sz="2000" baseline="0">
                <a:solidFill>
                  <a:schemeClr val="tx1"/>
                </a:solidFill>
              </a:defRPr>
            </a:lvl1pPr>
          </a:lstStyle>
          <a:p>
            <a:r>
              <a:rPr lang="en-US" smtClean="0"/>
              <a:t>Step 1: Right-click mask graphic, and choose</a:t>
            </a:r>
            <a:br>
              <a:rPr lang="en-US" smtClean="0"/>
            </a:br>
            <a:r>
              <a:rPr lang="en-US" smtClean="0"/>
              <a:t>              “Send to Back.” </a:t>
            </a:r>
            <a:br>
              <a:rPr lang="en-US" smtClean="0"/>
            </a:br>
            <a:r>
              <a:rPr lang="en-US" smtClean="0"/>
              <a:t>Step 2: Click picture icon to insert image. </a:t>
            </a:r>
            <a:br>
              <a:rPr lang="en-US" smtClean="0"/>
            </a:br>
            <a:r>
              <a:rPr lang="en-US" smtClean="0"/>
              <a:t>Step 3: Once image has been inserted,  </a:t>
            </a:r>
            <a:br>
              <a:rPr lang="en-US" smtClean="0"/>
            </a:br>
            <a:r>
              <a:rPr lang="en-US" smtClean="0"/>
              <a:t>              right-click image and choose “Send to Back.”</a:t>
            </a:r>
            <a:endParaRPr lang="en-CA"/>
          </a:p>
        </p:txBody>
      </p:sp>
      <p:sp>
        <p:nvSpPr>
          <p:cNvPr id="6" name="Slide Number Placeholder 5"/>
          <p:cNvSpPr>
            <a:spLocks noGrp="1"/>
          </p:cNvSpPr>
          <p:nvPr>
            <p:ph type="sldNum" sz="quarter" idx="11"/>
          </p:nvPr>
        </p:nvSpPr>
        <p:spPr/>
        <p:txBody>
          <a:bodyPr/>
          <a:lstStyle/>
          <a:p>
            <a:fld id="{5BD36294-2849-48A8-8531-5354CF3095D2}" type="slidenum">
              <a:rPr lang="en-US" smtClean="0"/>
              <a:pPr/>
              <a:t>‹#›</a:t>
            </a:fld>
            <a:endParaRPr lang="en-US"/>
          </a:p>
        </p:txBody>
      </p:sp>
      <p:sp>
        <p:nvSpPr>
          <p:cNvPr id="2"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1"/>
                </a:solidFill>
              </a:defRPr>
            </a:lvl1pPr>
          </a:lstStyle>
          <a:p>
            <a:r>
              <a:rPr lang="en-CA" smtClean="0"/>
              <a:t>Transition Slide</a:t>
            </a:r>
            <a:br>
              <a:rPr lang="en-CA" smtClean="0"/>
            </a:br>
            <a:r>
              <a:rPr lang="en-CA" smtClean="0"/>
              <a:t>That Could Be Two Lines</a:t>
            </a:r>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2"/>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Tree>
    <p:extLst>
      <p:ext uri="{BB962C8B-B14F-4D97-AF65-F5344CB8AC3E}">
        <p14:creationId xmlns:p14="http://schemas.microsoft.com/office/powerpoint/2010/main" xmlns="" val="38198244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RED and GREE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srcRect/>
          <a:stretch>
            <a:fillRect/>
          </a:stretch>
        </p:blipFill>
        <p:spPr>
          <a:xfrm>
            <a:off x="0" y="0"/>
            <a:ext cx="9144000" cy="4596383"/>
          </a:xfrm>
          <a:prstGeom prst="rect">
            <a:avLst/>
          </a:prstGeom>
        </p:spPr>
      </p:pic>
      <p:sp>
        <p:nvSpPr>
          <p:cNvPr id="3" name="Slide Number Placeholder 2"/>
          <p:cNvSpPr>
            <a:spLocks noGrp="1"/>
          </p:cNvSpPr>
          <p:nvPr>
            <p:ph type="sldNum" sz="quarter" idx="11"/>
          </p:nvPr>
        </p:nvSpPr>
        <p:spPr/>
        <p:txBody>
          <a:bodyPr/>
          <a:lstStyle/>
          <a:p>
            <a:fld id="{5BD36294-2849-48A8-8531-5354CF3095D2}" type="slidenum">
              <a:rPr lang="en-US" smtClean="0"/>
              <a:pPr/>
              <a:t>‹#›</a:t>
            </a:fld>
            <a:endParaRPr lang="en-US"/>
          </a:p>
        </p:txBody>
      </p:sp>
      <p:sp>
        <p:nvSpPr>
          <p:cNvPr id="11"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2"/>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7"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1"/>
                </a:solidFill>
              </a:defRPr>
            </a:lvl1pPr>
          </a:lstStyle>
          <a:p>
            <a:r>
              <a:rPr lang="en-CA" smtClean="0"/>
              <a:t>Transition Slide</a:t>
            </a:r>
            <a:br>
              <a:rPr lang="en-CA" smtClean="0"/>
            </a:br>
            <a:r>
              <a:rPr lang="en-CA" smtClean="0"/>
              <a:t>That Could Be Two Lines</a:t>
            </a:r>
          </a:p>
        </p:txBody>
      </p:sp>
      <p:pic>
        <p:nvPicPr>
          <p:cNvPr id="12" name="New picture"/>
          <p:cNvPicPr/>
          <p:nvPr/>
        </p:nvPicPr>
        <p:blipFill>
          <a:blip r:embed="rId3"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10987518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rcRect/>
          <a:stretch>
            <a:fillRect/>
          </a:stretch>
        </p:blipFill>
        <p:spPr>
          <a:xfrm>
            <a:off x="0" y="0"/>
            <a:ext cx="9144000" cy="4596383"/>
          </a:xfrm>
          <a:prstGeom prst="rect">
            <a:avLst/>
          </a:prstGeom>
        </p:spPr>
      </p:pic>
      <p:sp>
        <p:nvSpPr>
          <p:cNvPr id="4" name="Slide Number Placeholder 3"/>
          <p:cNvSpPr>
            <a:spLocks noGrp="1"/>
          </p:cNvSpPr>
          <p:nvPr>
            <p:ph type="sldNum" sz="quarter" idx="11"/>
          </p:nvPr>
        </p:nvSpPr>
        <p:spPr/>
        <p:txBody>
          <a:bodyPr/>
          <a:lstStyle/>
          <a:p>
            <a:fld id="{5BD36294-2849-48A8-8531-5354CF3095D2}" type="slidenum">
              <a:rPr lang="en-US" smtClean="0"/>
              <a:pPr/>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2"/>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8"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1"/>
                </a:solidFill>
              </a:defRPr>
            </a:lvl1pPr>
          </a:lstStyle>
          <a:p>
            <a:r>
              <a:rPr lang="en-CA" smtClean="0"/>
              <a:t>Transition Slide</a:t>
            </a:r>
            <a:br>
              <a:rPr lang="en-CA" smtClean="0"/>
            </a:br>
            <a:r>
              <a:rPr lang="en-CA" smtClean="0"/>
              <a:t>That Could Be Two Lines</a:t>
            </a:r>
          </a:p>
        </p:txBody>
      </p:sp>
      <p:pic>
        <p:nvPicPr>
          <p:cNvPr id="10" name="New picture"/>
          <p:cNvPicPr/>
          <p:nvPr/>
        </p:nvPicPr>
        <p:blipFill>
          <a:blip r:embed="rId3"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9211745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0933"/>
            <a:ext cx="8228012" cy="795867"/>
          </a:xfrm>
          <a:prstGeom prst="rect">
            <a:avLst/>
          </a:prstGeom>
        </p:spPr>
        <p:txBody>
          <a:bodyPr vert="horz" lIns="0" tIns="0" rIns="0" bIns="0" rtlCol="0" anchor="b" anchorCtr="0">
            <a:noAutofit/>
          </a:bodyPr>
          <a:lstStyle/>
          <a:p>
            <a:r>
              <a:rPr lang="en-CA" smtClean="0"/>
              <a:t>Click to add text</a:t>
            </a:r>
            <a:endParaRPr lang="en-US"/>
          </a:p>
        </p:txBody>
      </p:sp>
      <p:sp>
        <p:nvSpPr>
          <p:cNvPr id="3" name="Text Placeholder 2"/>
          <p:cNvSpPr>
            <a:spLocks noGrp="1"/>
          </p:cNvSpPr>
          <p:nvPr>
            <p:ph type="body" idx="1"/>
          </p:nvPr>
        </p:nvSpPr>
        <p:spPr>
          <a:xfrm>
            <a:off x="457201" y="1381125"/>
            <a:ext cx="8228012" cy="4719638"/>
          </a:xfrm>
          <a:prstGeom prst="rect">
            <a:avLst/>
          </a:prstGeom>
        </p:spPr>
        <p:txBody>
          <a:bodyPr vert="horz" lIns="0" tIns="0" rIns="0" bIns="0" rtlCol="0">
            <a:normAutofit/>
          </a:body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endParaRPr lang="en-US" smtClean="0"/>
          </a:p>
        </p:txBody>
      </p:sp>
      <p:sp>
        <p:nvSpPr>
          <p:cNvPr id="6" name="Slide Number Placeholder 5"/>
          <p:cNvSpPr>
            <a:spLocks noGrp="1"/>
          </p:cNvSpPr>
          <p:nvPr>
            <p:ph type="sldNum" sz="quarter" idx="4"/>
          </p:nvPr>
        </p:nvSpPr>
        <p:spPr>
          <a:xfrm>
            <a:off x="8348380" y="6318251"/>
            <a:ext cx="336833" cy="329756"/>
          </a:xfrm>
          <a:prstGeom prst="rect">
            <a:avLst/>
          </a:prstGeom>
        </p:spPr>
        <p:txBody>
          <a:bodyPr vert="horz" lIns="0" tIns="0" rIns="0" bIns="0" rtlCol="0" anchor="ctr"/>
          <a:lstStyle>
            <a:lvl1pPr algn="r">
              <a:defRPr sz="800" b="1" i="0">
                <a:solidFill>
                  <a:schemeClr val="accent6"/>
                </a:solidFill>
              </a:defRPr>
            </a:lvl1pPr>
          </a:lstStyle>
          <a:p>
            <a:fld id="{5BD36294-2849-48A8-8531-5354CF3095D2}" type="slidenum">
              <a:rPr lang="en-US" smtClean="0"/>
              <a:pPr/>
              <a:t>‹#›</a:t>
            </a:fld>
            <a:endParaRPr lang="en-US"/>
          </a:p>
        </p:txBody>
      </p:sp>
    </p:spTree>
    <p:extLst>
      <p:ext uri="{BB962C8B-B14F-4D97-AF65-F5344CB8AC3E}">
        <p14:creationId xmlns:p14="http://schemas.microsoft.com/office/powerpoint/2010/main" xmlns="" val="481531331"/>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9" r:id="rId3"/>
    <p:sldLayoutId id="2147483680" r:id="rId4"/>
    <p:sldLayoutId id="2147483681" r:id="rId5"/>
    <p:sldLayoutId id="2147483682" r:id="rId6"/>
    <p:sldLayoutId id="2147483674" r:id="rId7"/>
    <p:sldLayoutId id="2147483673" r:id="rId8"/>
    <p:sldLayoutId id="2147483678" r:id="rId9"/>
    <p:sldLayoutId id="2147483677" r:id="rId10"/>
  </p:sldLayoutIdLst>
  <p:timing>
    <p:tnLst>
      <p:par>
        <p:cTn id="1" dur="indefinite" restart="never" nodeType="tmRoot"/>
      </p:par>
    </p:tnLst>
  </p:timing>
  <p:hf hdr="0" ftr="0" dt="0"/>
  <p:txStyles>
    <p:titleStyle>
      <a:lvl1pPr algn="l" defTabSz="914400" rtl="0" eaLnBrk="1" latinLnBrk="0" hangingPunct="1">
        <a:lnSpc>
          <a:spcPts val="2600"/>
        </a:lnSpc>
        <a:spcBef>
          <a:spcPct val="0"/>
        </a:spcBef>
        <a:buNone/>
        <a:defRPr sz="2800" b="0" kern="1200">
          <a:solidFill>
            <a:schemeClr val="tx1"/>
          </a:solidFill>
          <a:latin typeface="Calibri" pitchFamily="34" charset="0"/>
          <a:ea typeface="+mj-ea"/>
          <a:cs typeface="Calibri" pitchFamily="34" charset="0"/>
        </a:defRPr>
      </a:lvl1pPr>
    </p:titleStyle>
    <p:bodyStyle>
      <a:lvl1pPr marL="342900" indent="342900" algn="l" defTabSz="914400" rtl="0" eaLnBrk="1" latinLnBrk="0" hangingPunct="1">
        <a:lnSpc>
          <a:spcPct val="100000"/>
        </a:lnSpc>
        <a:spcBef>
          <a:spcPct val="0"/>
        </a:spcBef>
        <a:spcAft>
          <a:spcPts val="1000"/>
        </a:spcAft>
        <a:buClr>
          <a:schemeClr val="accent4"/>
        </a:buClr>
        <a:buFont typeface="Arial" pitchFamily="34" charset="0"/>
        <a:buChar char="•"/>
        <a:defRPr sz="2400" b="0" kern="1200">
          <a:solidFill>
            <a:schemeClr val="tx2"/>
          </a:solidFill>
          <a:latin typeface="Calibri" pitchFamily="34" charset="0"/>
          <a:ea typeface="+mn-ea"/>
          <a:cs typeface="Calibri" pitchFamily="34" charset="0"/>
        </a:defRPr>
      </a:lvl1pPr>
      <a:lvl2pPr marL="468000" indent="252000" algn="l" defTabSz="914400" rtl="0" eaLnBrk="1" latinLnBrk="0" hangingPunct="1">
        <a:lnSpc>
          <a:spcPct val="100000"/>
        </a:lnSpc>
        <a:spcBef>
          <a:spcPct val="0"/>
        </a:spcBef>
        <a:spcAft>
          <a:spcPts val="1200"/>
        </a:spcAft>
        <a:buClr>
          <a:schemeClr val="accent4"/>
        </a:buClr>
        <a:buFont typeface="BentonSansF Book" pitchFamily="50" charset="0"/>
        <a:buChar char="–"/>
        <a:defRPr sz="2000" kern="1200">
          <a:solidFill>
            <a:schemeClr val="tx2"/>
          </a:solidFill>
          <a:latin typeface="Calibri" pitchFamily="34" charset="0"/>
          <a:ea typeface="+mn-ea"/>
          <a:cs typeface="Calibri" pitchFamily="34" charset="0"/>
        </a:defRPr>
      </a:lvl2pPr>
      <a:lvl3pPr marL="720000" indent="252000" algn="l" defTabSz="914400" rtl="0" eaLnBrk="1" latinLnBrk="0" hangingPunct="1">
        <a:lnSpc>
          <a:spcPct val="100000"/>
        </a:lnSpc>
        <a:spcBef>
          <a:spcPct val="0"/>
        </a:spcBef>
        <a:spcAft>
          <a:spcPts val="1400"/>
        </a:spcAft>
        <a:buClr>
          <a:schemeClr val="accent4"/>
        </a:buClr>
        <a:buSzTx/>
        <a:buFont typeface="Arial" pitchFamily="34" charset="0"/>
        <a:buChar char="•"/>
        <a:defRPr sz="1800" kern="1200" baseline="0">
          <a:solidFill>
            <a:schemeClr val="tx2"/>
          </a:solidFill>
          <a:latin typeface="Calibri" pitchFamily="34" charset="0"/>
          <a:ea typeface="+mn-ea"/>
          <a:cs typeface="Calibri" pitchFamily="34" charset="0"/>
        </a:defRPr>
      </a:lvl3pPr>
      <a:lvl4pPr marL="972000" indent="252000" algn="l" defTabSz="914400" rtl="0" eaLnBrk="1" latinLnBrk="0" hangingPunct="1">
        <a:lnSpc>
          <a:spcPct val="100000"/>
        </a:lnSpc>
        <a:spcBef>
          <a:spcPct val="0"/>
        </a:spcBef>
        <a:spcAft>
          <a:spcPts val="1600"/>
        </a:spcAft>
        <a:buClr>
          <a:schemeClr val="accent4"/>
        </a:buClr>
        <a:buSzTx/>
        <a:buFont typeface="BentonSansF Book" pitchFamily="50" charset="0"/>
        <a:buChar char="–"/>
        <a:defRPr sz="1600" kern="1200" baseline="0">
          <a:solidFill>
            <a:schemeClr val="tx2"/>
          </a:solidFill>
          <a:latin typeface="Calibri" pitchFamily="34" charset="0"/>
          <a:ea typeface="+mn-ea"/>
          <a:cs typeface="Calibri" pitchFamily="34" charset="0"/>
        </a:defRPr>
      </a:lvl4pPr>
      <a:lvl5pPr marL="1224000" indent="252000" algn="l" defTabSz="914400" rtl="0" eaLnBrk="1" latinLnBrk="0" hangingPunct="1">
        <a:lnSpc>
          <a:spcPct val="100000"/>
        </a:lnSpc>
        <a:spcBef>
          <a:spcPct val="0"/>
        </a:spcBef>
        <a:spcAft>
          <a:spcPts val="1600"/>
        </a:spcAft>
        <a:buClr>
          <a:schemeClr val="accent4"/>
        </a:buClr>
        <a:buSzTx/>
        <a:buFont typeface="Arial" pitchFamily="34" charset="0"/>
        <a:buChar char="•"/>
        <a:defRPr sz="1400" kern="1200" baseline="0">
          <a:solidFill>
            <a:schemeClr val="tx2"/>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AC91E5E-6090-43DB-86CB-BEF038F7870E}" type="slidenum">
              <a:rPr lang="en-US"/>
              <a:pPr>
                <a:defRPr/>
              </a:pPr>
              <a:t>1</a:t>
            </a:fld>
            <a:endParaRPr lang="en-US"/>
          </a:p>
        </p:txBody>
      </p:sp>
      <p:sp>
        <p:nvSpPr>
          <p:cNvPr id="26628" name="Title 3"/>
          <p:cNvSpPr>
            <a:spLocks noGrp="1"/>
          </p:cNvSpPr>
          <p:nvPr>
            <p:ph type="ctrTitle"/>
          </p:nvPr>
        </p:nvSpPr>
        <p:spPr>
          <a:xfrm>
            <a:off x="457199" y="1310185"/>
            <a:ext cx="4728949" cy="1460311"/>
          </a:xfrm>
        </p:spPr>
        <p:txBody>
          <a:bodyPr/>
          <a:lstStyle/>
          <a:p>
            <a:r>
              <a:rPr lang="en-US" sz="4800" b="1" dirty="0" smtClean="0">
                <a:solidFill>
                  <a:schemeClr val="bg1"/>
                </a:solidFill>
                <a:effectLst>
                  <a:outerShdw blurRad="38100" dist="38100" dir="2700000" algn="tl">
                    <a:srgbClr val="000000">
                      <a:alpha val="43137"/>
                    </a:srgbClr>
                  </a:outerShdw>
                </a:effectLst>
                <a:latin typeface="+mn-lt"/>
              </a:rPr>
              <a:t>It is ALL About the Patient</a:t>
            </a:r>
            <a:endParaRPr lang="en-US" sz="4800" b="1" dirty="0">
              <a:solidFill>
                <a:schemeClr val="bg1"/>
              </a:solidFill>
              <a:effectLst>
                <a:outerShdw blurRad="38100" dist="38100" dir="2700000" algn="tl">
                  <a:srgbClr val="000000">
                    <a:alpha val="43137"/>
                  </a:srgbClr>
                </a:outerShdw>
              </a:effectLst>
              <a:latin typeface="+mn-lt"/>
            </a:endParaRPr>
          </a:p>
        </p:txBody>
      </p:sp>
      <p:pic>
        <p:nvPicPr>
          <p:cNvPr id="2049" name="Picture 1" descr="http://ogdenregional.com/utility/images/AfricanAmericanNurseWheelchairPatient.jpg"/>
          <p:cNvPicPr>
            <a:picLocks noChangeAspect="1" noChangeArrowheads="1"/>
          </p:cNvPicPr>
          <p:nvPr/>
        </p:nvPicPr>
        <p:blipFill>
          <a:blip r:embed="rId2" cstate="print"/>
          <a:srcRect/>
          <a:stretch>
            <a:fillRect/>
          </a:stretch>
        </p:blipFill>
        <p:spPr bwMode="auto">
          <a:xfrm>
            <a:off x="5186149" y="3868794"/>
            <a:ext cx="3957851" cy="298920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10</a:t>
            </a:fld>
            <a:endParaRPr lang="en-US"/>
          </a:p>
        </p:txBody>
      </p:sp>
      <p:sp>
        <p:nvSpPr>
          <p:cNvPr id="3" name="Content Placeholder 2"/>
          <p:cNvSpPr>
            <a:spLocks noGrp="1"/>
          </p:cNvSpPr>
          <p:nvPr>
            <p:ph sz="quarter" idx="12"/>
          </p:nvPr>
        </p:nvSpPr>
        <p:spPr>
          <a:xfrm>
            <a:off x="1705970" y="1624084"/>
            <a:ext cx="6114198" cy="3671249"/>
          </a:xfrm>
        </p:spPr>
        <p:txBody>
          <a:bodyPr/>
          <a:lstStyle/>
          <a:p>
            <a:r>
              <a:rPr lang="en-US" dirty="0" smtClean="0">
                <a:latin typeface="Cambria" pitchFamily="18" charset="0"/>
              </a:rPr>
              <a:t>Nursing Diagnosis </a:t>
            </a:r>
          </a:p>
          <a:p>
            <a:r>
              <a:rPr lang="en-US" dirty="0" smtClean="0">
                <a:latin typeface="Cambria" pitchFamily="18" charset="0"/>
              </a:rPr>
              <a:t>Outcomes Identification </a:t>
            </a:r>
          </a:p>
          <a:p>
            <a:pPr marL="909638" lvl="1" indent="250825"/>
            <a:r>
              <a:rPr lang="en-US" i="1" dirty="0" smtClean="0">
                <a:latin typeface="Cambria" pitchFamily="18" charset="0"/>
              </a:rPr>
              <a:t>Goals</a:t>
            </a:r>
          </a:p>
          <a:p>
            <a:pPr marL="909638" lvl="1" indent="250825"/>
            <a:r>
              <a:rPr lang="en-US" i="1" dirty="0" smtClean="0">
                <a:latin typeface="Cambria" pitchFamily="18" charset="0"/>
              </a:rPr>
              <a:t>Objectives</a:t>
            </a:r>
          </a:p>
          <a:p>
            <a:r>
              <a:rPr lang="en-US" dirty="0" smtClean="0">
                <a:latin typeface="Cambria" pitchFamily="18" charset="0"/>
              </a:rPr>
              <a:t>Intervention</a:t>
            </a:r>
          </a:p>
          <a:p>
            <a:r>
              <a:rPr lang="en-US" dirty="0" smtClean="0">
                <a:latin typeface="Cambria" pitchFamily="18" charset="0"/>
              </a:rPr>
              <a:t>Evaluation </a:t>
            </a:r>
            <a:endParaRPr lang="en-US" dirty="0">
              <a:latin typeface="Cambria" pitchFamily="18" charset="0"/>
            </a:endParaRPr>
          </a:p>
        </p:txBody>
      </p:sp>
      <p:sp>
        <p:nvSpPr>
          <p:cNvPr id="4" name="Title 3"/>
          <p:cNvSpPr>
            <a:spLocks noGrp="1"/>
          </p:cNvSpPr>
          <p:nvPr>
            <p:ph type="title"/>
          </p:nvPr>
        </p:nvSpPr>
        <p:spPr/>
        <p:txBody>
          <a:bodyPr/>
          <a:lstStyle/>
          <a:p>
            <a:r>
              <a:rPr lang="en-US" sz="4400" b="1" cap="small" dirty="0" smtClean="0">
                <a:effectLst>
                  <a:outerShdw blurRad="38100" dist="38100" dir="2700000" algn="tl">
                    <a:srgbClr val="000000">
                      <a:alpha val="43137"/>
                    </a:srgbClr>
                  </a:outerShdw>
                </a:effectLst>
                <a:latin typeface="Cambria" pitchFamily="18" charset="0"/>
              </a:rPr>
              <a:t>Components of Plan of Care</a:t>
            </a:r>
            <a:endParaRPr lang="en-US" sz="4400" b="1" cap="small" dirty="0">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11</a:t>
            </a:fld>
            <a:endParaRPr lang="en-US"/>
          </a:p>
        </p:txBody>
      </p:sp>
      <p:sp>
        <p:nvSpPr>
          <p:cNvPr id="6" name="Title 5"/>
          <p:cNvSpPr>
            <a:spLocks noGrp="1"/>
          </p:cNvSpPr>
          <p:nvPr>
            <p:ph type="title"/>
          </p:nvPr>
        </p:nvSpPr>
        <p:spPr/>
        <p:txBody>
          <a:bodyPr/>
          <a:lstStyle/>
          <a:p>
            <a:r>
              <a:rPr lang="en-US" sz="4400" b="1" cap="small" dirty="0" smtClean="0">
                <a:effectLst>
                  <a:outerShdw blurRad="38100" dist="38100" dir="2700000" algn="tl">
                    <a:srgbClr val="000000">
                      <a:alpha val="43137"/>
                    </a:srgbClr>
                  </a:outerShdw>
                </a:effectLst>
                <a:latin typeface="Cambria" pitchFamily="18" charset="0"/>
              </a:rPr>
              <a:t>CHSB Plan of Care</a:t>
            </a:r>
            <a:endParaRPr lang="en-US" sz="4400" b="1" cap="small" dirty="0">
              <a:effectLst>
                <a:outerShdw blurRad="38100" dist="38100" dir="2700000" algn="tl">
                  <a:srgbClr val="000000">
                    <a:alpha val="43137"/>
                  </a:srgbClr>
                </a:outerShdw>
              </a:effectLst>
              <a:latin typeface="Cambria" pitchFamily="18" charset="0"/>
            </a:endParaRPr>
          </a:p>
        </p:txBody>
      </p:sp>
      <p:pic>
        <p:nvPicPr>
          <p:cNvPr id="1028" name="Picture 4"/>
          <p:cNvPicPr>
            <a:picLocks noChangeAspect="1" noChangeArrowheads="1"/>
          </p:cNvPicPr>
          <p:nvPr/>
        </p:nvPicPr>
        <p:blipFill>
          <a:blip r:embed="rId2" cstate="print"/>
          <a:srcRect l="3771" t="7295" r="49332" b="10429"/>
          <a:stretch>
            <a:fillRect/>
          </a:stretch>
        </p:blipFill>
        <p:spPr bwMode="auto">
          <a:xfrm>
            <a:off x="1555845" y="1325381"/>
            <a:ext cx="6560523" cy="4529509"/>
          </a:xfrm>
          <a:prstGeom prst="rect">
            <a:avLst/>
          </a:prstGeom>
          <a:noFill/>
          <a:ln w="9525">
            <a:solidFill>
              <a:schemeClr val="tx1">
                <a:lumMod val="95000"/>
                <a:lumOff val="5000"/>
              </a:schemeClr>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12</a:t>
            </a:fld>
            <a:endParaRPr lang="en-US"/>
          </a:p>
        </p:txBody>
      </p:sp>
      <p:sp>
        <p:nvSpPr>
          <p:cNvPr id="4" name="Title 3"/>
          <p:cNvSpPr>
            <a:spLocks noGrp="1"/>
          </p:cNvSpPr>
          <p:nvPr>
            <p:ph type="title"/>
          </p:nvPr>
        </p:nvSpPr>
        <p:spPr/>
        <p:txBody>
          <a:bodyPr/>
          <a:lstStyle/>
          <a:p>
            <a:r>
              <a:rPr lang="en-US" sz="4400" b="1" cap="small" dirty="0" smtClean="0">
                <a:effectLst>
                  <a:outerShdw blurRad="38100" dist="38100" dir="2700000" algn="tl">
                    <a:srgbClr val="000000">
                      <a:alpha val="43137"/>
                    </a:srgbClr>
                  </a:outerShdw>
                </a:effectLst>
                <a:latin typeface="Cambria" pitchFamily="18" charset="0"/>
              </a:rPr>
              <a:t>Who Activates the Plan of Care</a:t>
            </a:r>
            <a:endParaRPr lang="en-US" sz="4400" b="1" cap="small" dirty="0">
              <a:effectLst>
                <a:outerShdw blurRad="38100" dist="38100" dir="2700000" algn="tl">
                  <a:srgbClr val="000000">
                    <a:alpha val="43137"/>
                  </a:srgbClr>
                </a:outerShdw>
              </a:effectLst>
              <a:latin typeface="Cambria" pitchFamily="18" charset="0"/>
            </a:endParaRPr>
          </a:p>
        </p:txBody>
      </p:sp>
      <p:sp>
        <p:nvSpPr>
          <p:cNvPr id="6" name="Content Placeholder 5"/>
          <p:cNvSpPr>
            <a:spLocks noGrp="1"/>
          </p:cNvSpPr>
          <p:nvPr>
            <p:ph sz="quarter" idx="12"/>
          </p:nvPr>
        </p:nvSpPr>
        <p:spPr/>
        <p:txBody>
          <a:bodyPr/>
          <a:lstStyle/>
          <a:p>
            <a:pPr marL="457200" indent="-234950"/>
            <a:r>
              <a:rPr lang="en-US" dirty="0" smtClean="0">
                <a:latin typeface="+mn-lt"/>
              </a:rPr>
              <a:t>The Plan of Care must be activated by the RN who completes the admission assessment</a:t>
            </a:r>
          </a:p>
          <a:p>
            <a:pPr marL="1031875" lvl="1" indent="-236538"/>
            <a:r>
              <a:rPr lang="en-US" dirty="0" smtClean="0">
                <a:latin typeface="+mn-lt"/>
              </a:rPr>
              <a:t>The plan of care is based upon nursing assessment of patient needs.  From this assessment evolves the formation of nursing diagnosis, expected patient outcomes/goals and related nursing interventions.</a:t>
            </a:r>
          </a:p>
          <a:p>
            <a:pPr marL="1828800" lvl="2" indent="-220663"/>
            <a:r>
              <a:rPr lang="en-US" i="1" dirty="0" smtClean="0">
                <a:latin typeface="+mn-lt"/>
              </a:rPr>
              <a:t>Each patient must have at least one identified knowledge deficit nursing diagnosis addressed during the hospital stay</a:t>
            </a:r>
          </a:p>
          <a:p>
            <a:pPr marL="1031875" lvl="1" indent="-234950"/>
            <a:r>
              <a:rPr lang="en-US" dirty="0" smtClean="0">
                <a:latin typeface="+mn-lt"/>
              </a:rPr>
              <a:t>The RN must create an individualized plan of care based on medical diagnosis and patient’s needs</a:t>
            </a:r>
          </a:p>
          <a:p>
            <a:pPr marL="1031875" lvl="1" indent="-234950"/>
            <a:r>
              <a:rPr lang="en-US" dirty="0" smtClean="0">
                <a:latin typeface="+mn-lt"/>
              </a:rPr>
              <a:t>The plan of care is generated in Meditech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descr="http://www.collaborativecurriculum.ca/en/modules/CanMedsCollaborator/imageContent/G2E4Z4FE.jpg"/>
          <p:cNvPicPr>
            <a:picLocks noChangeAspect="1" noChangeArrowheads="1"/>
          </p:cNvPicPr>
          <p:nvPr/>
        </p:nvPicPr>
        <p:blipFill>
          <a:blip r:embed="rId2" cstate="print"/>
          <a:srcRect l="12935" r="13041"/>
          <a:stretch>
            <a:fillRect/>
          </a:stretch>
        </p:blipFill>
        <p:spPr bwMode="auto">
          <a:xfrm>
            <a:off x="5168913" y="2595716"/>
            <a:ext cx="3348677" cy="3241129"/>
          </a:xfrm>
          <a:prstGeom prst="rect">
            <a:avLst/>
          </a:prstGeom>
          <a:noFill/>
        </p:spPr>
      </p:pic>
      <p:sp>
        <p:nvSpPr>
          <p:cNvPr id="2" name="Slide Number Placeholder 1"/>
          <p:cNvSpPr>
            <a:spLocks noGrp="1"/>
          </p:cNvSpPr>
          <p:nvPr>
            <p:ph type="sldNum" sz="quarter" idx="11"/>
          </p:nvPr>
        </p:nvSpPr>
        <p:spPr/>
        <p:txBody>
          <a:bodyPr/>
          <a:lstStyle/>
          <a:p>
            <a:fld id="{5BD36294-2849-48A8-8531-5354CF3095D2}" type="slidenum">
              <a:rPr lang="en-US" smtClean="0"/>
              <a:pPr/>
              <a:t>13</a:t>
            </a:fld>
            <a:endParaRPr lang="en-US" dirty="0"/>
          </a:p>
        </p:txBody>
      </p:sp>
      <p:sp>
        <p:nvSpPr>
          <p:cNvPr id="3" name="Content Placeholder 2"/>
          <p:cNvSpPr>
            <a:spLocks noGrp="1"/>
          </p:cNvSpPr>
          <p:nvPr>
            <p:ph sz="quarter" idx="12"/>
          </p:nvPr>
        </p:nvSpPr>
        <p:spPr>
          <a:xfrm>
            <a:off x="693967" y="1446662"/>
            <a:ext cx="6149285" cy="4109964"/>
          </a:xfrm>
        </p:spPr>
        <p:txBody>
          <a:bodyPr>
            <a:normAutofit/>
          </a:bodyPr>
          <a:lstStyle/>
          <a:p>
            <a:pPr marL="574675" lvl="1" indent="-234950">
              <a:spcAft>
                <a:spcPts val="1000"/>
              </a:spcAft>
              <a:buFont typeface="Arial" pitchFamily="34" charset="0"/>
              <a:buChar char="•"/>
            </a:pPr>
            <a:r>
              <a:rPr lang="en-US" sz="2400" dirty="0" smtClean="0">
                <a:latin typeface="Cambria" pitchFamily="18" charset="0"/>
              </a:rPr>
              <a:t>The plan of care is an interdisciplinary process which includes:</a:t>
            </a:r>
          </a:p>
          <a:p>
            <a:pPr marL="1489075" lvl="2" indent="-338138">
              <a:spcAft>
                <a:spcPts val="1000"/>
              </a:spcAft>
              <a:buFont typeface="Wingdings" pitchFamily="2" charset="2"/>
              <a:buChar char="ü"/>
            </a:pPr>
            <a:r>
              <a:rPr lang="en-US" sz="2200" i="1" dirty="0" smtClean="0">
                <a:latin typeface="Cambria" pitchFamily="18" charset="0"/>
              </a:rPr>
              <a:t>Patient</a:t>
            </a:r>
          </a:p>
          <a:p>
            <a:pPr marL="1489075" lvl="2" indent="-338138">
              <a:spcAft>
                <a:spcPts val="1000"/>
              </a:spcAft>
              <a:buFont typeface="Wingdings" pitchFamily="2" charset="2"/>
              <a:buChar char="ü"/>
            </a:pPr>
            <a:r>
              <a:rPr lang="en-US" sz="2200" i="1" dirty="0" smtClean="0">
                <a:latin typeface="Cambria" pitchFamily="18" charset="0"/>
              </a:rPr>
              <a:t>Physician</a:t>
            </a:r>
          </a:p>
          <a:p>
            <a:pPr marL="1489075" lvl="2" indent="-338138">
              <a:spcAft>
                <a:spcPts val="1000"/>
              </a:spcAft>
              <a:buFont typeface="Wingdings" pitchFamily="2" charset="2"/>
              <a:buChar char="ü"/>
            </a:pPr>
            <a:r>
              <a:rPr lang="en-US" sz="2200" i="1" dirty="0" smtClean="0">
                <a:latin typeface="Cambria" pitchFamily="18" charset="0"/>
              </a:rPr>
              <a:t>Nurse</a:t>
            </a:r>
          </a:p>
          <a:p>
            <a:pPr marL="1489075" lvl="2" indent="-338138">
              <a:spcAft>
                <a:spcPts val="1000"/>
              </a:spcAft>
              <a:buFont typeface="Wingdings" pitchFamily="2" charset="2"/>
              <a:buChar char="ü"/>
            </a:pPr>
            <a:r>
              <a:rPr lang="en-US" sz="2200" i="1" dirty="0" smtClean="0">
                <a:latin typeface="Cambria" pitchFamily="18" charset="0"/>
              </a:rPr>
              <a:t>Patient Representative/</a:t>
            </a:r>
          </a:p>
          <a:p>
            <a:pPr marL="1489075" lvl="2" indent="-338138">
              <a:spcAft>
                <a:spcPts val="1000"/>
              </a:spcAft>
              <a:buNone/>
            </a:pPr>
            <a:r>
              <a:rPr lang="en-US" sz="2200" i="1" dirty="0" smtClean="0">
                <a:latin typeface="Cambria" pitchFamily="18" charset="0"/>
              </a:rPr>
              <a:t>	Family Member</a:t>
            </a:r>
          </a:p>
          <a:p>
            <a:pPr marL="1489075" lvl="2" indent="-338138">
              <a:spcAft>
                <a:spcPts val="1000"/>
              </a:spcAft>
              <a:buFont typeface="Wingdings" pitchFamily="2" charset="2"/>
              <a:buChar char="ü"/>
            </a:pPr>
            <a:r>
              <a:rPr lang="en-US" sz="2200" i="1" dirty="0" smtClean="0">
                <a:latin typeface="Cambria" pitchFamily="18" charset="0"/>
              </a:rPr>
              <a:t>Case Manager</a:t>
            </a:r>
          </a:p>
          <a:p>
            <a:pPr marL="594900" lvl="2" indent="342900">
              <a:spcAft>
                <a:spcPts val="1000"/>
              </a:spcAft>
            </a:pPr>
            <a:endParaRPr lang="en-US" dirty="0" smtClean="0"/>
          </a:p>
          <a:p>
            <a:pPr marL="594900" lvl="2" indent="342900">
              <a:spcAft>
                <a:spcPts val="1000"/>
              </a:spcAft>
              <a:buNone/>
            </a:pPr>
            <a:endParaRPr lang="en-US" dirty="0" smtClean="0"/>
          </a:p>
          <a:p>
            <a:endParaRPr lang="en-US" dirty="0"/>
          </a:p>
        </p:txBody>
      </p:sp>
      <p:sp>
        <p:nvSpPr>
          <p:cNvPr id="4" name="Title 3"/>
          <p:cNvSpPr>
            <a:spLocks noGrp="1"/>
          </p:cNvSpPr>
          <p:nvPr>
            <p:ph type="title"/>
          </p:nvPr>
        </p:nvSpPr>
        <p:spPr>
          <a:xfrm>
            <a:off x="457201" y="191729"/>
            <a:ext cx="8228012" cy="855406"/>
          </a:xfrm>
        </p:spPr>
        <p:txBody>
          <a:bodyPr/>
          <a:lstStyle/>
          <a:p>
            <a:pPr>
              <a:lnSpc>
                <a:spcPct val="100000"/>
              </a:lnSpc>
            </a:pPr>
            <a:r>
              <a:rPr lang="en-US" sz="4000" b="1" cap="small" dirty="0" smtClean="0">
                <a:effectLst>
                  <a:outerShdw blurRad="38100" dist="38100" dir="2700000" algn="tl">
                    <a:srgbClr val="000000">
                      <a:alpha val="43137"/>
                    </a:srgbClr>
                  </a:outerShdw>
                </a:effectLst>
                <a:latin typeface="+mn-lt"/>
              </a:rPr>
              <a:t>Who Is/Are Involved in Plan of Care</a:t>
            </a:r>
            <a:endParaRPr lang="en-US" sz="4000" b="1" cap="small"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AC91E5E-6090-43DB-86CB-BEF038F7870E}" type="slidenum">
              <a:rPr lang="en-US"/>
              <a:pPr>
                <a:defRPr/>
              </a:pPr>
              <a:t>14</a:t>
            </a:fld>
            <a:endParaRPr lang="en-US"/>
          </a:p>
        </p:txBody>
      </p:sp>
      <p:sp>
        <p:nvSpPr>
          <p:cNvPr id="26628" name="Title 3"/>
          <p:cNvSpPr>
            <a:spLocks noGrp="1"/>
          </p:cNvSpPr>
          <p:nvPr>
            <p:ph type="ctrTitle"/>
          </p:nvPr>
        </p:nvSpPr>
        <p:spPr>
          <a:xfrm>
            <a:off x="457200" y="1316520"/>
            <a:ext cx="4601497" cy="1928125"/>
          </a:xfrm>
        </p:spPr>
        <p:txBody>
          <a:bodyPr/>
          <a:lstStyle/>
          <a:p>
            <a:pPr eaLnBrk="1" hangingPunct="1"/>
            <a:r>
              <a:rPr lang="en-CA" sz="4400" b="1" dirty="0" smtClean="0">
                <a:solidFill>
                  <a:schemeClr val="bg1"/>
                </a:solidFill>
                <a:effectLst>
                  <a:outerShdw blurRad="38100" dist="38100" dir="2700000" algn="tl">
                    <a:srgbClr val="000000">
                      <a:alpha val="43137"/>
                    </a:srgbClr>
                  </a:outerShdw>
                </a:effectLst>
                <a:latin typeface="+mn-lt"/>
              </a:rPr>
              <a:t>The Nursing Process:</a:t>
            </a:r>
            <a:endParaRPr lang="en-CA" sz="3600" i="1" dirty="0" smtClean="0">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15</a:t>
            </a:fld>
            <a:endParaRPr lang="en-US"/>
          </a:p>
        </p:txBody>
      </p:sp>
      <p:sp>
        <p:nvSpPr>
          <p:cNvPr id="3" name="Content Placeholder 2"/>
          <p:cNvSpPr>
            <a:spLocks noGrp="1"/>
          </p:cNvSpPr>
          <p:nvPr>
            <p:ph sz="quarter" idx="12"/>
          </p:nvPr>
        </p:nvSpPr>
        <p:spPr>
          <a:xfrm>
            <a:off x="457201" y="1381125"/>
            <a:ext cx="7996000" cy="4719638"/>
          </a:xfrm>
        </p:spPr>
        <p:txBody>
          <a:bodyPr>
            <a:normAutofit/>
          </a:bodyPr>
          <a:lstStyle/>
          <a:p>
            <a:pPr algn="ctr">
              <a:buNone/>
            </a:pPr>
            <a:endParaRPr lang="en-US" dirty="0" smtClean="0"/>
          </a:p>
          <a:p>
            <a:pPr algn="ctr">
              <a:buNone/>
            </a:pPr>
            <a:endParaRPr lang="en-US" dirty="0" smtClean="0"/>
          </a:p>
          <a:p>
            <a:pPr algn="ctr">
              <a:buNone/>
            </a:pPr>
            <a:r>
              <a:rPr lang="en-US" sz="3200" b="1" dirty="0" smtClean="0">
                <a:solidFill>
                  <a:schemeClr val="tx1"/>
                </a:solidFill>
                <a:latin typeface="Cambria" pitchFamily="18" charset="0"/>
              </a:rPr>
              <a:t>Clinical Nursing Practice Standards define the nursing process within the context of six standards of care:</a:t>
            </a:r>
          </a:p>
          <a:p>
            <a:pPr>
              <a:buNone/>
            </a:pPr>
            <a:endParaRPr lang="en-US" dirty="0" smtClean="0"/>
          </a:p>
          <a:p>
            <a:pPr>
              <a:buNone/>
            </a:pPr>
            <a:r>
              <a:rPr lang="en-US" dirty="0" smtClean="0"/>
              <a:t>	</a:t>
            </a:r>
            <a:r>
              <a:rPr lang="en-US" sz="2400" dirty="0" smtClean="0"/>
              <a:t>	</a:t>
            </a:r>
          </a:p>
          <a:p>
            <a:pPr lvl="1">
              <a:buNone/>
            </a:pPr>
            <a:endParaRPr lang="en-US" dirty="0" smtClean="0"/>
          </a:p>
          <a:p>
            <a:pPr lvl="1">
              <a:buNone/>
            </a:pPr>
            <a:endParaRPr lang="en-US" dirty="0" smtClean="0"/>
          </a:p>
          <a:p>
            <a:pPr lvl="1">
              <a:buNone/>
            </a:pPr>
            <a:endParaRPr lang="en-US" dirty="0" smtClean="0"/>
          </a:p>
          <a:p>
            <a:pPr lvl="1">
              <a:buNone/>
            </a:pPr>
            <a:endParaRPr lang="en-US" dirty="0" smtClean="0"/>
          </a:p>
          <a:p>
            <a:endParaRPr lang="en-US" dirty="0" smtClean="0"/>
          </a:p>
          <a:p>
            <a:endParaRPr lang="en-US" dirty="0" smtClean="0"/>
          </a:p>
        </p:txBody>
      </p:sp>
      <p:sp>
        <p:nvSpPr>
          <p:cNvPr id="4" name="Title 3"/>
          <p:cNvSpPr>
            <a:spLocks noGrp="1"/>
          </p:cNvSpPr>
          <p:nvPr>
            <p:ph type="title"/>
          </p:nvPr>
        </p:nvSpPr>
        <p:spPr/>
        <p:txBody>
          <a:bodyPr/>
          <a:lstStyle/>
          <a:p>
            <a:r>
              <a:rPr lang="en-US" sz="4400" b="1" cap="small" dirty="0" smtClean="0">
                <a:effectLst>
                  <a:outerShdw blurRad="38100" dist="38100" dir="2700000" algn="tl">
                    <a:srgbClr val="000000">
                      <a:alpha val="43137"/>
                    </a:srgbClr>
                  </a:outerShdw>
                </a:effectLst>
                <a:latin typeface="+mn-lt"/>
              </a:rPr>
              <a:t>Nursing Process</a:t>
            </a:r>
            <a:endParaRPr lang="en-US" sz="4400" b="1" cap="small"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16</a:t>
            </a:fld>
            <a:endParaRPr lang="en-US"/>
          </a:p>
        </p:txBody>
      </p:sp>
      <p:sp>
        <p:nvSpPr>
          <p:cNvPr id="3" name="Content Placeholder 2"/>
          <p:cNvSpPr>
            <a:spLocks noGrp="1"/>
          </p:cNvSpPr>
          <p:nvPr>
            <p:ph sz="quarter" idx="12"/>
          </p:nvPr>
        </p:nvSpPr>
        <p:spPr>
          <a:xfrm>
            <a:off x="707923" y="1607573"/>
            <a:ext cx="7640457" cy="4710677"/>
          </a:xfrm>
        </p:spPr>
        <p:txBody>
          <a:bodyPr>
            <a:normAutofit/>
          </a:bodyPr>
          <a:lstStyle/>
          <a:p>
            <a:pPr marL="236538" indent="0">
              <a:buNone/>
            </a:pPr>
            <a:r>
              <a:rPr lang="en-US" dirty="0" smtClean="0">
                <a:latin typeface="Cambria" pitchFamily="18" charset="0"/>
              </a:rPr>
              <a:t>Standard I :   Assessment </a:t>
            </a:r>
          </a:p>
          <a:p>
            <a:pPr marL="914400" indent="-220663">
              <a:buNone/>
            </a:pPr>
            <a:r>
              <a:rPr lang="en-US" sz="2000" i="1" dirty="0" smtClean="0">
                <a:latin typeface="Cambria" pitchFamily="18" charset="0"/>
              </a:rPr>
              <a:t>-   Collects, organizes and synthesizes pertinent data using evidence-based assessment techniques.</a:t>
            </a:r>
          </a:p>
          <a:p>
            <a:pPr>
              <a:buNone/>
            </a:pPr>
            <a:endParaRPr lang="en-US" sz="200" dirty="0" smtClean="0">
              <a:latin typeface="Cambria" pitchFamily="18" charset="0"/>
            </a:endParaRPr>
          </a:p>
          <a:p>
            <a:pPr marL="236538" lvl="1" indent="0">
              <a:buNone/>
            </a:pPr>
            <a:r>
              <a:rPr lang="en-US" sz="2400" dirty="0" smtClean="0">
                <a:latin typeface="Cambria" pitchFamily="18" charset="0"/>
              </a:rPr>
              <a:t>Standard II :  Nursing Diagnosis</a:t>
            </a:r>
          </a:p>
          <a:p>
            <a:pPr marL="914400" lvl="1" indent="-220663">
              <a:buNone/>
            </a:pPr>
            <a:r>
              <a:rPr lang="en-US" i="1" dirty="0" smtClean="0">
                <a:latin typeface="Cambria" pitchFamily="18" charset="0"/>
              </a:rPr>
              <a:t>-   Identifies problems in order of priority and formulates a nursing diagnosis defined by the collected data/information.</a:t>
            </a:r>
          </a:p>
          <a:p>
            <a:pPr>
              <a:buNone/>
            </a:pPr>
            <a:endParaRPr lang="en-US" sz="200" dirty="0" smtClean="0">
              <a:latin typeface="Cambria" pitchFamily="18" charset="0"/>
            </a:endParaRPr>
          </a:p>
          <a:p>
            <a:pPr marL="239713" indent="-3175">
              <a:buNone/>
            </a:pPr>
            <a:r>
              <a:rPr lang="en-US" dirty="0" smtClean="0">
                <a:latin typeface="Cambria" pitchFamily="18" charset="0"/>
              </a:rPr>
              <a:t>	Standard III :  Outcomes Identification</a:t>
            </a:r>
          </a:p>
          <a:p>
            <a:pPr marL="914400" indent="-220663">
              <a:buNone/>
            </a:pPr>
            <a:r>
              <a:rPr lang="en-US" sz="2000" i="1" dirty="0" smtClean="0">
                <a:latin typeface="Cambria" pitchFamily="18" charset="0"/>
              </a:rPr>
              <a:t>-   Constructs outcomes that are realistic, measurable, with time limited goals ( short and long term).</a:t>
            </a:r>
            <a:endParaRPr lang="en-US" sz="2000" i="1" dirty="0">
              <a:latin typeface="Cambria" pitchFamily="18" charset="0"/>
            </a:endParaRPr>
          </a:p>
        </p:txBody>
      </p:sp>
      <p:sp>
        <p:nvSpPr>
          <p:cNvPr id="4" name="Title 3"/>
          <p:cNvSpPr>
            <a:spLocks noGrp="1"/>
          </p:cNvSpPr>
          <p:nvPr>
            <p:ph type="title"/>
          </p:nvPr>
        </p:nvSpPr>
        <p:spPr>
          <a:xfrm>
            <a:off x="457201" y="270933"/>
            <a:ext cx="8228012" cy="795867"/>
          </a:xfrm>
        </p:spPr>
        <p:txBody>
          <a:bodyPr/>
          <a:lstStyle/>
          <a:p>
            <a:r>
              <a:rPr lang="en-US" sz="4400" b="1" cap="small" dirty="0" smtClean="0">
                <a:effectLst>
                  <a:outerShdw blurRad="38100" dist="38100" dir="2700000" algn="tl">
                    <a:srgbClr val="000000">
                      <a:alpha val="43137"/>
                    </a:srgbClr>
                  </a:outerShdw>
                </a:effectLst>
                <a:latin typeface="+mn-lt"/>
              </a:rPr>
              <a:t>Nursing Process - </a:t>
            </a:r>
            <a:r>
              <a:rPr lang="en-US" sz="3600" b="1" i="1" dirty="0" smtClean="0">
                <a:effectLst>
                  <a:outerShdw blurRad="38100" dist="38100" dir="2700000" algn="tl">
                    <a:srgbClr val="000000">
                      <a:alpha val="43137"/>
                    </a:srgbClr>
                  </a:outerShdw>
                </a:effectLst>
                <a:latin typeface="+mn-lt"/>
              </a:rPr>
              <a:t>cont’d.</a:t>
            </a:r>
            <a:endParaRPr lang="en-US" sz="3600" b="1" i="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17</a:t>
            </a:fld>
            <a:endParaRPr lang="en-US"/>
          </a:p>
        </p:txBody>
      </p:sp>
      <p:sp>
        <p:nvSpPr>
          <p:cNvPr id="3" name="Content Placeholder 2"/>
          <p:cNvSpPr>
            <a:spLocks noGrp="1"/>
          </p:cNvSpPr>
          <p:nvPr>
            <p:ph sz="quarter" idx="12"/>
          </p:nvPr>
        </p:nvSpPr>
        <p:spPr>
          <a:xfrm>
            <a:off x="707923" y="1607573"/>
            <a:ext cx="7640457" cy="4493189"/>
          </a:xfrm>
        </p:spPr>
        <p:txBody>
          <a:bodyPr/>
          <a:lstStyle/>
          <a:p>
            <a:pPr marL="236538" indent="0">
              <a:buNone/>
            </a:pPr>
            <a:r>
              <a:rPr lang="en-US" dirty="0" smtClean="0">
                <a:latin typeface="Cambria" pitchFamily="18" charset="0"/>
              </a:rPr>
              <a:t>Standard IV :   Planning</a:t>
            </a:r>
          </a:p>
          <a:p>
            <a:pPr marL="914400" indent="-220663">
              <a:buNone/>
            </a:pPr>
            <a:r>
              <a:rPr lang="en-US" sz="2000" i="1" dirty="0" smtClean="0">
                <a:latin typeface="Cambria" pitchFamily="18" charset="0"/>
              </a:rPr>
              <a:t>-   Develops personalized plan of care using strategies/alternatives to attain expected Outcome(s).</a:t>
            </a:r>
          </a:p>
          <a:p>
            <a:pPr>
              <a:buNone/>
            </a:pPr>
            <a:endParaRPr lang="en-US" sz="200" dirty="0" smtClean="0">
              <a:latin typeface="Cambria" pitchFamily="18" charset="0"/>
            </a:endParaRPr>
          </a:p>
          <a:p>
            <a:pPr marL="236538" indent="0">
              <a:buNone/>
            </a:pPr>
            <a:r>
              <a:rPr lang="en-US" dirty="0" smtClean="0">
                <a:latin typeface="Cambria" pitchFamily="18" charset="0"/>
              </a:rPr>
              <a:t>Standard V :   Implementation</a:t>
            </a:r>
          </a:p>
          <a:p>
            <a:pPr marL="914400" indent="-220663">
              <a:buNone/>
            </a:pPr>
            <a:r>
              <a:rPr lang="en-US" sz="2000" i="1" dirty="0" smtClean="0">
                <a:latin typeface="Cambria" pitchFamily="18" charset="0"/>
              </a:rPr>
              <a:t>-   Implements the plan safely using evidence-based interventions/treatments.</a:t>
            </a:r>
          </a:p>
          <a:p>
            <a:pPr>
              <a:buNone/>
            </a:pPr>
            <a:endParaRPr lang="en-US" sz="200" dirty="0" smtClean="0">
              <a:latin typeface="Cambria" pitchFamily="18" charset="0"/>
            </a:endParaRPr>
          </a:p>
          <a:p>
            <a:pPr marL="236538" indent="0">
              <a:buNone/>
            </a:pPr>
            <a:r>
              <a:rPr lang="en-US" dirty="0" smtClean="0">
                <a:latin typeface="Cambria" pitchFamily="18" charset="0"/>
              </a:rPr>
              <a:t>Standard VI :  Evaluation</a:t>
            </a:r>
          </a:p>
          <a:p>
            <a:pPr marL="914400" indent="-220663">
              <a:buNone/>
            </a:pPr>
            <a:r>
              <a:rPr lang="en-US" sz="2000" i="1" dirty="0" smtClean="0">
                <a:latin typeface="Cambria" pitchFamily="18" charset="0"/>
              </a:rPr>
              <a:t>-   Performs on-going evaluation of desired outcomes and documents results of evaluation.</a:t>
            </a:r>
            <a:endParaRPr lang="en-US" sz="2000" i="1" dirty="0">
              <a:latin typeface="Cambria" pitchFamily="18" charset="0"/>
            </a:endParaRPr>
          </a:p>
        </p:txBody>
      </p:sp>
      <p:sp>
        <p:nvSpPr>
          <p:cNvPr id="6" name="Title 3"/>
          <p:cNvSpPr>
            <a:spLocks noGrp="1"/>
          </p:cNvSpPr>
          <p:nvPr>
            <p:ph type="title"/>
          </p:nvPr>
        </p:nvSpPr>
        <p:spPr>
          <a:xfrm>
            <a:off x="457201" y="270933"/>
            <a:ext cx="8228012" cy="795867"/>
          </a:xfrm>
        </p:spPr>
        <p:txBody>
          <a:bodyPr/>
          <a:lstStyle/>
          <a:p>
            <a:r>
              <a:rPr lang="en-US" sz="4400" b="1" cap="small" dirty="0" smtClean="0">
                <a:effectLst>
                  <a:outerShdw blurRad="38100" dist="38100" dir="2700000" algn="tl">
                    <a:srgbClr val="000000">
                      <a:alpha val="43137"/>
                    </a:srgbClr>
                  </a:outerShdw>
                </a:effectLst>
                <a:latin typeface="+mn-lt"/>
              </a:rPr>
              <a:t>Nursing Process - </a:t>
            </a:r>
            <a:r>
              <a:rPr lang="en-US" sz="3600" b="1" i="1" dirty="0" smtClean="0">
                <a:effectLst>
                  <a:outerShdw blurRad="38100" dist="38100" dir="2700000" algn="tl">
                    <a:srgbClr val="000000">
                      <a:alpha val="43137"/>
                    </a:srgbClr>
                  </a:outerShdw>
                </a:effectLst>
                <a:latin typeface="+mn-lt"/>
              </a:rPr>
              <a:t>cont’d.</a:t>
            </a:r>
            <a:endParaRPr lang="en-US" sz="3600" b="1" i="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18</a:t>
            </a:fld>
            <a:endParaRPr lang="en-US"/>
          </a:p>
        </p:txBody>
      </p:sp>
      <p:sp>
        <p:nvSpPr>
          <p:cNvPr id="4" name="Title 3"/>
          <p:cNvSpPr>
            <a:spLocks noGrp="1"/>
          </p:cNvSpPr>
          <p:nvPr>
            <p:ph type="title"/>
          </p:nvPr>
        </p:nvSpPr>
        <p:spPr/>
        <p:txBody>
          <a:bodyPr/>
          <a:lstStyle/>
          <a:p>
            <a:r>
              <a:rPr lang="en-US" sz="4400" b="1" cap="small" dirty="0" smtClean="0">
                <a:effectLst>
                  <a:outerShdw blurRad="38100" dist="38100" dir="2700000" algn="tl">
                    <a:srgbClr val="000000">
                      <a:alpha val="43137"/>
                    </a:srgbClr>
                  </a:outerShdw>
                </a:effectLst>
                <a:latin typeface="Cambria" pitchFamily="18" charset="0"/>
              </a:rPr>
              <a:t>The Nursing Process Diagram</a:t>
            </a:r>
            <a:endParaRPr lang="en-US" sz="4400" b="1" cap="small" dirty="0">
              <a:effectLst>
                <a:outerShdw blurRad="38100" dist="38100" dir="2700000" algn="tl">
                  <a:srgbClr val="000000">
                    <a:alpha val="43137"/>
                  </a:srgbClr>
                </a:outerShdw>
              </a:effectLst>
              <a:latin typeface="Cambria" pitchFamily="18" charset="0"/>
            </a:endParaRPr>
          </a:p>
        </p:txBody>
      </p:sp>
      <p:pic>
        <p:nvPicPr>
          <p:cNvPr id="7" name="Picture 6" descr="C:\Documents and Settings\bcozart\Local Settings\Temporary Internet Files\Content.Word\New Picture (5).bmp"/>
          <p:cNvPicPr/>
          <p:nvPr/>
        </p:nvPicPr>
        <p:blipFill>
          <a:blip r:embed="rId2" cstate="print"/>
          <a:srcRect/>
          <a:stretch>
            <a:fillRect/>
          </a:stretch>
        </p:blipFill>
        <p:spPr bwMode="auto">
          <a:xfrm>
            <a:off x="286604" y="1143410"/>
            <a:ext cx="8666328" cy="57145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19</a:t>
            </a:fld>
            <a:endParaRPr lang="en-US"/>
          </a:p>
        </p:txBody>
      </p:sp>
      <p:sp>
        <p:nvSpPr>
          <p:cNvPr id="4" name="Title 3"/>
          <p:cNvSpPr>
            <a:spLocks noGrp="1"/>
          </p:cNvSpPr>
          <p:nvPr>
            <p:ph type="title"/>
          </p:nvPr>
        </p:nvSpPr>
        <p:spPr>
          <a:xfrm>
            <a:off x="457201" y="0"/>
            <a:ext cx="8228012" cy="1121139"/>
          </a:xfrm>
        </p:spPr>
        <p:txBody>
          <a:bodyPr/>
          <a:lstStyle/>
          <a:p>
            <a:pPr>
              <a:lnSpc>
                <a:spcPct val="100000"/>
              </a:lnSpc>
            </a:pPr>
            <a:r>
              <a:rPr lang="en-US" sz="3600" b="1" cap="small" dirty="0" smtClean="0">
                <a:effectLst>
                  <a:outerShdw blurRad="38100" dist="38100" dir="2700000" algn="tl">
                    <a:srgbClr val="000000">
                      <a:alpha val="43137"/>
                    </a:srgbClr>
                  </a:outerShdw>
                </a:effectLst>
                <a:latin typeface="Cambria" pitchFamily="18" charset="0"/>
              </a:rPr>
              <a:t>How the Nursing Process Applies to the Scientific Method</a:t>
            </a:r>
            <a:endParaRPr lang="en-US" sz="3600" b="1" cap="small" dirty="0">
              <a:effectLst>
                <a:outerShdw blurRad="38100" dist="38100" dir="2700000" algn="tl">
                  <a:srgbClr val="000000">
                    <a:alpha val="43137"/>
                  </a:srgbClr>
                </a:outerShdw>
              </a:effectLst>
              <a:latin typeface="Cambria" pitchFamily="18" charset="0"/>
            </a:endParaRPr>
          </a:p>
        </p:txBody>
      </p:sp>
      <p:graphicFrame>
        <p:nvGraphicFramePr>
          <p:cNvPr id="6" name="Content Placeholder 4"/>
          <p:cNvGraphicFramePr>
            <a:graphicFrameLocks noGrp="1"/>
          </p:cNvGraphicFramePr>
          <p:nvPr>
            <p:ph idx="4294967295"/>
          </p:nvPr>
        </p:nvGraphicFramePr>
        <p:xfrm>
          <a:off x="457201" y="1392072"/>
          <a:ext cx="8183562" cy="4206240"/>
        </p:xfrm>
        <a:graphic>
          <a:graphicData uri="http://schemas.openxmlformats.org/drawingml/2006/table">
            <a:tbl>
              <a:tblPr firstRow="1" bandRow="1">
                <a:tableStyleId>{5C22544A-7EE6-4342-B048-85BDC9FD1C3A}</a:tableStyleId>
              </a:tblPr>
              <a:tblGrid>
                <a:gridCol w="4091781"/>
                <a:gridCol w="4091781"/>
              </a:tblGrid>
              <a:tr h="370840">
                <a:tc>
                  <a:txBody>
                    <a:bodyPr/>
                    <a:lstStyle/>
                    <a:p>
                      <a:r>
                        <a:rPr lang="en-US" sz="2400" dirty="0" smtClean="0"/>
                        <a:t>Scientific</a:t>
                      </a:r>
                      <a:r>
                        <a:rPr lang="en-US" sz="2400" baseline="0" dirty="0" smtClean="0"/>
                        <a:t> method</a:t>
                      </a:r>
                      <a:endParaRPr lang="en-US" sz="2400" dirty="0"/>
                    </a:p>
                  </a:txBody>
                  <a:tcPr marL="99783" marR="99783"/>
                </a:tc>
                <a:tc>
                  <a:txBody>
                    <a:bodyPr/>
                    <a:lstStyle/>
                    <a:p>
                      <a:r>
                        <a:rPr lang="en-US" sz="2400" dirty="0" smtClean="0"/>
                        <a:t>Nursing</a:t>
                      </a:r>
                      <a:r>
                        <a:rPr lang="en-US" sz="2400" baseline="0" dirty="0" smtClean="0"/>
                        <a:t> process</a:t>
                      </a:r>
                      <a:endParaRPr lang="en-US" sz="2400" dirty="0"/>
                    </a:p>
                  </a:txBody>
                  <a:tcPr marL="99783" marR="99783"/>
                </a:tc>
              </a:tr>
              <a:tr h="370840">
                <a:tc>
                  <a:txBody>
                    <a:bodyPr/>
                    <a:lstStyle/>
                    <a:p>
                      <a:r>
                        <a:rPr lang="en-US" sz="2400" dirty="0" smtClean="0"/>
                        <a:t> State an observed problem</a:t>
                      </a:r>
                      <a:endParaRPr lang="en-US" sz="2400" dirty="0"/>
                    </a:p>
                  </a:txBody>
                  <a:tcPr marL="99783" marR="99783"/>
                </a:tc>
                <a:tc>
                  <a:txBody>
                    <a:bodyPr/>
                    <a:lstStyle/>
                    <a:p>
                      <a:r>
                        <a:rPr lang="en-US" sz="2400" dirty="0" smtClean="0"/>
                        <a:t>Assessment</a:t>
                      </a:r>
                      <a:endParaRPr lang="en-US" sz="2400" dirty="0"/>
                    </a:p>
                  </a:txBody>
                  <a:tcPr marL="99783" marR="99783"/>
                </a:tc>
              </a:tr>
              <a:tr h="370840">
                <a:tc>
                  <a:txBody>
                    <a:bodyPr/>
                    <a:lstStyle/>
                    <a:p>
                      <a:r>
                        <a:rPr lang="en-US" sz="2400" dirty="0" smtClean="0"/>
                        <a:t>Form a hypothesis about the problem</a:t>
                      </a:r>
                      <a:endParaRPr lang="en-US" sz="2400" dirty="0"/>
                    </a:p>
                  </a:txBody>
                  <a:tcPr marL="99783" marR="99783"/>
                </a:tc>
                <a:tc>
                  <a:txBody>
                    <a:bodyPr/>
                    <a:lstStyle/>
                    <a:p>
                      <a:r>
                        <a:rPr lang="en-US" sz="2400" dirty="0" smtClean="0"/>
                        <a:t>Nursing diagnosis</a:t>
                      </a:r>
                    </a:p>
                  </a:txBody>
                  <a:tcPr marL="99783" marR="99783"/>
                </a:tc>
              </a:tr>
              <a:tr h="370840">
                <a:tc>
                  <a:txBody>
                    <a:bodyPr/>
                    <a:lstStyle/>
                    <a:p>
                      <a:r>
                        <a:rPr lang="en-US" sz="2400" dirty="0" smtClean="0"/>
                        <a:t>Develop a method to test the hypothesis</a:t>
                      </a:r>
                      <a:endParaRPr lang="en-US" sz="2400" dirty="0"/>
                    </a:p>
                  </a:txBody>
                  <a:tcPr marL="99783" marR="99783"/>
                </a:tc>
                <a:tc>
                  <a:txBody>
                    <a:bodyPr/>
                    <a:lstStyle/>
                    <a:p>
                      <a:r>
                        <a:rPr lang="en-US" sz="2400" dirty="0" smtClean="0"/>
                        <a:t>Outcome Identification and Planning</a:t>
                      </a:r>
                      <a:endParaRPr lang="en-US" sz="2400" dirty="0"/>
                    </a:p>
                  </a:txBody>
                  <a:tcPr marL="99783" marR="99783"/>
                </a:tc>
              </a:tr>
              <a:tr h="370840">
                <a:tc>
                  <a:txBody>
                    <a:bodyPr/>
                    <a:lstStyle/>
                    <a:p>
                      <a:r>
                        <a:rPr lang="en-US" sz="2400" dirty="0" smtClean="0"/>
                        <a:t>Collect the data</a:t>
                      </a:r>
                    </a:p>
                    <a:p>
                      <a:r>
                        <a:rPr lang="en-US" sz="2400" dirty="0" smtClean="0"/>
                        <a:t>Analyze</a:t>
                      </a:r>
                      <a:r>
                        <a:rPr lang="en-US" sz="2400" baseline="0" dirty="0" smtClean="0"/>
                        <a:t> the data</a:t>
                      </a:r>
                      <a:endParaRPr lang="en-US" sz="2400" dirty="0"/>
                    </a:p>
                  </a:txBody>
                  <a:tcPr marL="99783" marR="99783"/>
                </a:tc>
                <a:tc>
                  <a:txBody>
                    <a:bodyPr/>
                    <a:lstStyle/>
                    <a:p>
                      <a:r>
                        <a:rPr lang="en-US" sz="2400" dirty="0" smtClean="0"/>
                        <a:t>Implementation</a:t>
                      </a:r>
                      <a:endParaRPr lang="en-US" sz="2400" dirty="0"/>
                    </a:p>
                  </a:txBody>
                  <a:tcPr marL="99783" marR="99783"/>
                </a:tc>
              </a:tr>
              <a:tr h="370840">
                <a:tc>
                  <a:txBody>
                    <a:bodyPr/>
                    <a:lstStyle/>
                    <a:p>
                      <a:r>
                        <a:rPr lang="en-US" sz="2400" dirty="0" smtClean="0"/>
                        <a:t>Draw conclusions about the hypothesis</a:t>
                      </a:r>
                      <a:endParaRPr lang="en-US" sz="2400" dirty="0"/>
                    </a:p>
                  </a:txBody>
                  <a:tcPr marL="99783" marR="99783"/>
                </a:tc>
                <a:tc>
                  <a:txBody>
                    <a:bodyPr/>
                    <a:lstStyle/>
                    <a:p>
                      <a:r>
                        <a:rPr lang="en-US" sz="2400" dirty="0" smtClean="0"/>
                        <a:t>Evaluation</a:t>
                      </a:r>
                      <a:endParaRPr lang="en-US" sz="2400" dirty="0"/>
                    </a:p>
                  </a:txBody>
                  <a:tcPr marL="99783" marR="99783"/>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a:t>
            </a:fld>
            <a:endParaRPr lang="en-US"/>
          </a:p>
        </p:txBody>
      </p:sp>
      <p:sp>
        <p:nvSpPr>
          <p:cNvPr id="3" name="Content Placeholder 2"/>
          <p:cNvSpPr>
            <a:spLocks noGrp="1"/>
          </p:cNvSpPr>
          <p:nvPr>
            <p:ph sz="quarter" idx="12"/>
          </p:nvPr>
        </p:nvSpPr>
        <p:spPr>
          <a:xfrm>
            <a:off x="945931" y="1381125"/>
            <a:ext cx="7402449" cy="4719638"/>
          </a:xfrm>
        </p:spPr>
        <p:txBody>
          <a:bodyPr>
            <a:normAutofit/>
          </a:bodyPr>
          <a:lstStyle/>
          <a:p>
            <a:pPr marL="0" indent="0">
              <a:lnSpc>
                <a:spcPct val="110000"/>
              </a:lnSpc>
              <a:spcAft>
                <a:spcPts val="0"/>
              </a:spcAft>
              <a:buNone/>
            </a:pPr>
            <a:r>
              <a:rPr lang="en-US" sz="2200" dirty="0" smtClean="0">
                <a:latin typeface="+mn-lt"/>
              </a:rPr>
              <a:t>At the end of the of the class, the participants will be able to:</a:t>
            </a:r>
          </a:p>
          <a:p>
            <a:pPr marL="741363" indent="-284163">
              <a:lnSpc>
                <a:spcPct val="110000"/>
              </a:lnSpc>
              <a:spcAft>
                <a:spcPts val="0"/>
              </a:spcAft>
              <a:buClrTx/>
            </a:pPr>
            <a:r>
              <a:rPr lang="en-US" sz="2200" dirty="0" smtClean="0">
                <a:latin typeface="+mn-lt"/>
              </a:rPr>
              <a:t>Define a plan of care and identify its characteristics and elements</a:t>
            </a:r>
          </a:p>
          <a:p>
            <a:pPr marL="741363" indent="-284163">
              <a:lnSpc>
                <a:spcPct val="110000"/>
              </a:lnSpc>
              <a:spcAft>
                <a:spcPts val="0"/>
              </a:spcAft>
              <a:buClrTx/>
            </a:pPr>
            <a:r>
              <a:rPr lang="en-US" sz="2200" dirty="0" smtClean="0">
                <a:latin typeface="+mn-lt"/>
              </a:rPr>
              <a:t>Develop a plan of care utilizing nursing diagnosis based on the nursing process</a:t>
            </a:r>
          </a:p>
          <a:p>
            <a:pPr marL="741363" indent="-284163">
              <a:lnSpc>
                <a:spcPct val="110000"/>
              </a:lnSpc>
              <a:spcAft>
                <a:spcPts val="0"/>
              </a:spcAft>
              <a:buClrTx/>
            </a:pPr>
            <a:r>
              <a:rPr lang="en-US" sz="2200" dirty="0" smtClean="0">
                <a:latin typeface="+mn-lt"/>
              </a:rPr>
              <a:t>Write SMART objectives and formulate hypothesis</a:t>
            </a:r>
          </a:p>
          <a:p>
            <a:pPr marL="741363" indent="-284163">
              <a:lnSpc>
                <a:spcPct val="110000"/>
              </a:lnSpc>
              <a:spcAft>
                <a:spcPts val="0"/>
              </a:spcAft>
              <a:buClrTx/>
            </a:pPr>
            <a:r>
              <a:rPr lang="en-US" sz="2200" dirty="0" smtClean="0">
                <a:latin typeface="+mn-lt"/>
              </a:rPr>
              <a:t>Individualize the plan of care by selecting appropriate interventions and prioritizing nursing diagnoses</a:t>
            </a:r>
          </a:p>
          <a:p>
            <a:pPr marL="741363" indent="-284163">
              <a:lnSpc>
                <a:spcPct val="110000"/>
              </a:lnSpc>
              <a:spcAft>
                <a:spcPts val="0"/>
              </a:spcAft>
              <a:buClrTx/>
            </a:pPr>
            <a:r>
              <a:rPr lang="en-US" sz="2200" smtClean="0">
                <a:latin typeface="+mn-lt"/>
              </a:rPr>
              <a:t>Formulate </a:t>
            </a:r>
            <a:r>
              <a:rPr lang="en-US" sz="2200" dirty="0" smtClean="0">
                <a:latin typeface="+mn-lt"/>
              </a:rPr>
              <a:t>nursing care plan based on the scenarios provided</a:t>
            </a:r>
          </a:p>
          <a:p>
            <a:endParaRPr lang="en-US" sz="2200" dirty="0">
              <a:latin typeface="+mn-lt"/>
            </a:endParaRPr>
          </a:p>
        </p:txBody>
      </p:sp>
      <p:sp>
        <p:nvSpPr>
          <p:cNvPr id="4" name="Title 3"/>
          <p:cNvSpPr>
            <a:spLocks noGrp="1"/>
          </p:cNvSpPr>
          <p:nvPr>
            <p:ph type="title"/>
          </p:nvPr>
        </p:nvSpPr>
        <p:spPr/>
        <p:txBody>
          <a:bodyPr/>
          <a:lstStyle/>
          <a:p>
            <a:r>
              <a:rPr lang="en-US" sz="4400" b="1" cap="small" dirty="0" smtClean="0">
                <a:effectLst>
                  <a:outerShdw blurRad="38100" dist="38100" dir="2700000" algn="tl">
                    <a:srgbClr val="000000">
                      <a:alpha val="43137"/>
                    </a:srgbClr>
                  </a:outerShdw>
                </a:effectLst>
                <a:latin typeface="+mn-lt"/>
              </a:rPr>
              <a:t>Objectives</a:t>
            </a:r>
            <a:endParaRPr lang="en-US" sz="4400" b="1" cap="small"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20</a:t>
            </a:fld>
            <a:endParaRPr lang="en-US"/>
          </a:p>
        </p:txBody>
      </p:sp>
      <p:sp>
        <p:nvSpPr>
          <p:cNvPr id="3" name="Content Placeholder 2"/>
          <p:cNvSpPr>
            <a:spLocks noGrp="1"/>
          </p:cNvSpPr>
          <p:nvPr>
            <p:ph sz="quarter" idx="12"/>
          </p:nvPr>
        </p:nvSpPr>
        <p:spPr>
          <a:xfrm>
            <a:off x="457201" y="1381125"/>
            <a:ext cx="4025899" cy="4719638"/>
          </a:xfrm>
          <a:ln>
            <a:solidFill>
              <a:schemeClr val="tx1"/>
            </a:solidFill>
          </a:ln>
        </p:spPr>
        <p:txBody>
          <a:bodyPr>
            <a:noAutofit/>
          </a:bodyPr>
          <a:lstStyle/>
          <a:p>
            <a:pPr marL="236538" indent="0">
              <a:lnSpc>
                <a:spcPct val="80000"/>
              </a:lnSpc>
              <a:spcAft>
                <a:spcPts val="0"/>
              </a:spcAft>
              <a:buNone/>
            </a:pPr>
            <a:endParaRPr lang="en-US" sz="1000" b="1" dirty="0" smtClean="0">
              <a:latin typeface="+mn-lt"/>
            </a:endParaRPr>
          </a:p>
          <a:p>
            <a:pPr marL="236538" indent="0">
              <a:lnSpc>
                <a:spcPct val="80000"/>
              </a:lnSpc>
              <a:spcAft>
                <a:spcPts val="0"/>
              </a:spcAft>
              <a:buNone/>
            </a:pPr>
            <a:r>
              <a:rPr lang="en-US" sz="1400" b="1" dirty="0" smtClean="0">
                <a:latin typeface="+mn-lt"/>
              </a:rPr>
              <a:t>NANDA Nursing diagnosis based on alphabetical order A:</a:t>
            </a:r>
          </a:p>
          <a:p>
            <a:pPr marL="236538" indent="0">
              <a:lnSpc>
                <a:spcPct val="80000"/>
              </a:lnSpc>
              <a:spcAft>
                <a:spcPts val="0"/>
              </a:spcAft>
              <a:buNone/>
            </a:pPr>
            <a:endParaRPr lang="en-US" sz="500" dirty="0" smtClean="0">
              <a:latin typeface="+mn-lt"/>
            </a:endParaRPr>
          </a:p>
          <a:p>
            <a:pPr marL="457200" indent="0">
              <a:lnSpc>
                <a:spcPct val="80000"/>
              </a:lnSpc>
              <a:spcAft>
                <a:spcPts val="0"/>
              </a:spcAft>
              <a:buNone/>
            </a:pPr>
            <a:r>
              <a:rPr lang="en-US" sz="1400" dirty="0" smtClean="0">
                <a:latin typeface="+mn-lt"/>
              </a:rPr>
              <a:t>Activity Intolerance</a:t>
            </a:r>
            <a:br>
              <a:rPr lang="en-US" sz="1400" dirty="0" smtClean="0">
                <a:latin typeface="+mn-lt"/>
              </a:rPr>
            </a:br>
            <a:r>
              <a:rPr lang="en-US" sz="1400" dirty="0" smtClean="0">
                <a:latin typeface="+mn-lt"/>
              </a:rPr>
              <a:t>Activity Intolerance, risk for</a:t>
            </a:r>
            <a:br>
              <a:rPr lang="en-US" sz="1400" dirty="0" smtClean="0">
                <a:latin typeface="+mn-lt"/>
              </a:rPr>
            </a:br>
            <a:r>
              <a:rPr lang="en-US" sz="1400" dirty="0" smtClean="0">
                <a:latin typeface="+mn-lt"/>
              </a:rPr>
              <a:t>Airway Clearance, ineffective</a:t>
            </a:r>
            <a:br>
              <a:rPr lang="en-US" sz="1400" dirty="0" smtClean="0">
                <a:latin typeface="+mn-lt"/>
              </a:rPr>
            </a:br>
            <a:r>
              <a:rPr lang="en-US" sz="1400" dirty="0" smtClean="0">
                <a:latin typeface="+mn-lt"/>
              </a:rPr>
              <a:t>Allergy Response, latex</a:t>
            </a:r>
            <a:br>
              <a:rPr lang="en-US" sz="1400" dirty="0" smtClean="0">
                <a:latin typeface="+mn-lt"/>
              </a:rPr>
            </a:br>
            <a:r>
              <a:rPr lang="en-US" sz="1400" dirty="0" smtClean="0">
                <a:latin typeface="+mn-lt"/>
              </a:rPr>
              <a:t>Allergy response, latex, risk for</a:t>
            </a:r>
            <a:br>
              <a:rPr lang="en-US" sz="1400" dirty="0" smtClean="0">
                <a:latin typeface="+mn-lt"/>
              </a:rPr>
            </a:br>
            <a:r>
              <a:rPr lang="en-US" sz="1400" dirty="0" smtClean="0">
                <a:latin typeface="+mn-lt"/>
              </a:rPr>
              <a:t>Anxiety [specify level]</a:t>
            </a:r>
            <a:br>
              <a:rPr lang="en-US" sz="1400" dirty="0" smtClean="0">
                <a:latin typeface="+mn-lt"/>
              </a:rPr>
            </a:br>
            <a:r>
              <a:rPr lang="en-US" sz="1400" dirty="0" smtClean="0">
                <a:latin typeface="+mn-lt"/>
              </a:rPr>
              <a:t>Anxiety, death</a:t>
            </a:r>
            <a:br>
              <a:rPr lang="en-US" sz="1400" dirty="0" smtClean="0">
                <a:latin typeface="+mn-lt"/>
              </a:rPr>
            </a:br>
            <a:r>
              <a:rPr lang="en-US" sz="1400" dirty="0" smtClean="0">
                <a:latin typeface="+mn-lt"/>
              </a:rPr>
              <a:t>Aspiration, risk for</a:t>
            </a:r>
            <a:br>
              <a:rPr lang="en-US" sz="1400" dirty="0" smtClean="0">
                <a:latin typeface="+mn-lt"/>
              </a:rPr>
            </a:br>
            <a:r>
              <a:rPr lang="en-US" sz="1400" dirty="0" smtClean="0">
                <a:latin typeface="+mn-lt"/>
              </a:rPr>
              <a:t>Attachment, risk for impaired parent/infant/child</a:t>
            </a:r>
            <a:br>
              <a:rPr lang="en-US" sz="1400" dirty="0" smtClean="0">
                <a:latin typeface="+mn-lt"/>
              </a:rPr>
            </a:br>
            <a:r>
              <a:rPr lang="en-US" sz="1400" dirty="0" smtClean="0">
                <a:latin typeface="+mn-lt"/>
              </a:rPr>
              <a:t>Autonomic </a:t>
            </a:r>
            <a:r>
              <a:rPr lang="en-US" sz="1400" dirty="0" err="1" smtClean="0">
                <a:latin typeface="+mn-lt"/>
              </a:rPr>
              <a:t>Dysreflexia</a:t>
            </a:r>
            <a:r>
              <a:rPr lang="en-US" sz="1400" dirty="0" smtClean="0">
                <a:latin typeface="+mn-lt"/>
              </a:rPr>
              <a:t/>
            </a:r>
            <a:br>
              <a:rPr lang="en-US" sz="1400" dirty="0" smtClean="0">
                <a:latin typeface="+mn-lt"/>
              </a:rPr>
            </a:br>
            <a:r>
              <a:rPr lang="en-US" sz="1400" dirty="0" smtClean="0">
                <a:latin typeface="+mn-lt"/>
              </a:rPr>
              <a:t>Autonomic </a:t>
            </a:r>
            <a:r>
              <a:rPr lang="en-US" sz="1400" dirty="0" err="1" smtClean="0">
                <a:latin typeface="+mn-lt"/>
              </a:rPr>
              <a:t>Dysreflexia</a:t>
            </a:r>
            <a:r>
              <a:rPr lang="en-US" sz="1400" dirty="0" smtClean="0">
                <a:latin typeface="+mn-lt"/>
              </a:rPr>
              <a:t>, risk for</a:t>
            </a:r>
          </a:p>
          <a:p>
            <a:pPr marL="236538" indent="0">
              <a:lnSpc>
                <a:spcPct val="80000"/>
              </a:lnSpc>
              <a:spcAft>
                <a:spcPts val="0"/>
              </a:spcAft>
              <a:buNone/>
            </a:pPr>
            <a:r>
              <a:rPr lang="en-US" sz="1400" dirty="0" smtClean="0">
                <a:latin typeface="+mn-lt"/>
              </a:rPr>
              <a:t/>
            </a:r>
            <a:br>
              <a:rPr lang="en-US" sz="1400" dirty="0" smtClean="0">
                <a:latin typeface="+mn-lt"/>
              </a:rPr>
            </a:br>
            <a:r>
              <a:rPr lang="en-US" sz="1400" b="1" dirty="0" smtClean="0">
                <a:latin typeface="+mn-lt"/>
              </a:rPr>
              <a:t>NANDA Nursing diagnosis based on alphabetical order B:</a:t>
            </a:r>
          </a:p>
          <a:p>
            <a:pPr marL="236538" indent="0">
              <a:lnSpc>
                <a:spcPct val="80000"/>
              </a:lnSpc>
              <a:spcAft>
                <a:spcPts val="0"/>
              </a:spcAft>
              <a:buNone/>
            </a:pPr>
            <a:endParaRPr lang="en-US" sz="500" dirty="0" smtClean="0">
              <a:latin typeface="+mn-lt"/>
            </a:endParaRPr>
          </a:p>
          <a:p>
            <a:pPr marL="457200" indent="0">
              <a:lnSpc>
                <a:spcPct val="80000"/>
              </a:lnSpc>
              <a:spcAft>
                <a:spcPts val="0"/>
              </a:spcAft>
              <a:buNone/>
            </a:pPr>
            <a:r>
              <a:rPr lang="en-US" sz="1400" dirty="0" smtClean="0">
                <a:latin typeface="+mn-lt"/>
              </a:rPr>
              <a:t>Blood Glucose, risk for unstable</a:t>
            </a:r>
            <a:br>
              <a:rPr lang="en-US" sz="1400" dirty="0" smtClean="0">
                <a:latin typeface="+mn-lt"/>
              </a:rPr>
            </a:br>
            <a:r>
              <a:rPr lang="en-US" sz="1400" dirty="0" smtClean="0">
                <a:latin typeface="+mn-lt"/>
              </a:rPr>
              <a:t>Body Image, disturbed</a:t>
            </a:r>
            <a:br>
              <a:rPr lang="en-US" sz="1400" dirty="0" smtClean="0">
                <a:latin typeface="+mn-lt"/>
              </a:rPr>
            </a:br>
            <a:r>
              <a:rPr lang="en-US" sz="1400" dirty="0" smtClean="0">
                <a:latin typeface="+mn-lt"/>
              </a:rPr>
              <a:t>Body Temperature, risk for imbalanced</a:t>
            </a:r>
            <a:br>
              <a:rPr lang="en-US" sz="1400" dirty="0" smtClean="0">
                <a:latin typeface="+mn-lt"/>
              </a:rPr>
            </a:br>
            <a:r>
              <a:rPr lang="en-US" sz="1400" dirty="0" smtClean="0">
                <a:latin typeface="+mn-lt"/>
              </a:rPr>
              <a:t>Bowel Incontinence</a:t>
            </a:r>
            <a:br>
              <a:rPr lang="en-US" sz="1400" dirty="0" smtClean="0">
                <a:latin typeface="+mn-lt"/>
              </a:rPr>
            </a:br>
            <a:r>
              <a:rPr lang="en-US" sz="1400" dirty="0" smtClean="0">
                <a:latin typeface="+mn-lt"/>
              </a:rPr>
              <a:t>Breastfeeding, effective</a:t>
            </a:r>
            <a:br>
              <a:rPr lang="en-US" sz="1400" dirty="0" smtClean="0">
                <a:latin typeface="+mn-lt"/>
              </a:rPr>
            </a:br>
            <a:r>
              <a:rPr lang="en-US" sz="1400" dirty="0" smtClean="0">
                <a:latin typeface="+mn-lt"/>
              </a:rPr>
              <a:t>Breastfeeding, ineffective</a:t>
            </a:r>
            <a:br>
              <a:rPr lang="en-US" sz="1400" dirty="0" smtClean="0">
                <a:latin typeface="+mn-lt"/>
              </a:rPr>
            </a:br>
            <a:r>
              <a:rPr lang="en-US" sz="1400" dirty="0" smtClean="0">
                <a:latin typeface="+mn-lt"/>
              </a:rPr>
              <a:t>Breastfeeding, interrupted</a:t>
            </a:r>
            <a:br>
              <a:rPr lang="en-US" sz="1400" dirty="0" smtClean="0">
                <a:latin typeface="+mn-lt"/>
              </a:rPr>
            </a:br>
            <a:r>
              <a:rPr lang="en-US" sz="1400" dirty="0" smtClean="0">
                <a:latin typeface="+mn-lt"/>
              </a:rPr>
              <a:t>Breathing Pattern, ineffective</a:t>
            </a:r>
            <a:endParaRPr lang="en-US" sz="1400" dirty="0">
              <a:latin typeface="+mn-lt"/>
            </a:endParaRPr>
          </a:p>
        </p:txBody>
      </p:sp>
      <p:sp>
        <p:nvSpPr>
          <p:cNvPr id="5" name="Content Placeholder 4"/>
          <p:cNvSpPr>
            <a:spLocks noGrp="1"/>
          </p:cNvSpPr>
          <p:nvPr>
            <p:ph sz="quarter" idx="13"/>
          </p:nvPr>
        </p:nvSpPr>
        <p:spPr>
          <a:ln>
            <a:solidFill>
              <a:schemeClr val="tx1"/>
            </a:solidFill>
          </a:ln>
        </p:spPr>
        <p:txBody>
          <a:bodyPr>
            <a:normAutofit fontScale="70000" lnSpcReduction="20000"/>
          </a:bodyPr>
          <a:lstStyle/>
          <a:p>
            <a:pPr marL="236538" indent="0">
              <a:spcAft>
                <a:spcPts val="0"/>
              </a:spcAft>
              <a:buNone/>
            </a:pPr>
            <a:endParaRPr lang="en-US" sz="1400" b="1" dirty="0" smtClean="0">
              <a:latin typeface="+mn-lt"/>
            </a:endParaRPr>
          </a:p>
          <a:p>
            <a:pPr marL="236538" indent="0">
              <a:spcAft>
                <a:spcPts val="0"/>
              </a:spcAft>
              <a:buNone/>
            </a:pPr>
            <a:r>
              <a:rPr lang="en-US" b="1" dirty="0" smtClean="0">
                <a:latin typeface="+mn-lt"/>
              </a:rPr>
              <a:t>NANDA Nursing diagnosis based on alphabetical order C:</a:t>
            </a:r>
            <a:endParaRPr lang="en-US" dirty="0" smtClean="0">
              <a:latin typeface="+mn-lt"/>
            </a:endParaRPr>
          </a:p>
          <a:p>
            <a:pPr marL="236538" indent="0">
              <a:spcAft>
                <a:spcPts val="0"/>
              </a:spcAft>
              <a:buNone/>
            </a:pPr>
            <a:endParaRPr lang="en-US" sz="700" dirty="0" smtClean="0">
              <a:latin typeface="+mn-lt"/>
            </a:endParaRPr>
          </a:p>
          <a:p>
            <a:pPr marL="457200" indent="0">
              <a:spcAft>
                <a:spcPts val="0"/>
              </a:spcAft>
              <a:buNone/>
            </a:pPr>
            <a:r>
              <a:rPr lang="en-US" dirty="0" smtClean="0">
                <a:latin typeface="+mn-lt"/>
              </a:rPr>
              <a:t>Cardiac Output, decreased</a:t>
            </a:r>
            <a:br>
              <a:rPr lang="en-US" dirty="0" smtClean="0">
                <a:latin typeface="+mn-lt"/>
              </a:rPr>
            </a:br>
            <a:r>
              <a:rPr lang="en-US" dirty="0" smtClean="0">
                <a:latin typeface="+mn-lt"/>
              </a:rPr>
              <a:t>Caregiver Role Strain</a:t>
            </a:r>
            <a:br>
              <a:rPr lang="en-US" dirty="0" smtClean="0">
                <a:latin typeface="+mn-lt"/>
              </a:rPr>
            </a:br>
            <a:r>
              <a:rPr lang="en-US" dirty="0" smtClean="0">
                <a:latin typeface="+mn-lt"/>
              </a:rPr>
              <a:t>Caregiver Role Strain, risk for</a:t>
            </a:r>
            <a:br>
              <a:rPr lang="en-US" dirty="0" smtClean="0">
                <a:latin typeface="+mn-lt"/>
              </a:rPr>
            </a:br>
            <a:r>
              <a:rPr lang="en-US" dirty="0" smtClean="0">
                <a:latin typeface="+mn-lt"/>
              </a:rPr>
              <a:t>Comfort, readiness for enhanced</a:t>
            </a:r>
            <a:br>
              <a:rPr lang="en-US" dirty="0" smtClean="0">
                <a:latin typeface="+mn-lt"/>
              </a:rPr>
            </a:br>
            <a:r>
              <a:rPr lang="en-US" dirty="0" smtClean="0">
                <a:latin typeface="+mn-lt"/>
              </a:rPr>
              <a:t>Communication, impaired verbal</a:t>
            </a:r>
            <a:br>
              <a:rPr lang="en-US" dirty="0" smtClean="0">
                <a:latin typeface="+mn-lt"/>
              </a:rPr>
            </a:br>
            <a:r>
              <a:rPr lang="en-US" dirty="0" smtClean="0">
                <a:latin typeface="+mn-lt"/>
              </a:rPr>
              <a:t>Communication, readiness for enhanced</a:t>
            </a:r>
            <a:br>
              <a:rPr lang="en-US" dirty="0" smtClean="0">
                <a:latin typeface="+mn-lt"/>
              </a:rPr>
            </a:br>
            <a:r>
              <a:rPr lang="en-US" dirty="0" smtClean="0">
                <a:latin typeface="+mn-lt"/>
              </a:rPr>
              <a:t>Conflict, parental role</a:t>
            </a:r>
            <a:br>
              <a:rPr lang="en-US" dirty="0" smtClean="0">
                <a:latin typeface="+mn-lt"/>
              </a:rPr>
            </a:br>
            <a:r>
              <a:rPr lang="en-US" dirty="0" smtClean="0">
                <a:latin typeface="+mn-lt"/>
              </a:rPr>
              <a:t>Confusion, acute</a:t>
            </a:r>
            <a:br>
              <a:rPr lang="en-US" dirty="0" smtClean="0">
                <a:latin typeface="+mn-lt"/>
              </a:rPr>
            </a:br>
            <a:r>
              <a:rPr lang="en-US" dirty="0" smtClean="0">
                <a:latin typeface="+mn-lt"/>
              </a:rPr>
              <a:t>Confusion, risk for acute</a:t>
            </a:r>
            <a:br>
              <a:rPr lang="en-US" dirty="0" smtClean="0">
                <a:latin typeface="+mn-lt"/>
              </a:rPr>
            </a:br>
            <a:r>
              <a:rPr lang="en-US" dirty="0" smtClean="0">
                <a:latin typeface="+mn-lt"/>
              </a:rPr>
              <a:t>Confusion, chronic</a:t>
            </a:r>
            <a:br>
              <a:rPr lang="en-US" dirty="0" smtClean="0">
                <a:latin typeface="+mn-lt"/>
              </a:rPr>
            </a:br>
            <a:r>
              <a:rPr lang="en-US" dirty="0" smtClean="0">
                <a:latin typeface="+mn-lt"/>
              </a:rPr>
              <a:t>Constipation</a:t>
            </a:r>
            <a:br>
              <a:rPr lang="en-US" dirty="0" smtClean="0">
                <a:latin typeface="+mn-lt"/>
              </a:rPr>
            </a:br>
            <a:r>
              <a:rPr lang="en-US" dirty="0" smtClean="0">
                <a:latin typeface="+mn-lt"/>
              </a:rPr>
              <a:t>Constipation, perceived</a:t>
            </a:r>
            <a:br>
              <a:rPr lang="en-US" dirty="0" smtClean="0">
                <a:latin typeface="+mn-lt"/>
              </a:rPr>
            </a:br>
            <a:r>
              <a:rPr lang="en-US" dirty="0" smtClean="0">
                <a:latin typeface="+mn-lt"/>
              </a:rPr>
              <a:t>Constipation, risk for</a:t>
            </a:r>
            <a:br>
              <a:rPr lang="en-US" dirty="0" smtClean="0">
                <a:latin typeface="+mn-lt"/>
              </a:rPr>
            </a:br>
            <a:r>
              <a:rPr lang="en-US" dirty="0" smtClean="0">
                <a:latin typeface="+mn-lt"/>
              </a:rPr>
              <a:t>Contamination</a:t>
            </a:r>
            <a:br>
              <a:rPr lang="en-US" dirty="0" smtClean="0">
                <a:latin typeface="+mn-lt"/>
              </a:rPr>
            </a:br>
            <a:r>
              <a:rPr lang="en-US" dirty="0" smtClean="0">
                <a:latin typeface="+mn-lt"/>
              </a:rPr>
              <a:t>Contamination, risk for</a:t>
            </a:r>
            <a:br>
              <a:rPr lang="en-US" dirty="0" smtClean="0">
                <a:latin typeface="+mn-lt"/>
              </a:rPr>
            </a:br>
            <a:r>
              <a:rPr lang="en-US" dirty="0" smtClean="0">
                <a:latin typeface="+mn-lt"/>
              </a:rPr>
              <a:t>Coping, defensive</a:t>
            </a:r>
            <a:br>
              <a:rPr lang="en-US" dirty="0" smtClean="0">
                <a:latin typeface="+mn-lt"/>
              </a:rPr>
            </a:br>
            <a:r>
              <a:rPr lang="en-US" dirty="0" smtClean="0">
                <a:latin typeface="+mn-lt"/>
              </a:rPr>
              <a:t>Coping, ineffective</a:t>
            </a:r>
            <a:br>
              <a:rPr lang="en-US" dirty="0" smtClean="0">
                <a:latin typeface="+mn-lt"/>
              </a:rPr>
            </a:br>
            <a:r>
              <a:rPr lang="en-US" dirty="0" smtClean="0">
                <a:latin typeface="+mn-lt"/>
              </a:rPr>
              <a:t>Coping, readiness for enhanced</a:t>
            </a:r>
            <a:br>
              <a:rPr lang="en-US" dirty="0" smtClean="0">
                <a:latin typeface="+mn-lt"/>
              </a:rPr>
            </a:br>
            <a:r>
              <a:rPr lang="en-US" dirty="0" smtClean="0">
                <a:latin typeface="+mn-lt"/>
              </a:rPr>
              <a:t>Coping, ineffective community</a:t>
            </a:r>
            <a:br>
              <a:rPr lang="en-US" dirty="0" smtClean="0">
                <a:latin typeface="+mn-lt"/>
              </a:rPr>
            </a:br>
            <a:r>
              <a:rPr lang="en-US" dirty="0" smtClean="0">
                <a:latin typeface="+mn-lt"/>
              </a:rPr>
              <a:t>Coping, readiness for enhanced community</a:t>
            </a:r>
            <a:br>
              <a:rPr lang="en-US" dirty="0" smtClean="0">
                <a:latin typeface="+mn-lt"/>
              </a:rPr>
            </a:br>
            <a:r>
              <a:rPr lang="en-US" dirty="0" smtClean="0">
                <a:latin typeface="+mn-lt"/>
              </a:rPr>
              <a:t>Coping, compromised family</a:t>
            </a:r>
            <a:br>
              <a:rPr lang="en-US" dirty="0" smtClean="0">
                <a:latin typeface="+mn-lt"/>
              </a:rPr>
            </a:br>
            <a:r>
              <a:rPr lang="en-US" dirty="0" smtClean="0">
                <a:latin typeface="+mn-lt"/>
              </a:rPr>
              <a:t>Coping, disabled family</a:t>
            </a:r>
            <a:br>
              <a:rPr lang="en-US" dirty="0" smtClean="0">
                <a:latin typeface="+mn-lt"/>
              </a:rPr>
            </a:br>
            <a:r>
              <a:rPr lang="en-US" dirty="0" smtClean="0">
                <a:latin typeface="+mn-lt"/>
              </a:rPr>
              <a:t>Coping, readiness for enhanced family</a:t>
            </a:r>
          </a:p>
        </p:txBody>
      </p:sp>
      <p:sp>
        <p:nvSpPr>
          <p:cNvPr id="6" name="Title 3"/>
          <p:cNvSpPr>
            <a:spLocks noGrp="1"/>
          </p:cNvSpPr>
          <p:nvPr>
            <p:ph type="title"/>
          </p:nvPr>
        </p:nvSpPr>
        <p:spPr/>
        <p:txBody>
          <a:bodyPr/>
          <a:lstStyle/>
          <a:p>
            <a:r>
              <a:rPr lang="en-US" sz="4400" b="1" cap="small" dirty="0" smtClean="0">
                <a:effectLst>
                  <a:outerShdw blurRad="38100" dist="38100" dir="2700000" algn="tl">
                    <a:srgbClr val="000000">
                      <a:alpha val="43137"/>
                    </a:srgbClr>
                  </a:outerShdw>
                </a:effectLst>
                <a:latin typeface="Cambria" pitchFamily="18" charset="0"/>
              </a:rPr>
              <a:t>NANDA Nursing Diagnosis</a:t>
            </a:r>
            <a:endParaRPr lang="en-US" sz="4400" cap="smal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21</a:t>
            </a:fld>
            <a:endParaRPr lang="en-US"/>
          </a:p>
        </p:txBody>
      </p:sp>
      <p:sp>
        <p:nvSpPr>
          <p:cNvPr id="5" name="Content Placeholder 4"/>
          <p:cNvSpPr>
            <a:spLocks noGrp="1"/>
          </p:cNvSpPr>
          <p:nvPr>
            <p:ph sz="quarter" idx="13"/>
          </p:nvPr>
        </p:nvSpPr>
        <p:spPr>
          <a:xfrm>
            <a:off x="4659314" y="1381124"/>
            <a:ext cx="4025899" cy="4709960"/>
          </a:xfrm>
          <a:ln>
            <a:solidFill>
              <a:schemeClr val="tx1"/>
            </a:solidFill>
          </a:ln>
        </p:spPr>
        <p:txBody>
          <a:bodyPr>
            <a:noAutofit/>
          </a:bodyPr>
          <a:lstStyle/>
          <a:p>
            <a:pPr marL="236538" indent="0">
              <a:lnSpc>
                <a:spcPct val="80000"/>
              </a:lnSpc>
              <a:spcAft>
                <a:spcPts val="0"/>
              </a:spcAft>
              <a:buNone/>
            </a:pPr>
            <a:endParaRPr lang="en-US" sz="1000" b="1" dirty="0" smtClean="0">
              <a:latin typeface="+mn-lt"/>
            </a:endParaRPr>
          </a:p>
          <a:p>
            <a:pPr marL="236538" indent="0">
              <a:lnSpc>
                <a:spcPct val="80000"/>
              </a:lnSpc>
              <a:spcAft>
                <a:spcPts val="0"/>
              </a:spcAft>
              <a:buNone/>
            </a:pPr>
            <a:r>
              <a:rPr lang="en-US" sz="1400" b="1" dirty="0" smtClean="0">
                <a:latin typeface="+mn-lt"/>
              </a:rPr>
              <a:t>NANDA Nursing diagnosis based on alphabetical order F:</a:t>
            </a:r>
          </a:p>
          <a:p>
            <a:pPr marL="236538" indent="0">
              <a:lnSpc>
                <a:spcPct val="80000"/>
              </a:lnSpc>
              <a:spcAft>
                <a:spcPts val="0"/>
              </a:spcAft>
              <a:buNone/>
            </a:pPr>
            <a:endParaRPr lang="en-US" sz="500" b="1" dirty="0" smtClean="0">
              <a:latin typeface="+mn-lt"/>
            </a:endParaRPr>
          </a:p>
          <a:p>
            <a:pPr marL="457200" indent="0">
              <a:lnSpc>
                <a:spcPct val="80000"/>
              </a:lnSpc>
              <a:spcAft>
                <a:spcPts val="0"/>
              </a:spcAft>
              <a:buNone/>
            </a:pPr>
            <a:r>
              <a:rPr lang="en-US" sz="1400" dirty="0" smtClean="0">
                <a:latin typeface="+mn-lt"/>
              </a:rPr>
              <a:t>Failure to Thrive, adult</a:t>
            </a:r>
            <a:br>
              <a:rPr lang="en-US" sz="1400" dirty="0" smtClean="0">
                <a:latin typeface="+mn-lt"/>
              </a:rPr>
            </a:br>
            <a:r>
              <a:rPr lang="en-US" sz="1400" dirty="0" smtClean="0">
                <a:latin typeface="+mn-lt"/>
              </a:rPr>
              <a:t>Falls, risk for</a:t>
            </a:r>
            <a:br>
              <a:rPr lang="en-US" sz="1400" dirty="0" smtClean="0">
                <a:latin typeface="+mn-lt"/>
              </a:rPr>
            </a:br>
            <a:r>
              <a:rPr lang="en-US" sz="1400" dirty="0" smtClean="0">
                <a:latin typeface="+mn-lt"/>
              </a:rPr>
              <a:t>Family Processes: alcoholism, dysfunctional</a:t>
            </a:r>
            <a:br>
              <a:rPr lang="en-US" sz="1400" dirty="0" smtClean="0">
                <a:latin typeface="+mn-lt"/>
              </a:rPr>
            </a:br>
            <a:r>
              <a:rPr lang="en-US" sz="1400" dirty="0" smtClean="0">
                <a:latin typeface="+mn-lt"/>
              </a:rPr>
              <a:t>Family Processes, interrupted</a:t>
            </a:r>
            <a:br>
              <a:rPr lang="en-US" sz="1400" dirty="0" smtClean="0">
                <a:latin typeface="+mn-lt"/>
              </a:rPr>
            </a:br>
            <a:r>
              <a:rPr lang="en-US" sz="1400" dirty="0" smtClean="0">
                <a:latin typeface="+mn-lt"/>
              </a:rPr>
              <a:t>Family Processes, readiness for enhanced</a:t>
            </a:r>
            <a:br>
              <a:rPr lang="en-US" sz="1400" dirty="0" smtClean="0">
                <a:latin typeface="+mn-lt"/>
              </a:rPr>
            </a:br>
            <a:r>
              <a:rPr lang="en-US" sz="1400" dirty="0" smtClean="0">
                <a:latin typeface="+mn-lt"/>
              </a:rPr>
              <a:t>Fatigue</a:t>
            </a:r>
            <a:br>
              <a:rPr lang="en-US" sz="1400" dirty="0" smtClean="0">
                <a:latin typeface="+mn-lt"/>
              </a:rPr>
            </a:br>
            <a:r>
              <a:rPr lang="en-US" sz="1400" dirty="0" smtClean="0">
                <a:latin typeface="+mn-lt"/>
              </a:rPr>
              <a:t>Fear (specify focus)</a:t>
            </a:r>
            <a:br>
              <a:rPr lang="en-US" sz="1400" dirty="0" smtClean="0">
                <a:latin typeface="+mn-lt"/>
              </a:rPr>
            </a:br>
            <a:r>
              <a:rPr lang="en-US" sz="1400" dirty="0" smtClean="0">
                <a:latin typeface="+mn-lt"/>
              </a:rPr>
              <a:t>Fluid Balance, readiness for enhanced</a:t>
            </a:r>
            <a:br>
              <a:rPr lang="en-US" sz="1400" dirty="0" smtClean="0">
                <a:latin typeface="+mn-lt"/>
              </a:rPr>
            </a:br>
            <a:r>
              <a:rPr lang="en-US" sz="1400" dirty="0" smtClean="0">
                <a:latin typeface="+mn-lt"/>
              </a:rPr>
              <a:t>Fluid Volume, deficient</a:t>
            </a:r>
            <a:br>
              <a:rPr lang="en-US" sz="1400" dirty="0" smtClean="0">
                <a:latin typeface="+mn-lt"/>
              </a:rPr>
            </a:br>
            <a:r>
              <a:rPr lang="en-US" sz="1400" dirty="0" smtClean="0">
                <a:latin typeface="+mn-lt"/>
              </a:rPr>
              <a:t>Fluid Volume, excess</a:t>
            </a:r>
            <a:br>
              <a:rPr lang="en-US" sz="1400" dirty="0" smtClean="0">
                <a:latin typeface="+mn-lt"/>
              </a:rPr>
            </a:br>
            <a:r>
              <a:rPr lang="en-US" sz="1400" dirty="0" smtClean="0">
                <a:latin typeface="+mn-lt"/>
              </a:rPr>
              <a:t>Fluid Volume, risk for deficient</a:t>
            </a:r>
            <a:br>
              <a:rPr lang="en-US" sz="1400" dirty="0" smtClean="0">
                <a:latin typeface="+mn-lt"/>
              </a:rPr>
            </a:br>
            <a:r>
              <a:rPr lang="en-US" sz="1400" dirty="0" smtClean="0">
                <a:latin typeface="+mn-lt"/>
              </a:rPr>
              <a:t>Fluid Volume, risk for imbalanced</a:t>
            </a:r>
          </a:p>
          <a:p>
            <a:pPr marL="457200" indent="0">
              <a:lnSpc>
                <a:spcPct val="80000"/>
              </a:lnSpc>
              <a:spcAft>
                <a:spcPts val="0"/>
              </a:spcAft>
              <a:buNone/>
            </a:pPr>
            <a:endParaRPr lang="en-US" sz="1400" dirty="0" smtClean="0">
              <a:latin typeface="+mn-lt"/>
            </a:endParaRPr>
          </a:p>
          <a:p>
            <a:pPr marL="236538" indent="0">
              <a:lnSpc>
                <a:spcPct val="80000"/>
              </a:lnSpc>
              <a:spcAft>
                <a:spcPts val="0"/>
              </a:spcAft>
              <a:buNone/>
            </a:pPr>
            <a:r>
              <a:rPr lang="en-US" sz="1400" b="1" dirty="0" smtClean="0">
                <a:latin typeface="+mn-lt"/>
              </a:rPr>
              <a:t>NANDA Nursing diagnosis based on alphabetical order G:</a:t>
            </a:r>
          </a:p>
          <a:p>
            <a:pPr marL="236538" indent="0">
              <a:lnSpc>
                <a:spcPct val="80000"/>
              </a:lnSpc>
              <a:spcAft>
                <a:spcPts val="0"/>
              </a:spcAft>
              <a:buNone/>
            </a:pPr>
            <a:endParaRPr lang="en-US" sz="500" b="1" dirty="0" smtClean="0">
              <a:latin typeface="+mn-lt"/>
            </a:endParaRPr>
          </a:p>
          <a:p>
            <a:pPr marL="457200" indent="0">
              <a:lnSpc>
                <a:spcPct val="80000"/>
              </a:lnSpc>
              <a:spcAft>
                <a:spcPts val="0"/>
              </a:spcAft>
              <a:buNone/>
            </a:pPr>
            <a:r>
              <a:rPr lang="en-US" sz="1400" dirty="0" smtClean="0">
                <a:latin typeface="+mn-lt"/>
              </a:rPr>
              <a:t>Gas Exchange, impaired</a:t>
            </a:r>
            <a:br>
              <a:rPr lang="en-US" sz="1400" dirty="0" smtClean="0">
                <a:latin typeface="+mn-lt"/>
              </a:rPr>
            </a:br>
            <a:r>
              <a:rPr lang="en-US" sz="1400" dirty="0" smtClean="0">
                <a:latin typeface="+mn-lt"/>
              </a:rPr>
              <a:t>Glucose, risk for unstable level</a:t>
            </a:r>
            <a:br>
              <a:rPr lang="en-US" sz="1400" dirty="0" smtClean="0">
                <a:latin typeface="+mn-lt"/>
              </a:rPr>
            </a:br>
            <a:r>
              <a:rPr lang="en-US" sz="1400" dirty="0" smtClean="0">
                <a:latin typeface="+mn-lt"/>
              </a:rPr>
              <a:t>Grieving</a:t>
            </a:r>
            <a:br>
              <a:rPr lang="en-US" sz="1400" dirty="0" smtClean="0">
                <a:latin typeface="+mn-lt"/>
              </a:rPr>
            </a:br>
            <a:r>
              <a:rPr lang="en-US" sz="1400" dirty="0" smtClean="0">
                <a:latin typeface="+mn-lt"/>
              </a:rPr>
              <a:t>Grieving, complicated</a:t>
            </a:r>
            <a:br>
              <a:rPr lang="en-US" sz="1400" dirty="0" smtClean="0">
                <a:latin typeface="+mn-lt"/>
              </a:rPr>
            </a:br>
            <a:r>
              <a:rPr lang="en-US" sz="1400" dirty="0" smtClean="0">
                <a:latin typeface="+mn-lt"/>
              </a:rPr>
              <a:t>Grieving, risk for complicated</a:t>
            </a:r>
            <a:br>
              <a:rPr lang="en-US" sz="1400" dirty="0" smtClean="0">
                <a:latin typeface="+mn-lt"/>
              </a:rPr>
            </a:br>
            <a:r>
              <a:rPr lang="en-US" sz="1400" dirty="0" smtClean="0">
                <a:latin typeface="+mn-lt"/>
              </a:rPr>
              <a:t>Growth, risk for disproportionate</a:t>
            </a:r>
            <a:br>
              <a:rPr lang="en-US" sz="1400" dirty="0" smtClean="0">
                <a:latin typeface="+mn-lt"/>
              </a:rPr>
            </a:br>
            <a:r>
              <a:rPr lang="en-US" sz="1400" dirty="0" smtClean="0">
                <a:latin typeface="+mn-lt"/>
              </a:rPr>
              <a:t>Growth &amp; Development, delayed</a:t>
            </a:r>
            <a:br>
              <a:rPr lang="en-US" sz="1400" dirty="0" smtClean="0">
                <a:latin typeface="+mn-lt"/>
              </a:rPr>
            </a:br>
            <a:r>
              <a:rPr lang="en-US" sz="1400" dirty="0" smtClean="0">
                <a:latin typeface="+mn-lt"/>
              </a:rPr>
              <a:t/>
            </a:r>
            <a:br>
              <a:rPr lang="en-US" sz="1400" dirty="0" smtClean="0">
                <a:latin typeface="+mn-lt"/>
              </a:rPr>
            </a:br>
            <a:endParaRPr lang="en-US" sz="1400" dirty="0" smtClean="0">
              <a:latin typeface="+mn-lt"/>
            </a:endParaRPr>
          </a:p>
        </p:txBody>
      </p:sp>
      <p:sp>
        <p:nvSpPr>
          <p:cNvPr id="6" name="Title 3"/>
          <p:cNvSpPr>
            <a:spLocks noGrp="1"/>
          </p:cNvSpPr>
          <p:nvPr>
            <p:ph type="title"/>
          </p:nvPr>
        </p:nvSpPr>
        <p:spPr/>
        <p:txBody>
          <a:bodyPr/>
          <a:lstStyle/>
          <a:p>
            <a:r>
              <a:rPr lang="en-US" sz="4400" b="1" cap="small" dirty="0" smtClean="0">
                <a:effectLst>
                  <a:outerShdw blurRad="38100" dist="38100" dir="2700000" algn="tl">
                    <a:srgbClr val="000000">
                      <a:alpha val="43137"/>
                    </a:srgbClr>
                  </a:outerShdw>
                </a:effectLst>
                <a:latin typeface="Cambria" pitchFamily="18" charset="0"/>
              </a:rPr>
              <a:t>NANDA Nursing Diagnosis</a:t>
            </a:r>
            <a:endParaRPr lang="en-US" sz="4400" cap="small" dirty="0"/>
          </a:p>
        </p:txBody>
      </p:sp>
      <p:sp>
        <p:nvSpPr>
          <p:cNvPr id="8" name="Rectangle 7"/>
          <p:cNvSpPr/>
          <p:nvPr/>
        </p:nvSpPr>
        <p:spPr>
          <a:xfrm>
            <a:off x="457201" y="1381124"/>
            <a:ext cx="4025899" cy="4709960"/>
          </a:xfrm>
          <a:prstGeom prst="rect">
            <a:avLst/>
          </a:prstGeom>
          <a:ln>
            <a:solidFill>
              <a:schemeClr val="tx1"/>
            </a:solidFill>
          </a:ln>
        </p:spPr>
        <p:txBody>
          <a:bodyPr wrap="square">
            <a:spAutoFit/>
          </a:bodyPr>
          <a:lstStyle/>
          <a:p>
            <a:pPr marL="236538" indent="0">
              <a:lnSpc>
                <a:spcPct val="80000"/>
              </a:lnSpc>
              <a:spcAft>
                <a:spcPts val="0"/>
              </a:spcAft>
              <a:buNone/>
            </a:pPr>
            <a:endParaRPr lang="en-US" sz="1000" b="1" dirty="0" smtClean="0">
              <a:latin typeface="Cambria" pitchFamily="18" charset="0"/>
            </a:endParaRPr>
          </a:p>
          <a:p>
            <a:pPr marL="236538" indent="0">
              <a:lnSpc>
                <a:spcPct val="80000"/>
              </a:lnSpc>
              <a:spcAft>
                <a:spcPts val="0"/>
              </a:spcAft>
              <a:buNone/>
            </a:pPr>
            <a:r>
              <a:rPr lang="en-US" sz="1400" b="1" dirty="0" smtClean="0">
                <a:latin typeface="Cambria" pitchFamily="18" charset="0"/>
              </a:rPr>
              <a:t>NANDA Nursing diagnosis based on alphabetical order D:</a:t>
            </a:r>
          </a:p>
          <a:p>
            <a:pPr marL="236538" indent="0">
              <a:lnSpc>
                <a:spcPct val="80000"/>
              </a:lnSpc>
              <a:spcAft>
                <a:spcPts val="0"/>
              </a:spcAft>
              <a:buNone/>
            </a:pPr>
            <a:endParaRPr lang="en-US" sz="500" b="1" dirty="0" smtClean="0">
              <a:latin typeface="Cambria" pitchFamily="18" charset="0"/>
            </a:endParaRPr>
          </a:p>
          <a:p>
            <a:pPr marL="457200" indent="0">
              <a:lnSpc>
                <a:spcPct val="80000"/>
              </a:lnSpc>
              <a:spcAft>
                <a:spcPts val="0"/>
              </a:spcAft>
              <a:buNone/>
            </a:pPr>
            <a:r>
              <a:rPr lang="en-US" sz="1400" dirty="0" smtClean="0">
                <a:latin typeface="Cambria" pitchFamily="18" charset="0"/>
              </a:rPr>
              <a:t>Death Syndrome, risk for sudden infant</a:t>
            </a:r>
            <a:br>
              <a:rPr lang="en-US" sz="1400" dirty="0" smtClean="0">
                <a:latin typeface="Cambria" pitchFamily="18" charset="0"/>
              </a:rPr>
            </a:br>
            <a:r>
              <a:rPr lang="en-US" sz="1400" dirty="0" smtClean="0">
                <a:latin typeface="Cambria" pitchFamily="18" charset="0"/>
              </a:rPr>
              <a:t>Decisional Conflict (specify)</a:t>
            </a:r>
            <a:br>
              <a:rPr lang="en-US" sz="1400" dirty="0" smtClean="0">
                <a:latin typeface="Cambria" pitchFamily="18" charset="0"/>
              </a:rPr>
            </a:br>
            <a:r>
              <a:rPr lang="en-US" sz="1400" dirty="0" smtClean="0">
                <a:latin typeface="Cambria" pitchFamily="18" charset="0"/>
              </a:rPr>
              <a:t>Denial, ineffective</a:t>
            </a:r>
            <a:br>
              <a:rPr lang="en-US" sz="1400" dirty="0" smtClean="0">
                <a:latin typeface="Cambria" pitchFamily="18" charset="0"/>
              </a:rPr>
            </a:br>
            <a:r>
              <a:rPr lang="en-US" sz="1400" dirty="0" smtClean="0">
                <a:latin typeface="Cambria" pitchFamily="18" charset="0"/>
              </a:rPr>
              <a:t>Dentition, impaired</a:t>
            </a:r>
            <a:br>
              <a:rPr lang="en-US" sz="1400" dirty="0" smtClean="0">
                <a:latin typeface="Cambria" pitchFamily="18" charset="0"/>
              </a:rPr>
            </a:br>
            <a:r>
              <a:rPr lang="en-US" sz="1400" dirty="0" smtClean="0">
                <a:latin typeface="Cambria" pitchFamily="18" charset="0"/>
              </a:rPr>
              <a:t>Decision-Making, readiness for enhanced</a:t>
            </a:r>
            <a:br>
              <a:rPr lang="en-US" sz="1400" dirty="0" smtClean="0">
                <a:latin typeface="Cambria" pitchFamily="18" charset="0"/>
              </a:rPr>
            </a:br>
            <a:r>
              <a:rPr lang="en-US" sz="1400" dirty="0" smtClean="0">
                <a:latin typeface="Cambria" pitchFamily="18" charset="0"/>
              </a:rPr>
              <a:t>Development, risk for delayed</a:t>
            </a:r>
            <a:br>
              <a:rPr lang="en-US" sz="1400" dirty="0" smtClean="0">
                <a:latin typeface="Cambria" pitchFamily="18" charset="0"/>
              </a:rPr>
            </a:br>
            <a:r>
              <a:rPr lang="en-US" sz="1400" dirty="0" smtClean="0">
                <a:latin typeface="Cambria" pitchFamily="18" charset="0"/>
              </a:rPr>
              <a:t>Diarrhea</a:t>
            </a:r>
            <a:br>
              <a:rPr lang="en-US" sz="1400" dirty="0" smtClean="0">
                <a:latin typeface="Cambria" pitchFamily="18" charset="0"/>
              </a:rPr>
            </a:br>
            <a:r>
              <a:rPr lang="en-US" sz="1400" dirty="0" smtClean="0">
                <a:latin typeface="Cambria" pitchFamily="18" charset="0"/>
              </a:rPr>
              <a:t>Disuse Syndrome, risk for</a:t>
            </a:r>
            <a:br>
              <a:rPr lang="en-US" sz="1400" dirty="0" smtClean="0">
                <a:latin typeface="Cambria" pitchFamily="18" charset="0"/>
              </a:rPr>
            </a:br>
            <a:r>
              <a:rPr lang="en-US" sz="1400" dirty="0" err="1" smtClean="0">
                <a:latin typeface="Cambria" pitchFamily="18" charset="0"/>
              </a:rPr>
              <a:t>Diversional</a:t>
            </a:r>
            <a:r>
              <a:rPr lang="en-US" sz="1400" dirty="0" smtClean="0">
                <a:latin typeface="Cambria" pitchFamily="18" charset="0"/>
              </a:rPr>
              <a:t> Activity, deficient</a:t>
            </a:r>
          </a:p>
          <a:p>
            <a:pPr marL="236538" indent="0">
              <a:lnSpc>
                <a:spcPct val="80000"/>
              </a:lnSpc>
              <a:spcAft>
                <a:spcPts val="0"/>
              </a:spcAft>
              <a:buNone/>
            </a:pPr>
            <a:r>
              <a:rPr lang="en-US" sz="1400" dirty="0" smtClean="0">
                <a:latin typeface="Cambria" pitchFamily="18" charset="0"/>
              </a:rPr>
              <a:t/>
            </a:r>
            <a:br>
              <a:rPr lang="en-US" sz="1400" dirty="0" smtClean="0">
                <a:latin typeface="Cambria" pitchFamily="18" charset="0"/>
              </a:rPr>
            </a:br>
            <a:r>
              <a:rPr lang="en-US" sz="1400" b="1" dirty="0" smtClean="0">
                <a:latin typeface="Cambria" pitchFamily="18" charset="0"/>
              </a:rPr>
              <a:t>NANDA Nursing diagnosis based on alphabetical order E:</a:t>
            </a:r>
          </a:p>
          <a:p>
            <a:pPr marL="236538" indent="0">
              <a:lnSpc>
                <a:spcPct val="80000"/>
              </a:lnSpc>
              <a:spcAft>
                <a:spcPts val="0"/>
              </a:spcAft>
              <a:buNone/>
            </a:pPr>
            <a:endParaRPr lang="en-US" sz="500" dirty="0" smtClean="0">
              <a:latin typeface="Cambria" pitchFamily="18" charset="0"/>
            </a:endParaRPr>
          </a:p>
          <a:p>
            <a:pPr marL="457200" indent="0">
              <a:lnSpc>
                <a:spcPct val="80000"/>
              </a:lnSpc>
              <a:spcAft>
                <a:spcPts val="0"/>
              </a:spcAft>
              <a:buNone/>
            </a:pPr>
            <a:r>
              <a:rPr lang="en-US" sz="1400" dirty="0" smtClean="0">
                <a:latin typeface="Cambria" pitchFamily="18" charset="0"/>
              </a:rPr>
              <a:t>Energy Field, disturbed (revised)</a:t>
            </a:r>
          </a:p>
          <a:p>
            <a:pPr marL="457200" indent="0">
              <a:lnSpc>
                <a:spcPct val="80000"/>
              </a:lnSpc>
              <a:spcAft>
                <a:spcPts val="0"/>
              </a:spcAft>
              <a:buNone/>
            </a:pPr>
            <a:r>
              <a:rPr lang="en-US" sz="1400" dirty="0" smtClean="0">
                <a:latin typeface="Cambria" pitchFamily="18" charset="0"/>
              </a:rPr>
              <a:t>Environmental Interpretation Syndrome, impaired</a:t>
            </a:r>
          </a:p>
          <a:p>
            <a:pPr marL="457200" indent="0">
              <a:lnSpc>
                <a:spcPct val="80000"/>
              </a:lnSpc>
              <a:spcAft>
                <a:spcPts val="0"/>
              </a:spcAft>
              <a:buNone/>
            </a:pPr>
            <a:endParaRPr lang="en-US" sz="1500" dirty="0" smtClean="0">
              <a:latin typeface="Cambria" pitchFamily="18" charset="0"/>
            </a:endParaRPr>
          </a:p>
          <a:p>
            <a:pPr marL="457200" indent="0">
              <a:lnSpc>
                <a:spcPct val="80000"/>
              </a:lnSpc>
              <a:spcAft>
                <a:spcPts val="0"/>
              </a:spcAft>
              <a:buNone/>
            </a:pPr>
            <a:endParaRPr lang="en-US" sz="1500" dirty="0" smtClean="0">
              <a:latin typeface="Cambria" pitchFamily="18" charset="0"/>
            </a:endParaRPr>
          </a:p>
          <a:p>
            <a:pPr marL="457200" indent="0">
              <a:lnSpc>
                <a:spcPct val="80000"/>
              </a:lnSpc>
              <a:spcAft>
                <a:spcPts val="0"/>
              </a:spcAft>
              <a:buNone/>
            </a:pPr>
            <a:endParaRPr lang="en-US" sz="1500" dirty="0" smtClean="0">
              <a:latin typeface="Cambria" pitchFamily="18" charset="0"/>
            </a:endParaRPr>
          </a:p>
          <a:p>
            <a:pPr marL="457200" indent="0">
              <a:lnSpc>
                <a:spcPct val="80000"/>
              </a:lnSpc>
              <a:spcAft>
                <a:spcPts val="0"/>
              </a:spcAft>
              <a:buNone/>
            </a:pPr>
            <a:endParaRPr lang="en-US" sz="1400" dirty="0" smtClean="0">
              <a:latin typeface="Cambria" pitchFamily="18" charset="0"/>
            </a:endParaRPr>
          </a:p>
          <a:p>
            <a:pPr marL="457200" indent="0">
              <a:lnSpc>
                <a:spcPct val="80000"/>
              </a:lnSpc>
              <a:spcAft>
                <a:spcPts val="0"/>
              </a:spcAft>
              <a:buNone/>
            </a:pPr>
            <a:endParaRPr lang="en-US" sz="1400" dirty="0" smtClean="0">
              <a:latin typeface="Cambria" pitchFamily="18" charset="0"/>
            </a:endParaRPr>
          </a:p>
          <a:p>
            <a:pPr marL="457200" indent="0">
              <a:spcAft>
                <a:spcPts val="0"/>
              </a:spcAft>
              <a:buNone/>
            </a:pPr>
            <a:endParaRPr lang="en-US" sz="1400" dirty="0" smtClean="0">
              <a:latin typeface="Cambria" pitchFamily="18" charset="0"/>
            </a:endParaRPr>
          </a:p>
          <a:p>
            <a:pPr marL="457200" indent="0">
              <a:spcAft>
                <a:spcPts val="0"/>
              </a:spcAft>
              <a:buNone/>
            </a:pP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22</a:t>
            </a:fld>
            <a:endParaRPr lang="en-US"/>
          </a:p>
        </p:txBody>
      </p:sp>
      <p:sp>
        <p:nvSpPr>
          <p:cNvPr id="3" name="Content Placeholder 2"/>
          <p:cNvSpPr>
            <a:spLocks noGrp="1"/>
          </p:cNvSpPr>
          <p:nvPr>
            <p:ph sz="quarter" idx="12"/>
          </p:nvPr>
        </p:nvSpPr>
        <p:spPr>
          <a:xfrm>
            <a:off x="457201" y="1381125"/>
            <a:ext cx="4025899" cy="4754204"/>
          </a:xfrm>
          <a:ln>
            <a:solidFill>
              <a:schemeClr val="tx1"/>
            </a:solidFill>
          </a:ln>
        </p:spPr>
        <p:txBody>
          <a:bodyPr>
            <a:noAutofit/>
          </a:bodyPr>
          <a:lstStyle/>
          <a:p>
            <a:pPr marL="0" indent="0">
              <a:lnSpc>
                <a:spcPct val="80000"/>
              </a:lnSpc>
              <a:spcAft>
                <a:spcPts val="0"/>
              </a:spcAft>
              <a:buNone/>
            </a:pPr>
            <a:endParaRPr lang="en-US" sz="1000" dirty="0" smtClean="0">
              <a:latin typeface="+mn-lt"/>
            </a:endParaRPr>
          </a:p>
          <a:p>
            <a:pPr marL="236538" indent="0">
              <a:lnSpc>
                <a:spcPct val="80000"/>
              </a:lnSpc>
              <a:spcAft>
                <a:spcPts val="0"/>
              </a:spcAft>
              <a:buNone/>
            </a:pPr>
            <a:r>
              <a:rPr lang="en-US" sz="1400" b="1" dirty="0" smtClean="0">
                <a:latin typeface="+mn-lt"/>
              </a:rPr>
              <a:t>NANDA Nursing diagnosis based on alphabetical order H:</a:t>
            </a:r>
          </a:p>
          <a:p>
            <a:pPr marL="236538" indent="0">
              <a:lnSpc>
                <a:spcPct val="80000"/>
              </a:lnSpc>
              <a:spcAft>
                <a:spcPts val="0"/>
              </a:spcAft>
              <a:buNone/>
            </a:pPr>
            <a:endParaRPr lang="en-US" sz="500" b="1" dirty="0" smtClean="0">
              <a:latin typeface="+mn-lt"/>
            </a:endParaRPr>
          </a:p>
          <a:p>
            <a:pPr marL="457200" indent="0">
              <a:lnSpc>
                <a:spcPct val="80000"/>
              </a:lnSpc>
              <a:spcAft>
                <a:spcPts val="0"/>
              </a:spcAft>
              <a:buNone/>
            </a:pPr>
            <a:r>
              <a:rPr lang="en-US" sz="1400" dirty="0" smtClean="0">
                <a:latin typeface="+mn-lt"/>
              </a:rPr>
              <a:t>Health Behavior, risk prone</a:t>
            </a:r>
            <a:br>
              <a:rPr lang="en-US" sz="1400" dirty="0" smtClean="0">
                <a:latin typeface="+mn-lt"/>
              </a:rPr>
            </a:br>
            <a:r>
              <a:rPr lang="en-US" sz="1400" dirty="0" smtClean="0">
                <a:latin typeface="+mn-lt"/>
              </a:rPr>
              <a:t>Health Maintenance, ineffective</a:t>
            </a:r>
            <a:br>
              <a:rPr lang="en-US" sz="1400" dirty="0" smtClean="0">
                <a:latin typeface="+mn-lt"/>
              </a:rPr>
            </a:br>
            <a:r>
              <a:rPr lang="en-US" sz="1400" dirty="0" smtClean="0">
                <a:latin typeface="+mn-lt"/>
              </a:rPr>
              <a:t>Health-Seeking Behaviors (specify)</a:t>
            </a:r>
            <a:br>
              <a:rPr lang="en-US" sz="1400" dirty="0" smtClean="0">
                <a:latin typeface="+mn-lt"/>
              </a:rPr>
            </a:br>
            <a:r>
              <a:rPr lang="en-US" sz="1400" dirty="0" smtClean="0">
                <a:latin typeface="+mn-lt"/>
              </a:rPr>
              <a:t>Home Maintenance, impaired</a:t>
            </a:r>
            <a:br>
              <a:rPr lang="en-US" sz="1400" dirty="0" smtClean="0">
                <a:latin typeface="+mn-lt"/>
              </a:rPr>
            </a:br>
            <a:r>
              <a:rPr lang="en-US" sz="1400" dirty="0" smtClean="0">
                <a:latin typeface="+mn-lt"/>
              </a:rPr>
              <a:t>Hope, readiness for enhanced</a:t>
            </a:r>
            <a:br>
              <a:rPr lang="en-US" sz="1400" dirty="0" smtClean="0">
                <a:latin typeface="+mn-lt"/>
              </a:rPr>
            </a:br>
            <a:r>
              <a:rPr lang="en-US" sz="1400" dirty="0" smtClean="0">
                <a:latin typeface="+mn-lt"/>
              </a:rPr>
              <a:t>Hopelessness</a:t>
            </a:r>
            <a:br>
              <a:rPr lang="en-US" sz="1400" dirty="0" smtClean="0">
                <a:latin typeface="+mn-lt"/>
              </a:rPr>
            </a:br>
            <a:r>
              <a:rPr lang="en-US" sz="1400" dirty="0" smtClean="0">
                <a:latin typeface="+mn-lt"/>
              </a:rPr>
              <a:t>Human Dignity, risk for compromised</a:t>
            </a:r>
            <a:br>
              <a:rPr lang="en-US" sz="1400" dirty="0" smtClean="0">
                <a:latin typeface="+mn-lt"/>
              </a:rPr>
            </a:br>
            <a:r>
              <a:rPr lang="en-US" sz="1400" dirty="0" smtClean="0">
                <a:latin typeface="+mn-lt"/>
              </a:rPr>
              <a:t>Hyperthermia</a:t>
            </a:r>
            <a:br>
              <a:rPr lang="en-US" sz="1400" dirty="0" smtClean="0">
                <a:latin typeface="+mn-lt"/>
              </a:rPr>
            </a:br>
            <a:r>
              <a:rPr lang="en-US" sz="1400" dirty="0" smtClean="0">
                <a:latin typeface="+mn-lt"/>
              </a:rPr>
              <a:t>Hypothermia</a:t>
            </a:r>
          </a:p>
          <a:p>
            <a:pPr marL="457200" indent="0">
              <a:lnSpc>
                <a:spcPct val="80000"/>
              </a:lnSpc>
              <a:spcAft>
                <a:spcPts val="0"/>
              </a:spcAft>
              <a:buNone/>
            </a:pPr>
            <a:endParaRPr lang="en-US" sz="1400" dirty="0" smtClean="0">
              <a:latin typeface="+mn-lt"/>
            </a:endParaRPr>
          </a:p>
          <a:p>
            <a:pPr marL="236538" indent="0">
              <a:lnSpc>
                <a:spcPct val="80000"/>
              </a:lnSpc>
              <a:spcAft>
                <a:spcPts val="0"/>
              </a:spcAft>
              <a:buNone/>
            </a:pPr>
            <a:r>
              <a:rPr lang="en-US" sz="1400" b="1" dirty="0" smtClean="0">
                <a:latin typeface="+mn-lt"/>
              </a:rPr>
              <a:t>NANDA Nursing diagnosis based on alphabetical order I:</a:t>
            </a:r>
            <a:endParaRPr lang="en-US" sz="1400" dirty="0" smtClean="0">
              <a:latin typeface="+mn-lt"/>
            </a:endParaRPr>
          </a:p>
          <a:p>
            <a:pPr marL="236538" indent="0">
              <a:lnSpc>
                <a:spcPct val="80000"/>
              </a:lnSpc>
              <a:spcAft>
                <a:spcPts val="0"/>
              </a:spcAft>
              <a:buNone/>
            </a:pPr>
            <a:endParaRPr lang="en-US" sz="500" dirty="0" smtClean="0">
              <a:latin typeface="+mn-lt"/>
            </a:endParaRPr>
          </a:p>
          <a:p>
            <a:pPr marL="457200" indent="0">
              <a:lnSpc>
                <a:spcPct val="80000"/>
              </a:lnSpc>
              <a:spcAft>
                <a:spcPts val="0"/>
              </a:spcAft>
              <a:buNone/>
            </a:pPr>
            <a:r>
              <a:rPr lang="en-US" sz="1400" dirty="0" smtClean="0">
                <a:latin typeface="+mn-lt"/>
              </a:rPr>
              <a:t>Identity, disturbed personal</a:t>
            </a:r>
            <a:br>
              <a:rPr lang="en-US" sz="1400" dirty="0" smtClean="0">
                <a:latin typeface="+mn-lt"/>
              </a:rPr>
            </a:br>
            <a:r>
              <a:rPr lang="en-US" sz="1400" dirty="0" smtClean="0">
                <a:latin typeface="+mn-lt"/>
              </a:rPr>
              <a:t>Immunization Status, readiness for enhanced</a:t>
            </a:r>
            <a:br>
              <a:rPr lang="en-US" sz="1400" dirty="0" smtClean="0">
                <a:latin typeface="+mn-lt"/>
              </a:rPr>
            </a:br>
            <a:r>
              <a:rPr lang="en-US" sz="1400" dirty="0" smtClean="0">
                <a:latin typeface="+mn-lt"/>
              </a:rPr>
              <a:t>Infant Behavior, disorganized</a:t>
            </a:r>
            <a:br>
              <a:rPr lang="en-US" sz="1400" dirty="0" smtClean="0">
                <a:latin typeface="+mn-lt"/>
              </a:rPr>
            </a:br>
            <a:r>
              <a:rPr lang="en-US" sz="1400" dirty="0" smtClean="0">
                <a:latin typeface="+mn-lt"/>
              </a:rPr>
              <a:t>Infant Behavior, organized, readiness for enhanced</a:t>
            </a:r>
            <a:br>
              <a:rPr lang="en-US" sz="1400" dirty="0" smtClean="0">
                <a:latin typeface="+mn-lt"/>
              </a:rPr>
            </a:br>
            <a:r>
              <a:rPr lang="en-US" sz="1400" dirty="0" smtClean="0">
                <a:latin typeface="+mn-lt"/>
              </a:rPr>
              <a:t>Infant Behavior, risk for disorganized</a:t>
            </a:r>
            <a:br>
              <a:rPr lang="en-US" sz="1400" dirty="0" smtClean="0">
                <a:latin typeface="+mn-lt"/>
              </a:rPr>
            </a:br>
            <a:r>
              <a:rPr lang="en-US" sz="1400" dirty="0" smtClean="0">
                <a:latin typeface="+mn-lt"/>
              </a:rPr>
              <a:t>Infant Feeding Pattern, ineffective</a:t>
            </a:r>
            <a:br>
              <a:rPr lang="en-US" sz="1400" dirty="0" smtClean="0">
                <a:latin typeface="+mn-lt"/>
              </a:rPr>
            </a:br>
            <a:r>
              <a:rPr lang="en-US" sz="1400" dirty="0" smtClean="0">
                <a:latin typeface="+mn-lt"/>
              </a:rPr>
              <a:t>Infection, risk for</a:t>
            </a:r>
            <a:br>
              <a:rPr lang="en-US" sz="1400" dirty="0" smtClean="0">
                <a:latin typeface="+mn-lt"/>
              </a:rPr>
            </a:br>
            <a:r>
              <a:rPr lang="en-US" sz="1400" dirty="0" smtClean="0">
                <a:latin typeface="+mn-lt"/>
              </a:rPr>
              <a:t>Injury, risk for</a:t>
            </a:r>
            <a:br>
              <a:rPr lang="en-US" sz="1400" dirty="0" smtClean="0">
                <a:latin typeface="+mn-lt"/>
              </a:rPr>
            </a:br>
            <a:r>
              <a:rPr lang="en-US" sz="1400" dirty="0" smtClean="0">
                <a:latin typeface="+mn-lt"/>
              </a:rPr>
              <a:t>Injury, risk for </a:t>
            </a:r>
            <a:r>
              <a:rPr lang="en-US" sz="1400" dirty="0" err="1" smtClean="0">
                <a:latin typeface="+mn-lt"/>
              </a:rPr>
              <a:t>perioperative</a:t>
            </a:r>
            <a:r>
              <a:rPr lang="en-US" sz="1400" dirty="0" smtClean="0">
                <a:latin typeface="+mn-lt"/>
              </a:rPr>
              <a:t> positioning</a:t>
            </a:r>
            <a:br>
              <a:rPr lang="en-US" sz="1400" dirty="0" smtClean="0">
                <a:latin typeface="+mn-lt"/>
              </a:rPr>
            </a:br>
            <a:r>
              <a:rPr lang="en-US" sz="1400" dirty="0" smtClean="0">
                <a:latin typeface="+mn-lt"/>
              </a:rPr>
              <a:t>Insomnia</a:t>
            </a:r>
            <a:br>
              <a:rPr lang="en-US" sz="1400" dirty="0" smtClean="0">
                <a:latin typeface="+mn-lt"/>
              </a:rPr>
            </a:br>
            <a:r>
              <a:rPr lang="en-US" sz="1400" dirty="0" smtClean="0">
                <a:latin typeface="+mn-lt"/>
              </a:rPr>
              <a:t>Intracranial Adaptive Capacity, decreased</a:t>
            </a:r>
            <a:br>
              <a:rPr lang="en-US" sz="1400" dirty="0" smtClean="0">
                <a:latin typeface="+mn-lt"/>
              </a:rPr>
            </a:br>
            <a:r>
              <a:rPr lang="en-US" sz="1400" dirty="0" smtClean="0">
                <a:latin typeface="+mn-lt"/>
              </a:rPr>
              <a:t/>
            </a:r>
            <a:br>
              <a:rPr lang="en-US" sz="1400" dirty="0" smtClean="0">
                <a:latin typeface="+mn-lt"/>
              </a:rPr>
            </a:br>
            <a:r>
              <a:rPr lang="en-US" sz="1400" dirty="0" smtClean="0">
                <a:latin typeface="+mn-lt"/>
              </a:rPr>
              <a:t/>
            </a:r>
            <a:br>
              <a:rPr lang="en-US" sz="1400" dirty="0" smtClean="0">
                <a:latin typeface="+mn-lt"/>
              </a:rPr>
            </a:br>
            <a:endParaRPr lang="en-US" sz="1400" dirty="0">
              <a:latin typeface="+mn-lt"/>
            </a:endParaRPr>
          </a:p>
        </p:txBody>
      </p:sp>
      <p:sp>
        <p:nvSpPr>
          <p:cNvPr id="5" name="Content Placeholder 4"/>
          <p:cNvSpPr>
            <a:spLocks noGrp="1"/>
          </p:cNvSpPr>
          <p:nvPr>
            <p:ph sz="quarter" idx="13"/>
          </p:nvPr>
        </p:nvSpPr>
        <p:spPr>
          <a:xfrm>
            <a:off x="4659314" y="1381125"/>
            <a:ext cx="4025899" cy="4754204"/>
          </a:xfrm>
          <a:ln>
            <a:solidFill>
              <a:schemeClr val="tx1"/>
            </a:solidFill>
          </a:ln>
        </p:spPr>
        <p:txBody>
          <a:bodyPr>
            <a:noAutofit/>
          </a:bodyPr>
          <a:lstStyle/>
          <a:p>
            <a:pPr marL="236538" indent="0">
              <a:lnSpc>
                <a:spcPct val="80000"/>
              </a:lnSpc>
              <a:spcAft>
                <a:spcPts val="0"/>
              </a:spcAft>
              <a:buNone/>
            </a:pPr>
            <a:endParaRPr lang="en-US" sz="1000" dirty="0" smtClean="0">
              <a:latin typeface="+mn-lt"/>
            </a:endParaRPr>
          </a:p>
          <a:p>
            <a:pPr marL="236538" indent="0">
              <a:lnSpc>
                <a:spcPct val="80000"/>
              </a:lnSpc>
              <a:spcAft>
                <a:spcPts val="0"/>
              </a:spcAft>
              <a:buNone/>
            </a:pPr>
            <a:r>
              <a:rPr lang="en-US" sz="1400" b="1" dirty="0" smtClean="0">
                <a:latin typeface="+mn-lt"/>
              </a:rPr>
              <a:t>NANDA Nursing diagnosis based on alphabetical order K:</a:t>
            </a:r>
            <a:endParaRPr lang="en-US" sz="1400" dirty="0" smtClean="0">
              <a:latin typeface="+mn-lt"/>
            </a:endParaRPr>
          </a:p>
          <a:p>
            <a:pPr marL="236538" indent="0">
              <a:lnSpc>
                <a:spcPct val="80000"/>
              </a:lnSpc>
              <a:spcAft>
                <a:spcPts val="0"/>
              </a:spcAft>
              <a:buNone/>
            </a:pPr>
            <a:endParaRPr lang="en-US" sz="500" dirty="0" smtClean="0">
              <a:latin typeface="+mn-lt"/>
            </a:endParaRPr>
          </a:p>
          <a:p>
            <a:pPr marL="457200" indent="0">
              <a:lnSpc>
                <a:spcPct val="80000"/>
              </a:lnSpc>
              <a:spcAft>
                <a:spcPts val="0"/>
              </a:spcAft>
              <a:buNone/>
            </a:pPr>
            <a:r>
              <a:rPr lang="en-US" sz="1400" dirty="0" smtClean="0">
                <a:latin typeface="+mn-lt"/>
              </a:rPr>
              <a:t>Knowledge, deficient</a:t>
            </a:r>
            <a:br>
              <a:rPr lang="en-US" sz="1400" dirty="0" smtClean="0">
                <a:latin typeface="+mn-lt"/>
              </a:rPr>
            </a:br>
            <a:r>
              <a:rPr lang="en-US" sz="1400" dirty="0" smtClean="0">
                <a:latin typeface="+mn-lt"/>
              </a:rPr>
              <a:t>Knowledge, readiness for enhanced</a:t>
            </a:r>
          </a:p>
          <a:p>
            <a:pPr marL="457200" indent="0">
              <a:lnSpc>
                <a:spcPct val="80000"/>
              </a:lnSpc>
              <a:spcAft>
                <a:spcPts val="0"/>
              </a:spcAft>
              <a:buNone/>
            </a:pPr>
            <a:endParaRPr lang="en-US" sz="1400" dirty="0" smtClean="0">
              <a:latin typeface="+mn-lt"/>
            </a:endParaRPr>
          </a:p>
          <a:p>
            <a:pPr marL="236538" indent="0">
              <a:lnSpc>
                <a:spcPct val="80000"/>
              </a:lnSpc>
              <a:spcAft>
                <a:spcPts val="0"/>
              </a:spcAft>
              <a:buNone/>
            </a:pPr>
            <a:r>
              <a:rPr lang="en-US" sz="1400" b="1" dirty="0" smtClean="0">
                <a:latin typeface="+mn-lt"/>
              </a:rPr>
              <a:t>NANDA Nursing diagnosis based on alphabetical order L:</a:t>
            </a:r>
          </a:p>
          <a:p>
            <a:pPr marL="457200" indent="0">
              <a:lnSpc>
                <a:spcPct val="80000"/>
              </a:lnSpc>
              <a:spcAft>
                <a:spcPts val="0"/>
              </a:spcAft>
              <a:buNone/>
            </a:pPr>
            <a:endParaRPr lang="en-US" sz="500" dirty="0" smtClean="0">
              <a:latin typeface="+mn-lt"/>
            </a:endParaRPr>
          </a:p>
          <a:p>
            <a:pPr marL="457200" indent="0">
              <a:lnSpc>
                <a:spcPct val="80000"/>
              </a:lnSpc>
              <a:spcAft>
                <a:spcPts val="0"/>
              </a:spcAft>
              <a:buNone/>
            </a:pPr>
            <a:r>
              <a:rPr lang="en-US" sz="1400" dirty="0" smtClean="0">
                <a:latin typeface="+mn-lt"/>
              </a:rPr>
              <a:t>Lifestyle, sedentary</a:t>
            </a:r>
            <a:br>
              <a:rPr lang="en-US" sz="1400" dirty="0" smtClean="0">
                <a:latin typeface="+mn-lt"/>
              </a:rPr>
            </a:br>
            <a:r>
              <a:rPr lang="en-US" sz="1400" dirty="0" smtClean="0">
                <a:latin typeface="+mn-lt"/>
              </a:rPr>
              <a:t>Liver Function, risk for impaired</a:t>
            </a:r>
            <a:br>
              <a:rPr lang="en-US" sz="1400" dirty="0" smtClean="0">
                <a:latin typeface="+mn-lt"/>
              </a:rPr>
            </a:br>
            <a:r>
              <a:rPr lang="en-US" sz="1400" dirty="0" smtClean="0">
                <a:latin typeface="+mn-lt"/>
              </a:rPr>
              <a:t>Loneliness, risk for</a:t>
            </a:r>
          </a:p>
          <a:p>
            <a:pPr marL="236538" indent="0">
              <a:lnSpc>
                <a:spcPct val="80000"/>
              </a:lnSpc>
              <a:spcAft>
                <a:spcPts val="0"/>
              </a:spcAft>
              <a:buNone/>
            </a:pPr>
            <a:endParaRPr lang="en-US" sz="1400" b="1" dirty="0" smtClean="0">
              <a:latin typeface="+mn-lt"/>
            </a:endParaRPr>
          </a:p>
          <a:p>
            <a:pPr marL="236538" indent="0">
              <a:lnSpc>
                <a:spcPct val="80000"/>
              </a:lnSpc>
              <a:spcAft>
                <a:spcPts val="0"/>
              </a:spcAft>
              <a:buNone/>
            </a:pPr>
            <a:r>
              <a:rPr lang="en-US" sz="1400" b="1" dirty="0" smtClean="0">
                <a:latin typeface="+mn-lt"/>
              </a:rPr>
              <a:t>NANDA Nursing diagnosis based on alphabetical order M:</a:t>
            </a:r>
          </a:p>
          <a:p>
            <a:pPr marL="457200" indent="0">
              <a:lnSpc>
                <a:spcPct val="80000"/>
              </a:lnSpc>
              <a:spcAft>
                <a:spcPts val="0"/>
              </a:spcAft>
              <a:buNone/>
            </a:pPr>
            <a:endParaRPr lang="en-US" sz="500" dirty="0" smtClean="0">
              <a:latin typeface="+mn-lt"/>
            </a:endParaRPr>
          </a:p>
          <a:p>
            <a:pPr marL="457200" indent="0">
              <a:lnSpc>
                <a:spcPct val="80000"/>
              </a:lnSpc>
              <a:spcAft>
                <a:spcPts val="0"/>
              </a:spcAft>
              <a:buNone/>
            </a:pPr>
            <a:r>
              <a:rPr lang="en-US" sz="1400" dirty="0" smtClean="0">
                <a:latin typeface="+mn-lt"/>
              </a:rPr>
              <a:t>Memory, impaired</a:t>
            </a:r>
            <a:br>
              <a:rPr lang="en-US" sz="1400" dirty="0" smtClean="0">
                <a:latin typeface="+mn-lt"/>
              </a:rPr>
            </a:br>
            <a:r>
              <a:rPr lang="en-US" sz="1400" dirty="0" smtClean="0">
                <a:latin typeface="+mn-lt"/>
              </a:rPr>
              <a:t>Mobility, impaired bed</a:t>
            </a:r>
            <a:br>
              <a:rPr lang="en-US" sz="1400" dirty="0" smtClean="0">
                <a:latin typeface="+mn-lt"/>
              </a:rPr>
            </a:br>
            <a:r>
              <a:rPr lang="en-US" sz="1400" dirty="0" smtClean="0">
                <a:latin typeface="+mn-lt"/>
              </a:rPr>
              <a:t>Mobility, impaired physical</a:t>
            </a:r>
            <a:br>
              <a:rPr lang="en-US" sz="1400" dirty="0" smtClean="0">
                <a:latin typeface="+mn-lt"/>
              </a:rPr>
            </a:br>
            <a:r>
              <a:rPr lang="en-US" sz="1400" dirty="0" smtClean="0">
                <a:latin typeface="+mn-lt"/>
              </a:rPr>
              <a:t>Mobility, impaired wheelchair</a:t>
            </a:r>
            <a:br>
              <a:rPr lang="en-US" sz="1400" dirty="0" smtClean="0">
                <a:latin typeface="+mn-lt"/>
              </a:rPr>
            </a:br>
            <a:r>
              <a:rPr lang="en-US" sz="1400" dirty="0" smtClean="0">
                <a:latin typeface="+mn-lt"/>
              </a:rPr>
              <a:t>Moral Distress</a:t>
            </a:r>
            <a:br>
              <a:rPr lang="en-US" sz="1400" dirty="0" smtClean="0">
                <a:latin typeface="+mn-lt"/>
              </a:rPr>
            </a:br>
            <a:r>
              <a:rPr lang="en-US" sz="1400" dirty="0" smtClean="0">
                <a:latin typeface="+mn-lt"/>
              </a:rPr>
              <a:t/>
            </a:r>
            <a:br>
              <a:rPr lang="en-US" sz="1400" dirty="0" smtClean="0">
                <a:latin typeface="+mn-lt"/>
              </a:rPr>
            </a:br>
            <a:r>
              <a:rPr lang="en-US" sz="1400" dirty="0" smtClean="0">
                <a:latin typeface="+mn-lt"/>
              </a:rPr>
              <a:t/>
            </a:r>
            <a:br>
              <a:rPr lang="en-US" sz="1400" dirty="0" smtClean="0">
                <a:latin typeface="+mn-lt"/>
              </a:rPr>
            </a:br>
            <a:endParaRPr lang="en-US" sz="1400" dirty="0">
              <a:latin typeface="+mn-lt"/>
            </a:endParaRPr>
          </a:p>
        </p:txBody>
      </p:sp>
      <p:sp>
        <p:nvSpPr>
          <p:cNvPr id="9" name="Title 3"/>
          <p:cNvSpPr>
            <a:spLocks noGrp="1"/>
          </p:cNvSpPr>
          <p:nvPr>
            <p:ph type="title"/>
          </p:nvPr>
        </p:nvSpPr>
        <p:spPr/>
        <p:txBody>
          <a:bodyPr/>
          <a:lstStyle/>
          <a:p>
            <a:r>
              <a:rPr lang="en-US" sz="4400" b="1" dirty="0" smtClean="0">
                <a:effectLst>
                  <a:outerShdw blurRad="38100" dist="38100" dir="2700000" algn="tl">
                    <a:srgbClr val="000000">
                      <a:alpha val="43137"/>
                    </a:srgbClr>
                  </a:outerShdw>
                </a:effectLst>
                <a:latin typeface="Cambria" pitchFamily="18" charset="0"/>
              </a:rPr>
              <a:t>NANDA Nursing Diagnosis</a:t>
            </a:r>
            <a:endParaRPr lang="en-US" sz="4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23</a:t>
            </a:fld>
            <a:endParaRPr lang="en-US"/>
          </a:p>
        </p:txBody>
      </p:sp>
      <p:sp>
        <p:nvSpPr>
          <p:cNvPr id="7" name="Content Placeholder 6"/>
          <p:cNvSpPr>
            <a:spLocks noGrp="1"/>
          </p:cNvSpPr>
          <p:nvPr>
            <p:ph sz="quarter" idx="12"/>
          </p:nvPr>
        </p:nvSpPr>
        <p:spPr>
          <a:xfrm>
            <a:off x="457201" y="1381125"/>
            <a:ext cx="4025899" cy="4532978"/>
          </a:xfrm>
          <a:ln>
            <a:solidFill>
              <a:schemeClr val="tx1"/>
            </a:solidFill>
          </a:ln>
        </p:spPr>
        <p:txBody>
          <a:bodyPr>
            <a:noAutofit/>
          </a:bodyPr>
          <a:lstStyle/>
          <a:p>
            <a:pPr marL="0" indent="0">
              <a:lnSpc>
                <a:spcPct val="80000"/>
              </a:lnSpc>
              <a:spcAft>
                <a:spcPts val="0"/>
              </a:spcAft>
              <a:buNone/>
            </a:pPr>
            <a:endParaRPr lang="en-US" sz="1000" dirty="0" smtClean="0">
              <a:latin typeface="Cambria" pitchFamily="18" charset="0"/>
            </a:endParaRPr>
          </a:p>
          <a:p>
            <a:pPr marL="236538" indent="0">
              <a:lnSpc>
                <a:spcPct val="80000"/>
              </a:lnSpc>
              <a:spcAft>
                <a:spcPts val="0"/>
              </a:spcAft>
              <a:buNone/>
            </a:pPr>
            <a:r>
              <a:rPr lang="en-US" sz="1400" b="1" dirty="0" smtClean="0">
                <a:latin typeface="Cambria" pitchFamily="18" charset="0"/>
              </a:rPr>
              <a:t>NANDA Nursing diagnosis based on alphabetical order N:</a:t>
            </a:r>
            <a:endParaRPr lang="en-US" sz="1400" dirty="0" smtClean="0">
              <a:latin typeface="Cambria" pitchFamily="18" charset="0"/>
            </a:endParaRPr>
          </a:p>
          <a:p>
            <a:pPr marL="236538" indent="0">
              <a:lnSpc>
                <a:spcPct val="80000"/>
              </a:lnSpc>
              <a:spcAft>
                <a:spcPts val="0"/>
              </a:spcAft>
              <a:buNone/>
            </a:pPr>
            <a:endParaRPr lang="en-US" sz="500" dirty="0" smtClean="0">
              <a:latin typeface="Cambria" pitchFamily="18" charset="0"/>
            </a:endParaRPr>
          </a:p>
          <a:p>
            <a:pPr marL="457200" indent="0">
              <a:lnSpc>
                <a:spcPct val="80000"/>
              </a:lnSpc>
              <a:spcAft>
                <a:spcPts val="0"/>
              </a:spcAft>
              <a:buNone/>
            </a:pPr>
            <a:r>
              <a:rPr lang="en-US" sz="1400" dirty="0" smtClean="0">
                <a:latin typeface="Cambria" pitchFamily="18" charset="0"/>
              </a:rPr>
              <a:t>Nausea</a:t>
            </a:r>
            <a:br>
              <a:rPr lang="en-US" sz="1400" dirty="0" smtClean="0">
                <a:latin typeface="Cambria" pitchFamily="18" charset="0"/>
              </a:rPr>
            </a:br>
            <a:r>
              <a:rPr lang="en-US" sz="1400" dirty="0" smtClean="0">
                <a:latin typeface="Cambria" pitchFamily="18" charset="0"/>
              </a:rPr>
              <a:t>Noncompliance</a:t>
            </a:r>
            <a:br>
              <a:rPr lang="en-US" sz="1400" dirty="0" smtClean="0">
                <a:latin typeface="Cambria" pitchFamily="18" charset="0"/>
              </a:rPr>
            </a:br>
            <a:r>
              <a:rPr lang="en-US" sz="1400" dirty="0" smtClean="0">
                <a:latin typeface="Cambria" pitchFamily="18" charset="0"/>
              </a:rPr>
              <a:t>Nutrition, less than body requirements, imbalanced</a:t>
            </a:r>
            <a:br>
              <a:rPr lang="en-US" sz="1400" dirty="0" smtClean="0">
                <a:latin typeface="Cambria" pitchFamily="18" charset="0"/>
              </a:rPr>
            </a:br>
            <a:r>
              <a:rPr lang="en-US" sz="1400" dirty="0" smtClean="0">
                <a:latin typeface="Cambria" pitchFamily="18" charset="0"/>
              </a:rPr>
              <a:t>Nutrition, more than body requirements, imbalanced</a:t>
            </a:r>
            <a:br>
              <a:rPr lang="en-US" sz="1400" dirty="0" smtClean="0">
                <a:latin typeface="Cambria" pitchFamily="18" charset="0"/>
              </a:rPr>
            </a:br>
            <a:r>
              <a:rPr lang="en-US" sz="1400" dirty="0" smtClean="0">
                <a:latin typeface="Cambria" pitchFamily="18" charset="0"/>
              </a:rPr>
              <a:t>Nutrition, readiness for enhanced</a:t>
            </a:r>
            <a:br>
              <a:rPr lang="en-US" sz="1400" dirty="0" smtClean="0">
                <a:latin typeface="Cambria" pitchFamily="18" charset="0"/>
              </a:rPr>
            </a:br>
            <a:r>
              <a:rPr lang="en-US" sz="1400" dirty="0" smtClean="0">
                <a:latin typeface="Cambria" pitchFamily="18" charset="0"/>
              </a:rPr>
              <a:t>Nutrition, more than body requirements, risk for imbalanced</a:t>
            </a:r>
          </a:p>
          <a:p>
            <a:pPr marL="457200" indent="0">
              <a:lnSpc>
                <a:spcPct val="80000"/>
              </a:lnSpc>
              <a:spcAft>
                <a:spcPts val="0"/>
              </a:spcAft>
              <a:buNone/>
            </a:pPr>
            <a:endParaRPr lang="en-US" sz="1400" dirty="0" smtClean="0">
              <a:latin typeface="Cambria" pitchFamily="18" charset="0"/>
            </a:endParaRPr>
          </a:p>
          <a:p>
            <a:pPr marL="236538" indent="0">
              <a:lnSpc>
                <a:spcPct val="80000"/>
              </a:lnSpc>
              <a:spcAft>
                <a:spcPts val="0"/>
              </a:spcAft>
              <a:buNone/>
            </a:pPr>
            <a:r>
              <a:rPr lang="en-US" sz="1400" b="1" dirty="0" smtClean="0">
                <a:latin typeface="Cambria" pitchFamily="18" charset="0"/>
              </a:rPr>
              <a:t>NANDA Nursing diagnosis based on alphabetical order O:</a:t>
            </a:r>
            <a:endParaRPr lang="en-US" sz="1400" dirty="0" smtClean="0">
              <a:latin typeface="Cambria" pitchFamily="18" charset="0"/>
            </a:endParaRPr>
          </a:p>
          <a:p>
            <a:pPr marL="236538" indent="0">
              <a:lnSpc>
                <a:spcPct val="80000"/>
              </a:lnSpc>
              <a:spcAft>
                <a:spcPts val="0"/>
              </a:spcAft>
              <a:buNone/>
            </a:pPr>
            <a:endParaRPr lang="en-US" sz="500" dirty="0" smtClean="0">
              <a:latin typeface="Cambria" pitchFamily="18" charset="0"/>
            </a:endParaRPr>
          </a:p>
          <a:p>
            <a:pPr marL="457200" indent="0">
              <a:lnSpc>
                <a:spcPct val="80000"/>
              </a:lnSpc>
              <a:spcAft>
                <a:spcPts val="0"/>
              </a:spcAft>
              <a:buNone/>
            </a:pPr>
            <a:r>
              <a:rPr lang="en-US" sz="1400" dirty="0" smtClean="0">
                <a:latin typeface="Cambria" pitchFamily="18" charset="0"/>
              </a:rPr>
              <a:t>Oral Mucous Membrane, impaired</a:t>
            </a:r>
          </a:p>
          <a:p>
            <a:pPr marL="457200" indent="0">
              <a:lnSpc>
                <a:spcPct val="80000"/>
              </a:lnSpc>
              <a:spcAft>
                <a:spcPts val="0"/>
              </a:spcAft>
              <a:buNone/>
            </a:pPr>
            <a:endParaRPr lang="en-US" sz="1400" dirty="0" smtClean="0">
              <a:latin typeface="Cambria" pitchFamily="18" charset="0"/>
            </a:endParaRPr>
          </a:p>
          <a:p>
            <a:pPr marL="236538" indent="0">
              <a:lnSpc>
                <a:spcPct val="80000"/>
              </a:lnSpc>
              <a:spcAft>
                <a:spcPts val="0"/>
              </a:spcAft>
              <a:buNone/>
            </a:pPr>
            <a:r>
              <a:rPr lang="en-US" sz="1400" b="1" dirty="0" smtClean="0">
                <a:latin typeface="Cambria" pitchFamily="18" charset="0"/>
              </a:rPr>
              <a:t>NANDA Nursing diagnosis based on alphabetical order P:</a:t>
            </a:r>
            <a:endParaRPr lang="en-US" sz="1400" dirty="0" smtClean="0">
              <a:latin typeface="Cambria" pitchFamily="18" charset="0"/>
            </a:endParaRPr>
          </a:p>
          <a:p>
            <a:pPr marL="236538" indent="0">
              <a:lnSpc>
                <a:spcPct val="80000"/>
              </a:lnSpc>
              <a:spcAft>
                <a:spcPts val="0"/>
              </a:spcAft>
              <a:buNone/>
            </a:pPr>
            <a:endParaRPr lang="en-US" sz="500" dirty="0" smtClean="0">
              <a:latin typeface="Cambria" pitchFamily="18" charset="0"/>
            </a:endParaRPr>
          </a:p>
          <a:p>
            <a:pPr marL="457200" indent="0">
              <a:lnSpc>
                <a:spcPct val="80000"/>
              </a:lnSpc>
              <a:spcAft>
                <a:spcPts val="0"/>
              </a:spcAft>
              <a:buNone/>
            </a:pPr>
            <a:r>
              <a:rPr lang="en-US" sz="1400" dirty="0" smtClean="0">
                <a:latin typeface="Cambria" pitchFamily="18" charset="0"/>
              </a:rPr>
              <a:t>Pain, acute</a:t>
            </a:r>
            <a:br>
              <a:rPr lang="en-US" sz="1400" dirty="0" smtClean="0">
                <a:latin typeface="Cambria" pitchFamily="18" charset="0"/>
              </a:rPr>
            </a:br>
            <a:r>
              <a:rPr lang="en-US" sz="1400" dirty="0" smtClean="0">
                <a:latin typeface="Cambria" pitchFamily="18" charset="0"/>
              </a:rPr>
              <a:t>Pain, chronic</a:t>
            </a:r>
            <a:br>
              <a:rPr lang="en-US" sz="1400" dirty="0" smtClean="0">
                <a:latin typeface="Cambria" pitchFamily="18" charset="0"/>
              </a:rPr>
            </a:br>
            <a:r>
              <a:rPr lang="en-US" sz="1400" dirty="0" smtClean="0">
                <a:latin typeface="Cambria" pitchFamily="18" charset="0"/>
              </a:rPr>
              <a:t>Parenting, impaired</a:t>
            </a:r>
            <a:br>
              <a:rPr lang="en-US" sz="1400" dirty="0" smtClean="0">
                <a:latin typeface="Cambria" pitchFamily="18" charset="0"/>
              </a:rPr>
            </a:br>
            <a:r>
              <a:rPr lang="en-US" sz="1400" dirty="0" smtClean="0">
                <a:latin typeface="Cambria" pitchFamily="18" charset="0"/>
              </a:rPr>
              <a:t>Parenting, readiness for enhanced</a:t>
            </a:r>
            <a:br>
              <a:rPr lang="en-US" sz="1400" dirty="0" smtClean="0">
                <a:latin typeface="Cambria" pitchFamily="18" charset="0"/>
              </a:rPr>
            </a:br>
            <a:r>
              <a:rPr lang="en-US" sz="1400" dirty="0" smtClean="0">
                <a:latin typeface="Cambria" pitchFamily="18" charset="0"/>
              </a:rPr>
              <a:t>Parenting, risk for impaired</a:t>
            </a:r>
            <a:br>
              <a:rPr lang="en-US" sz="1400" dirty="0" smtClean="0">
                <a:latin typeface="Cambria" pitchFamily="18" charset="0"/>
              </a:rPr>
            </a:br>
            <a:r>
              <a:rPr lang="en-US" sz="1400" dirty="0" err="1" smtClean="0">
                <a:latin typeface="Cambria" pitchFamily="18" charset="0"/>
              </a:rPr>
              <a:t>Perioperative</a:t>
            </a:r>
            <a:r>
              <a:rPr lang="en-US" sz="1400" dirty="0" smtClean="0">
                <a:latin typeface="Cambria" pitchFamily="18" charset="0"/>
              </a:rPr>
              <a:t> Positioning, risk for</a:t>
            </a:r>
            <a:br>
              <a:rPr lang="en-US" sz="1400" dirty="0" smtClean="0">
                <a:latin typeface="Cambria" pitchFamily="18" charset="0"/>
              </a:rPr>
            </a:br>
            <a:r>
              <a:rPr lang="en-US" sz="1400" dirty="0" smtClean="0">
                <a:latin typeface="Cambria" pitchFamily="18" charset="0"/>
              </a:rPr>
              <a:t/>
            </a:r>
            <a:br>
              <a:rPr lang="en-US" sz="1400" dirty="0" smtClean="0">
                <a:latin typeface="Cambria" pitchFamily="18" charset="0"/>
              </a:rPr>
            </a:br>
            <a:endParaRPr lang="en-US" sz="1400" dirty="0">
              <a:latin typeface="Cambria" pitchFamily="18" charset="0"/>
            </a:endParaRPr>
          </a:p>
        </p:txBody>
      </p:sp>
      <p:sp>
        <p:nvSpPr>
          <p:cNvPr id="8" name="Content Placeholder 7"/>
          <p:cNvSpPr>
            <a:spLocks noGrp="1"/>
          </p:cNvSpPr>
          <p:nvPr>
            <p:ph sz="quarter" idx="13"/>
          </p:nvPr>
        </p:nvSpPr>
        <p:spPr>
          <a:xfrm>
            <a:off x="4659314" y="1381125"/>
            <a:ext cx="4025899" cy="4532978"/>
          </a:xfrm>
          <a:ln>
            <a:solidFill>
              <a:schemeClr val="tx1"/>
            </a:solidFill>
          </a:ln>
        </p:spPr>
        <p:txBody>
          <a:bodyPr>
            <a:noAutofit/>
          </a:bodyPr>
          <a:lstStyle/>
          <a:p>
            <a:pPr marL="236538" indent="0">
              <a:lnSpc>
                <a:spcPct val="80000"/>
              </a:lnSpc>
              <a:spcAft>
                <a:spcPts val="0"/>
              </a:spcAft>
              <a:buNone/>
            </a:pPr>
            <a:endParaRPr lang="en-US" sz="1000" dirty="0" smtClean="0">
              <a:latin typeface="+mn-lt"/>
            </a:endParaRPr>
          </a:p>
          <a:p>
            <a:pPr marL="457200" indent="0">
              <a:lnSpc>
                <a:spcPct val="80000"/>
              </a:lnSpc>
              <a:spcAft>
                <a:spcPts val="0"/>
              </a:spcAft>
              <a:buNone/>
            </a:pPr>
            <a:r>
              <a:rPr lang="en-US" sz="1400" dirty="0" smtClean="0">
                <a:latin typeface="+mn-lt"/>
              </a:rPr>
              <a:t>Peripheral Neurovascular Dysfunction, risk for</a:t>
            </a:r>
            <a:br>
              <a:rPr lang="en-US" sz="1400" dirty="0" smtClean="0">
                <a:latin typeface="+mn-lt"/>
              </a:rPr>
            </a:br>
            <a:r>
              <a:rPr lang="en-US" sz="1400" dirty="0" smtClean="0">
                <a:latin typeface="+mn-lt"/>
              </a:rPr>
              <a:t>Poisoning, risk for</a:t>
            </a:r>
            <a:br>
              <a:rPr lang="en-US" sz="1400" dirty="0" smtClean="0">
                <a:latin typeface="+mn-lt"/>
              </a:rPr>
            </a:br>
            <a:r>
              <a:rPr lang="en-US" sz="1400" dirty="0" smtClean="0">
                <a:latin typeface="+mn-lt"/>
              </a:rPr>
              <a:t>Post-Trauma Syndrome</a:t>
            </a:r>
            <a:br>
              <a:rPr lang="en-US" sz="1400" dirty="0" smtClean="0">
                <a:latin typeface="+mn-lt"/>
              </a:rPr>
            </a:br>
            <a:r>
              <a:rPr lang="en-US" sz="1400" dirty="0" smtClean="0">
                <a:latin typeface="+mn-lt"/>
              </a:rPr>
              <a:t>Post-Trauma Syndrome, risk for</a:t>
            </a:r>
            <a:br>
              <a:rPr lang="en-US" sz="1400" dirty="0" smtClean="0">
                <a:latin typeface="+mn-lt"/>
              </a:rPr>
            </a:br>
            <a:r>
              <a:rPr lang="en-US" sz="1400" dirty="0" smtClean="0">
                <a:latin typeface="+mn-lt"/>
              </a:rPr>
              <a:t>Power, readiness for enhanced</a:t>
            </a:r>
            <a:br>
              <a:rPr lang="en-US" sz="1400" dirty="0" smtClean="0">
                <a:latin typeface="+mn-lt"/>
              </a:rPr>
            </a:br>
            <a:r>
              <a:rPr lang="en-US" sz="1400" dirty="0" smtClean="0">
                <a:latin typeface="+mn-lt"/>
              </a:rPr>
              <a:t>Powerlessness</a:t>
            </a:r>
            <a:br>
              <a:rPr lang="en-US" sz="1400" dirty="0" smtClean="0">
                <a:latin typeface="+mn-lt"/>
              </a:rPr>
            </a:br>
            <a:r>
              <a:rPr lang="en-US" sz="1400" dirty="0" smtClean="0">
                <a:latin typeface="+mn-lt"/>
              </a:rPr>
              <a:t>Powerlessness, risk for</a:t>
            </a:r>
            <a:br>
              <a:rPr lang="en-US" sz="1400" dirty="0" smtClean="0">
                <a:latin typeface="+mn-lt"/>
              </a:rPr>
            </a:br>
            <a:r>
              <a:rPr lang="en-US" sz="1400" dirty="0" smtClean="0">
                <a:latin typeface="+mn-lt"/>
              </a:rPr>
              <a:t>Protection, ineffective</a:t>
            </a:r>
          </a:p>
          <a:p>
            <a:pPr marL="457200" indent="0">
              <a:lnSpc>
                <a:spcPct val="80000"/>
              </a:lnSpc>
              <a:spcAft>
                <a:spcPts val="0"/>
              </a:spcAft>
              <a:buNone/>
            </a:pPr>
            <a:endParaRPr lang="en-US" sz="1400" dirty="0" smtClean="0">
              <a:latin typeface="+mn-lt"/>
            </a:endParaRPr>
          </a:p>
          <a:p>
            <a:pPr marL="236538" indent="0">
              <a:lnSpc>
                <a:spcPct val="80000"/>
              </a:lnSpc>
              <a:spcAft>
                <a:spcPts val="0"/>
              </a:spcAft>
              <a:buNone/>
            </a:pPr>
            <a:r>
              <a:rPr lang="en-US" sz="1400" b="1" dirty="0" smtClean="0">
                <a:latin typeface="+mn-lt"/>
              </a:rPr>
              <a:t>NANDA Nursing diagnosis based on alphabetical order R:</a:t>
            </a:r>
          </a:p>
          <a:p>
            <a:pPr marL="457200" indent="0">
              <a:lnSpc>
                <a:spcPct val="80000"/>
              </a:lnSpc>
              <a:spcAft>
                <a:spcPts val="0"/>
              </a:spcAft>
              <a:buNone/>
            </a:pPr>
            <a:endParaRPr lang="en-US" sz="500" dirty="0" smtClean="0">
              <a:latin typeface="+mn-lt"/>
            </a:endParaRPr>
          </a:p>
          <a:p>
            <a:pPr marL="457200" indent="0">
              <a:lnSpc>
                <a:spcPct val="80000"/>
              </a:lnSpc>
              <a:spcAft>
                <a:spcPts val="0"/>
              </a:spcAft>
              <a:buNone/>
            </a:pPr>
            <a:r>
              <a:rPr lang="en-US" sz="1400" dirty="0" smtClean="0">
                <a:latin typeface="+mn-lt"/>
              </a:rPr>
              <a:t>Rape-Trauma Syndrome</a:t>
            </a:r>
            <a:br>
              <a:rPr lang="en-US" sz="1400" dirty="0" smtClean="0">
                <a:latin typeface="+mn-lt"/>
              </a:rPr>
            </a:br>
            <a:r>
              <a:rPr lang="en-US" sz="1400" dirty="0" smtClean="0">
                <a:latin typeface="+mn-lt"/>
              </a:rPr>
              <a:t>Rape-Trauma Syndrome: compound reaction</a:t>
            </a:r>
            <a:br>
              <a:rPr lang="en-US" sz="1400" dirty="0" smtClean="0">
                <a:latin typeface="+mn-lt"/>
              </a:rPr>
            </a:br>
            <a:r>
              <a:rPr lang="en-US" sz="1400" dirty="0" smtClean="0">
                <a:latin typeface="+mn-lt"/>
              </a:rPr>
              <a:t>Rape-Trauma Syndrome: silent reaction</a:t>
            </a:r>
            <a:br>
              <a:rPr lang="en-US" sz="1400" dirty="0" smtClean="0">
                <a:latin typeface="+mn-lt"/>
              </a:rPr>
            </a:br>
            <a:r>
              <a:rPr lang="en-US" sz="1400" dirty="0" smtClean="0">
                <a:latin typeface="+mn-lt"/>
              </a:rPr>
              <a:t>Religiosity, impaired</a:t>
            </a:r>
            <a:br>
              <a:rPr lang="en-US" sz="1400" dirty="0" smtClean="0">
                <a:latin typeface="+mn-lt"/>
              </a:rPr>
            </a:br>
            <a:r>
              <a:rPr lang="en-US" sz="1400" dirty="0" smtClean="0">
                <a:latin typeface="+mn-lt"/>
              </a:rPr>
              <a:t>Religiosity, risk for impaired</a:t>
            </a:r>
            <a:br>
              <a:rPr lang="en-US" sz="1400" dirty="0" smtClean="0">
                <a:latin typeface="+mn-lt"/>
              </a:rPr>
            </a:br>
            <a:r>
              <a:rPr lang="en-US" sz="1400" dirty="0" smtClean="0">
                <a:latin typeface="+mn-lt"/>
              </a:rPr>
              <a:t>Religiosity, readiness for enhanced</a:t>
            </a:r>
            <a:br>
              <a:rPr lang="en-US" sz="1400" dirty="0" smtClean="0">
                <a:latin typeface="+mn-lt"/>
              </a:rPr>
            </a:br>
            <a:r>
              <a:rPr lang="en-US" sz="1400" dirty="0" smtClean="0">
                <a:latin typeface="+mn-lt"/>
              </a:rPr>
              <a:t>Relocation Stress Syndrome</a:t>
            </a:r>
            <a:br>
              <a:rPr lang="en-US" sz="1400" dirty="0" smtClean="0">
                <a:latin typeface="+mn-lt"/>
              </a:rPr>
            </a:br>
            <a:r>
              <a:rPr lang="en-US" sz="1400" dirty="0" smtClean="0">
                <a:latin typeface="+mn-lt"/>
              </a:rPr>
              <a:t>Relocation Stress Syndrome, risk for</a:t>
            </a:r>
            <a:br>
              <a:rPr lang="en-US" sz="1400" dirty="0" smtClean="0">
                <a:latin typeface="+mn-lt"/>
              </a:rPr>
            </a:br>
            <a:r>
              <a:rPr lang="en-US" sz="1400" dirty="0" smtClean="0">
                <a:latin typeface="+mn-lt"/>
              </a:rPr>
              <a:t>Role Performance, ineffective</a:t>
            </a:r>
            <a:br>
              <a:rPr lang="en-US" sz="1400" dirty="0" smtClean="0">
                <a:latin typeface="+mn-lt"/>
              </a:rPr>
            </a:br>
            <a:r>
              <a:rPr lang="en-US" sz="1400" dirty="0" smtClean="0">
                <a:latin typeface="+mn-lt"/>
              </a:rPr>
              <a:t/>
            </a:r>
            <a:br>
              <a:rPr lang="en-US" sz="1400" dirty="0" smtClean="0">
                <a:latin typeface="+mn-lt"/>
              </a:rPr>
            </a:br>
            <a:r>
              <a:rPr lang="en-US" sz="1400" dirty="0" smtClean="0">
                <a:latin typeface="+mn-lt"/>
              </a:rPr>
              <a:t/>
            </a:r>
            <a:br>
              <a:rPr lang="en-US" sz="1400" dirty="0" smtClean="0">
                <a:latin typeface="+mn-lt"/>
              </a:rPr>
            </a:br>
            <a:endParaRPr lang="en-US" sz="1400" dirty="0">
              <a:latin typeface="+mn-lt"/>
            </a:endParaRPr>
          </a:p>
        </p:txBody>
      </p:sp>
      <p:sp>
        <p:nvSpPr>
          <p:cNvPr id="9" name="Title 3"/>
          <p:cNvSpPr>
            <a:spLocks noGrp="1"/>
          </p:cNvSpPr>
          <p:nvPr>
            <p:ph type="title"/>
          </p:nvPr>
        </p:nvSpPr>
        <p:spPr/>
        <p:txBody>
          <a:bodyPr/>
          <a:lstStyle/>
          <a:p>
            <a:r>
              <a:rPr lang="en-US" sz="4400" b="1" dirty="0" smtClean="0">
                <a:effectLst>
                  <a:outerShdw blurRad="38100" dist="38100" dir="2700000" algn="tl">
                    <a:srgbClr val="000000">
                      <a:alpha val="43137"/>
                    </a:srgbClr>
                  </a:outerShdw>
                </a:effectLst>
                <a:latin typeface="Cambria" pitchFamily="18" charset="0"/>
              </a:rPr>
              <a:t>NANDA Nursing Diagnosis</a:t>
            </a:r>
            <a:endParaRPr lang="en-US" sz="4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24</a:t>
            </a:fld>
            <a:endParaRPr lang="en-US"/>
          </a:p>
        </p:txBody>
      </p:sp>
      <p:sp>
        <p:nvSpPr>
          <p:cNvPr id="3" name="Content Placeholder 2"/>
          <p:cNvSpPr>
            <a:spLocks noGrp="1"/>
          </p:cNvSpPr>
          <p:nvPr>
            <p:ph sz="quarter" idx="12"/>
          </p:nvPr>
        </p:nvSpPr>
        <p:spPr>
          <a:xfrm>
            <a:off x="266132" y="1381125"/>
            <a:ext cx="4202113" cy="4719638"/>
          </a:xfrm>
          <a:ln>
            <a:solidFill>
              <a:schemeClr val="tx1"/>
            </a:solidFill>
          </a:ln>
        </p:spPr>
        <p:txBody>
          <a:bodyPr>
            <a:noAutofit/>
          </a:bodyPr>
          <a:lstStyle/>
          <a:p>
            <a:pPr marL="457200" indent="0">
              <a:lnSpc>
                <a:spcPct val="80000"/>
              </a:lnSpc>
              <a:spcAft>
                <a:spcPts val="0"/>
              </a:spcAft>
              <a:buNone/>
            </a:pPr>
            <a:endParaRPr lang="en-US" sz="1000" dirty="0" smtClean="0">
              <a:latin typeface="+mn-lt"/>
            </a:endParaRPr>
          </a:p>
          <a:p>
            <a:pPr marL="236538" indent="0">
              <a:lnSpc>
                <a:spcPct val="80000"/>
              </a:lnSpc>
              <a:spcAft>
                <a:spcPts val="0"/>
              </a:spcAft>
              <a:buNone/>
            </a:pPr>
            <a:r>
              <a:rPr lang="en-US" sz="1400" b="1" dirty="0" smtClean="0">
                <a:latin typeface="+mn-lt"/>
              </a:rPr>
              <a:t>NANDA Nursing diagnosis based on alphabetical order S:</a:t>
            </a:r>
            <a:endParaRPr lang="en-US" sz="1400" dirty="0" smtClean="0">
              <a:latin typeface="+mn-lt"/>
            </a:endParaRPr>
          </a:p>
          <a:p>
            <a:pPr marL="236538" indent="0">
              <a:lnSpc>
                <a:spcPct val="80000"/>
              </a:lnSpc>
              <a:spcAft>
                <a:spcPts val="0"/>
              </a:spcAft>
              <a:buNone/>
            </a:pPr>
            <a:endParaRPr lang="en-US" sz="500" dirty="0" smtClean="0">
              <a:latin typeface="+mn-lt"/>
            </a:endParaRPr>
          </a:p>
          <a:p>
            <a:pPr marL="457200" indent="0">
              <a:lnSpc>
                <a:spcPct val="80000"/>
              </a:lnSpc>
              <a:spcAft>
                <a:spcPts val="0"/>
              </a:spcAft>
              <a:buNone/>
            </a:pPr>
            <a:r>
              <a:rPr lang="en-US" sz="1400" dirty="0" smtClean="0">
                <a:latin typeface="+mn-lt"/>
              </a:rPr>
              <a:t>Self-Care Deficit: bathing/hygiene</a:t>
            </a:r>
            <a:br>
              <a:rPr lang="en-US" sz="1400" dirty="0" smtClean="0">
                <a:latin typeface="+mn-lt"/>
              </a:rPr>
            </a:br>
            <a:r>
              <a:rPr lang="en-US" sz="1400" dirty="0" smtClean="0">
                <a:latin typeface="+mn-lt"/>
              </a:rPr>
              <a:t>Self-Care Deficit: dressing/grooming</a:t>
            </a:r>
            <a:br>
              <a:rPr lang="en-US" sz="1400" dirty="0" smtClean="0">
                <a:latin typeface="+mn-lt"/>
              </a:rPr>
            </a:br>
            <a:r>
              <a:rPr lang="en-US" sz="1400" dirty="0" smtClean="0">
                <a:latin typeface="+mn-lt"/>
              </a:rPr>
              <a:t>Self-Care Deficit: feeding</a:t>
            </a:r>
            <a:br>
              <a:rPr lang="en-US" sz="1400" dirty="0" smtClean="0">
                <a:latin typeface="+mn-lt"/>
              </a:rPr>
            </a:br>
            <a:r>
              <a:rPr lang="en-US" sz="1400" dirty="0" smtClean="0">
                <a:latin typeface="+mn-lt"/>
              </a:rPr>
              <a:t>Self-Care Deficit: toileting</a:t>
            </a:r>
            <a:br>
              <a:rPr lang="en-US" sz="1400" dirty="0" smtClean="0">
                <a:latin typeface="+mn-lt"/>
              </a:rPr>
            </a:br>
            <a:r>
              <a:rPr lang="en-US" sz="1400" dirty="0" smtClean="0">
                <a:latin typeface="+mn-lt"/>
              </a:rPr>
              <a:t>Self-Care, readiness for enhanced</a:t>
            </a:r>
            <a:br>
              <a:rPr lang="en-US" sz="1400" dirty="0" smtClean="0">
                <a:latin typeface="+mn-lt"/>
              </a:rPr>
            </a:br>
            <a:r>
              <a:rPr lang="en-US" sz="1400" dirty="0" smtClean="0">
                <a:latin typeface="+mn-lt"/>
              </a:rPr>
              <a:t>Self-Concept, readiness for enhanced</a:t>
            </a:r>
            <a:br>
              <a:rPr lang="en-US" sz="1400" dirty="0" smtClean="0">
                <a:latin typeface="+mn-lt"/>
              </a:rPr>
            </a:br>
            <a:r>
              <a:rPr lang="en-US" sz="1400" dirty="0" smtClean="0">
                <a:latin typeface="+mn-lt"/>
              </a:rPr>
              <a:t>Self-Esteem, chronic low</a:t>
            </a:r>
            <a:br>
              <a:rPr lang="en-US" sz="1400" dirty="0" smtClean="0">
                <a:latin typeface="+mn-lt"/>
              </a:rPr>
            </a:br>
            <a:r>
              <a:rPr lang="en-US" sz="1400" dirty="0" smtClean="0">
                <a:latin typeface="+mn-lt"/>
              </a:rPr>
              <a:t>Self-Esteem, situational low</a:t>
            </a:r>
            <a:br>
              <a:rPr lang="en-US" sz="1400" dirty="0" smtClean="0">
                <a:latin typeface="+mn-lt"/>
              </a:rPr>
            </a:br>
            <a:r>
              <a:rPr lang="en-US" sz="1400" dirty="0" smtClean="0">
                <a:latin typeface="+mn-lt"/>
              </a:rPr>
              <a:t>Self-Esteem, risk for situational low</a:t>
            </a:r>
            <a:br>
              <a:rPr lang="en-US" sz="1400" dirty="0" smtClean="0">
                <a:latin typeface="+mn-lt"/>
              </a:rPr>
            </a:br>
            <a:r>
              <a:rPr lang="en-US" sz="1400" dirty="0" smtClean="0">
                <a:latin typeface="+mn-lt"/>
              </a:rPr>
              <a:t>Self-Mutilation</a:t>
            </a:r>
            <a:br>
              <a:rPr lang="en-US" sz="1400" dirty="0" smtClean="0">
                <a:latin typeface="+mn-lt"/>
              </a:rPr>
            </a:br>
            <a:r>
              <a:rPr lang="en-US" sz="1400" dirty="0" smtClean="0">
                <a:latin typeface="+mn-lt"/>
              </a:rPr>
              <a:t>Self-Mutilation, risk for</a:t>
            </a:r>
          </a:p>
          <a:p>
            <a:pPr marL="693738" indent="-236538">
              <a:lnSpc>
                <a:spcPct val="80000"/>
              </a:lnSpc>
              <a:spcAft>
                <a:spcPts val="0"/>
              </a:spcAft>
              <a:buNone/>
            </a:pPr>
            <a:r>
              <a:rPr lang="en-US" sz="1400" dirty="0" smtClean="0">
                <a:latin typeface="+mn-lt"/>
              </a:rPr>
              <a:t>Sensory Perception, disturbed: (specify: visual, auditory, kinesthetic, gustatory, tactile, olfactory)</a:t>
            </a:r>
          </a:p>
          <a:p>
            <a:pPr marL="457200" indent="0">
              <a:lnSpc>
                <a:spcPct val="80000"/>
              </a:lnSpc>
              <a:spcAft>
                <a:spcPts val="0"/>
              </a:spcAft>
              <a:buNone/>
            </a:pPr>
            <a:r>
              <a:rPr lang="en-US" sz="1400" dirty="0" smtClean="0">
                <a:latin typeface="+mn-lt"/>
              </a:rPr>
              <a:t>Sexual Dysfunction</a:t>
            </a:r>
            <a:br>
              <a:rPr lang="en-US" sz="1400" dirty="0" smtClean="0">
                <a:latin typeface="+mn-lt"/>
              </a:rPr>
            </a:br>
            <a:r>
              <a:rPr lang="en-US" sz="1400" dirty="0" smtClean="0">
                <a:latin typeface="+mn-lt"/>
              </a:rPr>
              <a:t>Sexuality Pattern, ineffective</a:t>
            </a:r>
            <a:br>
              <a:rPr lang="en-US" sz="1400" dirty="0" smtClean="0">
                <a:latin typeface="+mn-lt"/>
              </a:rPr>
            </a:br>
            <a:r>
              <a:rPr lang="en-US" sz="1400" dirty="0" smtClean="0">
                <a:latin typeface="+mn-lt"/>
              </a:rPr>
              <a:t>Skin Integrity, impaired</a:t>
            </a:r>
            <a:br>
              <a:rPr lang="en-US" sz="1400" dirty="0" smtClean="0">
                <a:latin typeface="+mn-lt"/>
              </a:rPr>
            </a:br>
            <a:r>
              <a:rPr lang="en-US" sz="1400" dirty="0" smtClean="0">
                <a:latin typeface="+mn-lt"/>
              </a:rPr>
              <a:t>Skin Integrity, risk for impaired</a:t>
            </a:r>
            <a:br>
              <a:rPr lang="en-US" sz="1400" dirty="0" smtClean="0">
                <a:latin typeface="+mn-lt"/>
              </a:rPr>
            </a:br>
            <a:r>
              <a:rPr lang="en-US" sz="1400" dirty="0" smtClean="0">
                <a:latin typeface="+mn-lt"/>
              </a:rPr>
              <a:t>Sleep, readiness for enhanced</a:t>
            </a:r>
            <a:br>
              <a:rPr lang="en-US" sz="1400" dirty="0" smtClean="0">
                <a:latin typeface="+mn-lt"/>
              </a:rPr>
            </a:br>
            <a:r>
              <a:rPr lang="en-US" sz="1400" dirty="0" smtClean="0">
                <a:latin typeface="+mn-lt"/>
              </a:rPr>
              <a:t>Sleep Deprivation</a:t>
            </a:r>
            <a:br>
              <a:rPr lang="en-US" sz="1400" dirty="0" smtClean="0">
                <a:latin typeface="+mn-lt"/>
              </a:rPr>
            </a:br>
            <a:r>
              <a:rPr lang="en-US" sz="1400" dirty="0" smtClean="0">
                <a:latin typeface="+mn-lt"/>
              </a:rPr>
              <a:t>Social Interaction, impaired</a:t>
            </a:r>
            <a:br>
              <a:rPr lang="en-US" sz="1400" dirty="0" smtClean="0">
                <a:latin typeface="+mn-lt"/>
              </a:rPr>
            </a:br>
            <a:r>
              <a:rPr lang="en-US" sz="1400" dirty="0" smtClean="0">
                <a:latin typeface="+mn-lt"/>
              </a:rPr>
              <a:t>Social Isolation</a:t>
            </a:r>
            <a:br>
              <a:rPr lang="en-US" sz="1400" dirty="0" smtClean="0">
                <a:latin typeface="+mn-lt"/>
              </a:rPr>
            </a:br>
            <a:r>
              <a:rPr lang="en-US" sz="1400" dirty="0" smtClean="0">
                <a:latin typeface="+mn-lt"/>
              </a:rPr>
              <a:t>Sorrow, chronic</a:t>
            </a:r>
            <a:br>
              <a:rPr lang="en-US" sz="1400" dirty="0" smtClean="0">
                <a:latin typeface="+mn-lt"/>
              </a:rPr>
            </a:br>
            <a:r>
              <a:rPr lang="en-US" sz="1400" dirty="0" smtClean="0">
                <a:latin typeface="+mn-lt"/>
              </a:rPr>
              <a:t>Spiritual Distress</a:t>
            </a:r>
            <a:br>
              <a:rPr lang="en-US" sz="1400" dirty="0" smtClean="0">
                <a:latin typeface="+mn-lt"/>
              </a:rPr>
            </a:br>
            <a:r>
              <a:rPr lang="en-US" sz="1400" dirty="0" smtClean="0">
                <a:latin typeface="+mn-lt"/>
              </a:rPr>
              <a:t/>
            </a:r>
            <a:br>
              <a:rPr lang="en-US" sz="1400" dirty="0" smtClean="0">
                <a:latin typeface="+mn-lt"/>
              </a:rPr>
            </a:br>
            <a:endParaRPr lang="en-US" sz="1400" dirty="0" smtClean="0">
              <a:latin typeface="+mn-lt"/>
            </a:endParaRPr>
          </a:p>
          <a:p>
            <a:pPr>
              <a:buNone/>
            </a:pPr>
            <a:endParaRPr lang="en-US" sz="1400" dirty="0" smtClean="0">
              <a:latin typeface="+mn-lt"/>
            </a:endParaRPr>
          </a:p>
          <a:p>
            <a:pPr>
              <a:buNone/>
            </a:pPr>
            <a:endParaRPr lang="en-US" sz="1400" dirty="0" smtClean="0">
              <a:latin typeface="+mn-lt"/>
            </a:endParaRPr>
          </a:p>
        </p:txBody>
      </p:sp>
      <p:sp>
        <p:nvSpPr>
          <p:cNvPr id="5" name="Content Placeholder 4"/>
          <p:cNvSpPr>
            <a:spLocks noGrp="1"/>
          </p:cNvSpPr>
          <p:nvPr>
            <p:ph sz="quarter" idx="13"/>
          </p:nvPr>
        </p:nvSpPr>
        <p:spPr>
          <a:xfrm>
            <a:off x="4659314" y="1381125"/>
            <a:ext cx="4025899" cy="4719638"/>
          </a:xfrm>
          <a:ln>
            <a:solidFill>
              <a:schemeClr val="tx1"/>
            </a:solidFill>
          </a:ln>
        </p:spPr>
        <p:txBody>
          <a:bodyPr>
            <a:noAutofit/>
          </a:bodyPr>
          <a:lstStyle/>
          <a:p>
            <a:pPr marL="457200" indent="0">
              <a:lnSpc>
                <a:spcPct val="80000"/>
              </a:lnSpc>
              <a:spcAft>
                <a:spcPts val="0"/>
              </a:spcAft>
              <a:buNone/>
            </a:pPr>
            <a:endParaRPr lang="en-US" sz="1000" dirty="0" smtClean="0">
              <a:latin typeface="Cambria" pitchFamily="18" charset="0"/>
            </a:endParaRPr>
          </a:p>
          <a:p>
            <a:pPr marL="457200" indent="0">
              <a:lnSpc>
                <a:spcPct val="80000"/>
              </a:lnSpc>
              <a:spcAft>
                <a:spcPts val="0"/>
              </a:spcAft>
              <a:buNone/>
            </a:pPr>
            <a:r>
              <a:rPr lang="en-US" sz="1400" dirty="0" smtClean="0">
                <a:latin typeface="+mn-lt"/>
              </a:rPr>
              <a:t>Spiritual Distress, risk for </a:t>
            </a:r>
          </a:p>
          <a:p>
            <a:pPr marL="457200" indent="0">
              <a:lnSpc>
                <a:spcPct val="80000"/>
              </a:lnSpc>
              <a:spcAft>
                <a:spcPts val="0"/>
              </a:spcAft>
              <a:buNone/>
            </a:pPr>
            <a:r>
              <a:rPr lang="en-US" sz="1400" dirty="0" smtClean="0">
                <a:latin typeface="+mn-lt"/>
              </a:rPr>
              <a:t>Spiritual Well-Being, readiness for enhanced</a:t>
            </a:r>
            <a:br>
              <a:rPr lang="en-US" sz="1400" dirty="0" smtClean="0">
                <a:latin typeface="+mn-lt"/>
              </a:rPr>
            </a:br>
            <a:r>
              <a:rPr lang="en-US" sz="1400" dirty="0" smtClean="0">
                <a:latin typeface="+mn-lt"/>
              </a:rPr>
              <a:t>Stress Overload</a:t>
            </a:r>
            <a:r>
              <a:rPr lang="en-US" sz="1400" dirty="0" smtClean="0">
                <a:latin typeface="Cambria" pitchFamily="18" charset="0"/>
              </a:rPr>
              <a:t/>
            </a:r>
            <a:br>
              <a:rPr lang="en-US" sz="1400" dirty="0" smtClean="0">
                <a:latin typeface="Cambria" pitchFamily="18" charset="0"/>
              </a:rPr>
            </a:br>
            <a:r>
              <a:rPr lang="en-US" sz="1400" dirty="0" smtClean="0">
                <a:latin typeface="Cambria" pitchFamily="18" charset="0"/>
              </a:rPr>
              <a:t>Suffocation, risk for</a:t>
            </a:r>
            <a:br>
              <a:rPr lang="en-US" sz="1400" dirty="0" smtClean="0">
                <a:latin typeface="Cambria" pitchFamily="18" charset="0"/>
              </a:rPr>
            </a:br>
            <a:r>
              <a:rPr lang="en-US" sz="1400" dirty="0" smtClean="0">
                <a:latin typeface="Cambria" pitchFamily="18" charset="0"/>
              </a:rPr>
              <a:t>Suicide, risk for</a:t>
            </a:r>
            <a:br>
              <a:rPr lang="en-US" sz="1400" dirty="0" smtClean="0">
                <a:latin typeface="Cambria" pitchFamily="18" charset="0"/>
              </a:rPr>
            </a:br>
            <a:r>
              <a:rPr lang="en-US" sz="1400" dirty="0" smtClean="0">
                <a:latin typeface="Cambria" pitchFamily="18" charset="0"/>
              </a:rPr>
              <a:t>Surgical Recovery, delayed</a:t>
            </a:r>
            <a:br>
              <a:rPr lang="en-US" sz="1400" dirty="0" smtClean="0">
                <a:latin typeface="Cambria" pitchFamily="18" charset="0"/>
              </a:rPr>
            </a:br>
            <a:r>
              <a:rPr lang="en-US" sz="1400" dirty="0" smtClean="0">
                <a:latin typeface="Cambria" pitchFamily="18" charset="0"/>
              </a:rPr>
              <a:t>Swallowing, impaired</a:t>
            </a:r>
          </a:p>
          <a:p>
            <a:pPr marL="457200" indent="0">
              <a:lnSpc>
                <a:spcPct val="80000"/>
              </a:lnSpc>
              <a:spcAft>
                <a:spcPts val="0"/>
              </a:spcAft>
              <a:buNone/>
            </a:pPr>
            <a:endParaRPr lang="en-US" sz="1400" dirty="0" smtClean="0">
              <a:latin typeface="Cambria" pitchFamily="18" charset="0"/>
            </a:endParaRPr>
          </a:p>
          <a:p>
            <a:pPr marL="236538" indent="0">
              <a:lnSpc>
                <a:spcPct val="80000"/>
              </a:lnSpc>
              <a:spcAft>
                <a:spcPts val="0"/>
              </a:spcAft>
              <a:buNone/>
            </a:pPr>
            <a:r>
              <a:rPr lang="en-US" sz="1400" b="1" dirty="0" smtClean="0">
                <a:latin typeface="Cambria" pitchFamily="18" charset="0"/>
              </a:rPr>
              <a:t>NANDA Nursing diagnosis based on alphabetical order T:</a:t>
            </a:r>
            <a:endParaRPr lang="en-US" sz="1400" dirty="0" smtClean="0">
              <a:latin typeface="Cambria" pitchFamily="18" charset="0"/>
            </a:endParaRPr>
          </a:p>
          <a:p>
            <a:pPr marL="236538" indent="0">
              <a:lnSpc>
                <a:spcPct val="80000"/>
              </a:lnSpc>
              <a:spcAft>
                <a:spcPts val="0"/>
              </a:spcAft>
              <a:buNone/>
            </a:pPr>
            <a:endParaRPr lang="en-US" sz="500" dirty="0" smtClean="0">
              <a:latin typeface="Cambria" pitchFamily="18" charset="0"/>
            </a:endParaRPr>
          </a:p>
          <a:p>
            <a:pPr marL="457200" indent="0">
              <a:lnSpc>
                <a:spcPct val="80000"/>
              </a:lnSpc>
              <a:spcAft>
                <a:spcPts val="0"/>
              </a:spcAft>
              <a:buNone/>
            </a:pPr>
            <a:r>
              <a:rPr lang="en-US" sz="1400" dirty="0" smtClean="0">
                <a:latin typeface="Cambria" pitchFamily="18" charset="0"/>
              </a:rPr>
              <a:t>Therapeutic Regimen Management, effective</a:t>
            </a:r>
            <a:br>
              <a:rPr lang="en-US" sz="1400" dirty="0" smtClean="0">
                <a:latin typeface="Cambria" pitchFamily="18" charset="0"/>
              </a:rPr>
            </a:br>
            <a:r>
              <a:rPr lang="en-US" sz="1400" dirty="0" smtClean="0">
                <a:latin typeface="Cambria" pitchFamily="18" charset="0"/>
              </a:rPr>
              <a:t>Therapeutic Regimen Management, ineffective</a:t>
            </a:r>
          </a:p>
          <a:p>
            <a:pPr marL="693738" indent="-236538">
              <a:lnSpc>
                <a:spcPct val="80000"/>
              </a:lnSpc>
              <a:spcAft>
                <a:spcPts val="0"/>
              </a:spcAft>
              <a:buNone/>
            </a:pPr>
            <a:r>
              <a:rPr lang="en-US" sz="1400" dirty="0" smtClean="0">
                <a:latin typeface="Cambria" pitchFamily="18" charset="0"/>
              </a:rPr>
              <a:t>Therapeutic Regimen Management, ineffective community</a:t>
            </a:r>
          </a:p>
          <a:p>
            <a:pPr marL="693738" indent="-236538">
              <a:lnSpc>
                <a:spcPct val="80000"/>
              </a:lnSpc>
              <a:spcAft>
                <a:spcPts val="0"/>
              </a:spcAft>
              <a:buNone/>
            </a:pPr>
            <a:r>
              <a:rPr lang="en-US" sz="1400" dirty="0" smtClean="0">
                <a:latin typeface="Cambria" pitchFamily="18" charset="0"/>
              </a:rPr>
              <a:t>Therapeutic Regimen Management, ineffective family</a:t>
            </a:r>
          </a:p>
          <a:p>
            <a:pPr marL="693738" indent="-236538">
              <a:lnSpc>
                <a:spcPct val="80000"/>
              </a:lnSpc>
              <a:spcAft>
                <a:spcPts val="0"/>
              </a:spcAft>
              <a:buNone/>
            </a:pPr>
            <a:r>
              <a:rPr lang="en-US" sz="1400" dirty="0" smtClean="0">
                <a:latin typeface="Cambria" pitchFamily="18" charset="0"/>
              </a:rPr>
              <a:t>Therapeutic Regimen Management, readiness for enhanced</a:t>
            </a:r>
          </a:p>
          <a:p>
            <a:pPr marL="457200" indent="0">
              <a:lnSpc>
                <a:spcPct val="80000"/>
              </a:lnSpc>
              <a:spcAft>
                <a:spcPts val="0"/>
              </a:spcAft>
              <a:buNone/>
            </a:pPr>
            <a:r>
              <a:rPr lang="en-US" sz="1400" dirty="0" smtClean="0">
                <a:latin typeface="Cambria" pitchFamily="18" charset="0"/>
              </a:rPr>
              <a:t>Thermoregulation, ineffective</a:t>
            </a:r>
            <a:br>
              <a:rPr lang="en-US" sz="1400" dirty="0" smtClean="0">
                <a:latin typeface="Cambria" pitchFamily="18" charset="0"/>
              </a:rPr>
            </a:br>
            <a:r>
              <a:rPr lang="en-US" sz="1400" dirty="0" smtClean="0">
                <a:latin typeface="Cambria" pitchFamily="18" charset="0"/>
              </a:rPr>
              <a:t>Thought Processes, disturbed</a:t>
            </a:r>
            <a:br>
              <a:rPr lang="en-US" sz="1400" dirty="0" smtClean="0">
                <a:latin typeface="Cambria" pitchFamily="18" charset="0"/>
              </a:rPr>
            </a:br>
            <a:r>
              <a:rPr lang="en-US" sz="1400" dirty="0" smtClean="0">
                <a:latin typeface="Cambria" pitchFamily="18" charset="0"/>
              </a:rPr>
              <a:t>Tissue Integrity, </a:t>
            </a:r>
            <a:r>
              <a:rPr lang="en-US" sz="1400" dirty="0" err="1" smtClean="0">
                <a:latin typeface="Cambria" pitchFamily="18" charset="0"/>
              </a:rPr>
              <a:t>impaireD</a:t>
            </a:r>
            <a:endParaRPr lang="en-US" sz="1400" dirty="0" smtClean="0">
              <a:latin typeface="Cambria" pitchFamily="18" charset="0"/>
            </a:endParaRPr>
          </a:p>
          <a:p>
            <a:pPr marL="693738" indent="-236538">
              <a:lnSpc>
                <a:spcPct val="80000"/>
              </a:lnSpc>
              <a:spcAft>
                <a:spcPts val="0"/>
              </a:spcAft>
              <a:buNone/>
            </a:pPr>
            <a:r>
              <a:rPr lang="en-US" sz="1400" dirty="0" smtClean="0">
                <a:latin typeface="Cambria" pitchFamily="18" charset="0"/>
              </a:rPr>
              <a:t>Tissue Perfusion, ineffective (specify type: cerebral, cardiopulmonary,</a:t>
            </a:r>
            <a:br>
              <a:rPr lang="en-US" sz="1400" dirty="0" smtClean="0">
                <a:latin typeface="Cambria" pitchFamily="18" charset="0"/>
              </a:rPr>
            </a:br>
            <a:r>
              <a:rPr lang="en-US" sz="1400" dirty="0" smtClean="0">
                <a:latin typeface="Cambria" pitchFamily="18" charset="0"/>
              </a:rPr>
              <a:t>renal, gastrointestinal, peripheral)</a:t>
            </a:r>
          </a:p>
          <a:p>
            <a:pPr marL="457200" indent="0">
              <a:lnSpc>
                <a:spcPct val="80000"/>
              </a:lnSpc>
              <a:spcAft>
                <a:spcPts val="0"/>
              </a:spcAft>
              <a:buNone/>
            </a:pPr>
            <a:r>
              <a:rPr lang="en-US" sz="1400" dirty="0" smtClean="0">
                <a:latin typeface="Cambria" pitchFamily="18" charset="0"/>
              </a:rPr>
              <a:t>Transfer Ability, impaired</a:t>
            </a:r>
            <a:br>
              <a:rPr lang="en-US" sz="1400" dirty="0" smtClean="0">
                <a:latin typeface="Cambria" pitchFamily="18" charset="0"/>
              </a:rPr>
            </a:br>
            <a:r>
              <a:rPr lang="en-US" sz="1400" dirty="0" smtClean="0">
                <a:latin typeface="Cambria" pitchFamily="18" charset="0"/>
              </a:rPr>
              <a:t>Trauma, risk for</a:t>
            </a:r>
          </a:p>
        </p:txBody>
      </p:sp>
      <p:sp>
        <p:nvSpPr>
          <p:cNvPr id="6" name="Title 3"/>
          <p:cNvSpPr>
            <a:spLocks noGrp="1"/>
          </p:cNvSpPr>
          <p:nvPr>
            <p:ph type="title"/>
          </p:nvPr>
        </p:nvSpPr>
        <p:spPr/>
        <p:txBody>
          <a:bodyPr/>
          <a:lstStyle/>
          <a:p>
            <a:r>
              <a:rPr lang="en-US" sz="4400" b="1" dirty="0" smtClean="0">
                <a:effectLst>
                  <a:outerShdw blurRad="38100" dist="38100" dir="2700000" algn="tl">
                    <a:srgbClr val="000000">
                      <a:alpha val="43137"/>
                    </a:srgbClr>
                  </a:outerShdw>
                </a:effectLst>
                <a:latin typeface="Cambria" pitchFamily="18" charset="0"/>
              </a:rPr>
              <a:t>NANDA Nursing Diagnosis</a:t>
            </a:r>
            <a:endParaRPr lang="en-US" sz="4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25</a:t>
            </a:fld>
            <a:endParaRPr lang="en-US"/>
          </a:p>
        </p:txBody>
      </p:sp>
      <p:sp>
        <p:nvSpPr>
          <p:cNvPr id="3" name="Content Placeholder 2"/>
          <p:cNvSpPr>
            <a:spLocks noGrp="1"/>
          </p:cNvSpPr>
          <p:nvPr>
            <p:ph sz="quarter" idx="12"/>
          </p:nvPr>
        </p:nvSpPr>
        <p:spPr>
          <a:xfrm>
            <a:off x="266132" y="1381125"/>
            <a:ext cx="4202113" cy="4695210"/>
          </a:xfrm>
          <a:ln>
            <a:solidFill>
              <a:schemeClr val="tx1"/>
            </a:solidFill>
          </a:ln>
        </p:spPr>
        <p:txBody>
          <a:bodyPr>
            <a:noAutofit/>
          </a:bodyPr>
          <a:lstStyle/>
          <a:p>
            <a:pPr marL="236538" indent="0">
              <a:lnSpc>
                <a:spcPct val="80000"/>
              </a:lnSpc>
              <a:spcAft>
                <a:spcPts val="0"/>
              </a:spcAft>
              <a:buNone/>
            </a:pPr>
            <a:endParaRPr lang="en-US" sz="1000" dirty="0" smtClean="0">
              <a:latin typeface="+mn-lt"/>
            </a:endParaRPr>
          </a:p>
          <a:p>
            <a:pPr marL="236538" indent="0">
              <a:lnSpc>
                <a:spcPct val="80000"/>
              </a:lnSpc>
              <a:spcAft>
                <a:spcPts val="0"/>
              </a:spcAft>
              <a:buNone/>
            </a:pPr>
            <a:r>
              <a:rPr lang="en-US" sz="1400" b="1" dirty="0" smtClean="0">
                <a:latin typeface="Cambria" pitchFamily="18" charset="0"/>
              </a:rPr>
              <a:t>NANDA Nursing diagnosis based on alphabetical order U:</a:t>
            </a:r>
            <a:endParaRPr lang="en-US" sz="1400" dirty="0" smtClean="0">
              <a:latin typeface="Cambria" pitchFamily="18" charset="0"/>
            </a:endParaRPr>
          </a:p>
          <a:p>
            <a:pPr marL="236538" indent="0">
              <a:lnSpc>
                <a:spcPct val="80000"/>
              </a:lnSpc>
              <a:spcAft>
                <a:spcPts val="0"/>
              </a:spcAft>
              <a:buNone/>
            </a:pPr>
            <a:endParaRPr lang="en-US" sz="500" dirty="0" smtClean="0">
              <a:latin typeface="Cambria" pitchFamily="18" charset="0"/>
            </a:endParaRPr>
          </a:p>
          <a:p>
            <a:pPr marL="457200" indent="0">
              <a:lnSpc>
                <a:spcPct val="80000"/>
              </a:lnSpc>
              <a:spcAft>
                <a:spcPts val="0"/>
              </a:spcAft>
              <a:buNone/>
            </a:pPr>
            <a:r>
              <a:rPr lang="en-US" sz="1400" dirty="0" smtClean="0">
                <a:latin typeface="Cambria" pitchFamily="18" charset="0"/>
              </a:rPr>
              <a:t>Unilateral Neglect Syndrome</a:t>
            </a:r>
            <a:br>
              <a:rPr lang="en-US" sz="1400" dirty="0" smtClean="0">
                <a:latin typeface="Cambria" pitchFamily="18" charset="0"/>
              </a:rPr>
            </a:br>
            <a:r>
              <a:rPr lang="en-US" sz="1400" dirty="0" smtClean="0">
                <a:latin typeface="Cambria" pitchFamily="18" charset="0"/>
              </a:rPr>
              <a:t>Urinary Elimination, impaired</a:t>
            </a:r>
            <a:br>
              <a:rPr lang="en-US" sz="1400" dirty="0" smtClean="0">
                <a:latin typeface="Cambria" pitchFamily="18" charset="0"/>
              </a:rPr>
            </a:br>
            <a:r>
              <a:rPr lang="en-US" sz="1400" dirty="0" smtClean="0">
                <a:latin typeface="Cambria" pitchFamily="18" charset="0"/>
              </a:rPr>
              <a:t>Urinary Elimination, readiness for enhanced</a:t>
            </a:r>
            <a:br>
              <a:rPr lang="en-US" sz="1400" dirty="0" smtClean="0">
                <a:latin typeface="Cambria" pitchFamily="18" charset="0"/>
              </a:rPr>
            </a:br>
            <a:r>
              <a:rPr lang="en-US" sz="1400" dirty="0" smtClean="0">
                <a:latin typeface="Cambria" pitchFamily="18" charset="0"/>
              </a:rPr>
              <a:t>Urinary Incontinence, functional</a:t>
            </a:r>
            <a:br>
              <a:rPr lang="en-US" sz="1400" dirty="0" smtClean="0">
                <a:latin typeface="Cambria" pitchFamily="18" charset="0"/>
              </a:rPr>
            </a:br>
            <a:r>
              <a:rPr lang="en-US" sz="1400" dirty="0" smtClean="0">
                <a:latin typeface="Cambria" pitchFamily="18" charset="0"/>
              </a:rPr>
              <a:t>Urinary Incontinence, overflow</a:t>
            </a:r>
            <a:br>
              <a:rPr lang="en-US" sz="1400" dirty="0" smtClean="0">
                <a:latin typeface="Cambria" pitchFamily="18" charset="0"/>
              </a:rPr>
            </a:br>
            <a:r>
              <a:rPr lang="en-US" sz="1400" dirty="0" smtClean="0">
                <a:latin typeface="Cambria" pitchFamily="18" charset="0"/>
              </a:rPr>
              <a:t>Urinary Incontinence, reflex</a:t>
            </a:r>
            <a:br>
              <a:rPr lang="en-US" sz="1400" dirty="0" smtClean="0">
                <a:latin typeface="Cambria" pitchFamily="18" charset="0"/>
              </a:rPr>
            </a:br>
            <a:r>
              <a:rPr lang="en-US" sz="1400" dirty="0" smtClean="0">
                <a:latin typeface="Cambria" pitchFamily="18" charset="0"/>
              </a:rPr>
              <a:t>Urinary Incontinence, stress</a:t>
            </a:r>
            <a:br>
              <a:rPr lang="en-US" sz="1400" dirty="0" smtClean="0">
                <a:latin typeface="Cambria" pitchFamily="18" charset="0"/>
              </a:rPr>
            </a:br>
            <a:r>
              <a:rPr lang="en-US" sz="1400" dirty="0" smtClean="0">
                <a:latin typeface="Cambria" pitchFamily="18" charset="0"/>
              </a:rPr>
              <a:t>Urinary Incontinence, total</a:t>
            </a:r>
            <a:br>
              <a:rPr lang="en-US" sz="1400" dirty="0" smtClean="0">
                <a:latin typeface="Cambria" pitchFamily="18" charset="0"/>
              </a:rPr>
            </a:br>
            <a:r>
              <a:rPr lang="en-US" sz="1400" dirty="0" smtClean="0">
                <a:latin typeface="Cambria" pitchFamily="18" charset="0"/>
              </a:rPr>
              <a:t>Urinary Incontinence, urge</a:t>
            </a:r>
            <a:br>
              <a:rPr lang="en-US" sz="1400" dirty="0" smtClean="0">
                <a:latin typeface="Cambria" pitchFamily="18" charset="0"/>
              </a:rPr>
            </a:br>
            <a:r>
              <a:rPr lang="en-US" sz="1400" dirty="0" smtClean="0">
                <a:latin typeface="Cambria" pitchFamily="18" charset="0"/>
              </a:rPr>
              <a:t>Urinary Incontinence, risk for urge</a:t>
            </a:r>
            <a:br>
              <a:rPr lang="en-US" sz="1400" dirty="0" smtClean="0">
                <a:latin typeface="Cambria" pitchFamily="18" charset="0"/>
              </a:rPr>
            </a:br>
            <a:r>
              <a:rPr lang="en-US" sz="1400" dirty="0" smtClean="0">
                <a:latin typeface="Cambria" pitchFamily="18" charset="0"/>
              </a:rPr>
              <a:t>Urinary Retention</a:t>
            </a:r>
          </a:p>
          <a:p>
            <a:pPr marL="236538" indent="0">
              <a:lnSpc>
                <a:spcPct val="80000"/>
              </a:lnSpc>
              <a:spcAft>
                <a:spcPts val="0"/>
              </a:spcAft>
              <a:buNone/>
            </a:pPr>
            <a:endParaRPr lang="en-US" sz="1400" dirty="0" smtClean="0">
              <a:latin typeface="Cambria" pitchFamily="18" charset="0"/>
            </a:endParaRPr>
          </a:p>
          <a:p>
            <a:pPr marL="236538" indent="0">
              <a:lnSpc>
                <a:spcPct val="80000"/>
              </a:lnSpc>
              <a:spcAft>
                <a:spcPts val="0"/>
              </a:spcAft>
              <a:buNone/>
            </a:pPr>
            <a:r>
              <a:rPr lang="en-US" sz="1400" b="1" dirty="0" smtClean="0">
                <a:latin typeface="Cambria" pitchFamily="18" charset="0"/>
              </a:rPr>
              <a:t>NANDA Nursing diagnosis based on alphabetical order V:</a:t>
            </a:r>
          </a:p>
          <a:p>
            <a:pPr marL="236538" indent="0">
              <a:lnSpc>
                <a:spcPct val="80000"/>
              </a:lnSpc>
              <a:spcAft>
                <a:spcPts val="0"/>
              </a:spcAft>
              <a:buNone/>
            </a:pPr>
            <a:endParaRPr lang="en-US" sz="500" dirty="0" smtClean="0">
              <a:latin typeface="Cambria" pitchFamily="18" charset="0"/>
            </a:endParaRPr>
          </a:p>
          <a:p>
            <a:pPr marL="457200" indent="0">
              <a:lnSpc>
                <a:spcPct val="80000"/>
              </a:lnSpc>
              <a:spcAft>
                <a:spcPts val="0"/>
              </a:spcAft>
              <a:buNone/>
            </a:pPr>
            <a:r>
              <a:rPr lang="en-US" sz="1400" dirty="0" smtClean="0">
                <a:latin typeface="Cambria" pitchFamily="18" charset="0"/>
              </a:rPr>
              <a:t>Ventilation, impaired spontaneous</a:t>
            </a:r>
            <a:br>
              <a:rPr lang="en-US" sz="1400" dirty="0" smtClean="0">
                <a:latin typeface="Cambria" pitchFamily="18" charset="0"/>
              </a:rPr>
            </a:br>
            <a:r>
              <a:rPr lang="en-US" sz="1400" dirty="0" err="1" smtClean="0">
                <a:latin typeface="Cambria" pitchFamily="18" charset="0"/>
              </a:rPr>
              <a:t>Ventilatory</a:t>
            </a:r>
            <a:r>
              <a:rPr lang="en-US" sz="1400" dirty="0" smtClean="0">
                <a:latin typeface="Cambria" pitchFamily="18" charset="0"/>
              </a:rPr>
              <a:t> Weaning Response, dysfunctional</a:t>
            </a:r>
            <a:br>
              <a:rPr lang="en-US" sz="1400" dirty="0" smtClean="0">
                <a:latin typeface="Cambria" pitchFamily="18" charset="0"/>
              </a:rPr>
            </a:br>
            <a:r>
              <a:rPr lang="en-US" sz="1400" dirty="0" smtClean="0">
                <a:latin typeface="Cambria" pitchFamily="18" charset="0"/>
              </a:rPr>
              <a:t>Violence, risk for other-directed</a:t>
            </a:r>
            <a:br>
              <a:rPr lang="en-US" sz="1400" dirty="0" smtClean="0">
                <a:latin typeface="Cambria" pitchFamily="18" charset="0"/>
              </a:rPr>
            </a:br>
            <a:r>
              <a:rPr lang="en-US" sz="1400" dirty="0" smtClean="0">
                <a:latin typeface="Cambria" pitchFamily="18" charset="0"/>
              </a:rPr>
              <a:t>Violence, risk for self-directed</a:t>
            </a:r>
          </a:p>
          <a:p>
            <a:pPr marL="236538" indent="0">
              <a:lnSpc>
                <a:spcPct val="80000"/>
              </a:lnSpc>
              <a:spcAft>
                <a:spcPts val="0"/>
              </a:spcAft>
              <a:buNone/>
            </a:pPr>
            <a:endParaRPr lang="en-US" sz="1400" dirty="0" smtClean="0">
              <a:latin typeface="Cambria" pitchFamily="18" charset="0"/>
            </a:endParaRPr>
          </a:p>
          <a:p>
            <a:pPr marL="236538" indent="0">
              <a:lnSpc>
                <a:spcPct val="80000"/>
              </a:lnSpc>
              <a:spcAft>
                <a:spcPts val="0"/>
              </a:spcAft>
              <a:buNone/>
            </a:pPr>
            <a:r>
              <a:rPr lang="en-US" sz="1400" b="1" dirty="0" smtClean="0">
                <a:latin typeface="Cambria" pitchFamily="18" charset="0"/>
              </a:rPr>
              <a:t>NANDA Nursing diagnosis based on alphabetical order W:</a:t>
            </a:r>
          </a:p>
          <a:p>
            <a:pPr marL="236538" indent="0">
              <a:lnSpc>
                <a:spcPct val="80000"/>
              </a:lnSpc>
              <a:spcAft>
                <a:spcPts val="0"/>
              </a:spcAft>
              <a:buNone/>
            </a:pPr>
            <a:endParaRPr lang="en-US" sz="500" dirty="0" smtClean="0">
              <a:latin typeface="Cambria" pitchFamily="18" charset="0"/>
            </a:endParaRPr>
          </a:p>
          <a:p>
            <a:pPr marL="457200" indent="0">
              <a:lnSpc>
                <a:spcPct val="80000"/>
              </a:lnSpc>
              <a:spcAft>
                <a:spcPts val="0"/>
              </a:spcAft>
              <a:buNone/>
            </a:pPr>
            <a:r>
              <a:rPr lang="en-US" sz="1400" dirty="0" smtClean="0">
                <a:latin typeface="Cambria" pitchFamily="18" charset="0"/>
              </a:rPr>
              <a:t>Walking, impaired</a:t>
            </a:r>
            <a:br>
              <a:rPr lang="en-US" sz="1400" dirty="0" smtClean="0">
                <a:latin typeface="Cambria" pitchFamily="18" charset="0"/>
              </a:rPr>
            </a:br>
            <a:r>
              <a:rPr lang="en-US" sz="1400" dirty="0" smtClean="0">
                <a:latin typeface="Cambria" pitchFamily="18" charset="0"/>
              </a:rPr>
              <a:t>Wandering </a:t>
            </a:r>
          </a:p>
          <a:p>
            <a:pPr>
              <a:buNone/>
            </a:pPr>
            <a:endParaRPr lang="en-US" sz="1400" dirty="0" smtClean="0">
              <a:latin typeface="+mn-lt"/>
            </a:endParaRPr>
          </a:p>
        </p:txBody>
      </p:sp>
      <p:sp>
        <p:nvSpPr>
          <p:cNvPr id="6" name="Title 3"/>
          <p:cNvSpPr>
            <a:spLocks noGrp="1"/>
          </p:cNvSpPr>
          <p:nvPr>
            <p:ph type="title"/>
          </p:nvPr>
        </p:nvSpPr>
        <p:spPr/>
        <p:txBody>
          <a:bodyPr/>
          <a:lstStyle/>
          <a:p>
            <a:r>
              <a:rPr lang="en-US" sz="4400" b="1" dirty="0" smtClean="0">
                <a:effectLst>
                  <a:outerShdw blurRad="38100" dist="38100" dir="2700000" algn="tl">
                    <a:srgbClr val="000000">
                      <a:alpha val="43137"/>
                    </a:srgbClr>
                  </a:outerShdw>
                </a:effectLst>
                <a:latin typeface="Cambria" pitchFamily="18" charset="0"/>
              </a:rPr>
              <a:t>NANDA Nursing Diagnosis</a:t>
            </a:r>
            <a:endParaRPr lang="en-US" sz="4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AC91E5E-6090-43DB-86CB-BEF038F7870E}" type="slidenum">
              <a:rPr lang="en-US"/>
              <a:pPr>
                <a:defRPr/>
              </a:pPr>
              <a:t>26</a:t>
            </a:fld>
            <a:endParaRPr lang="en-US"/>
          </a:p>
        </p:txBody>
      </p:sp>
      <p:sp>
        <p:nvSpPr>
          <p:cNvPr id="26628" name="Title 3"/>
          <p:cNvSpPr>
            <a:spLocks noGrp="1"/>
          </p:cNvSpPr>
          <p:nvPr>
            <p:ph type="ctrTitle"/>
          </p:nvPr>
        </p:nvSpPr>
        <p:spPr>
          <a:xfrm>
            <a:off x="457199" y="1310185"/>
            <a:ext cx="5424986" cy="1928125"/>
          </a:xfrm>
        </p:spPr>
        <p:txBody>
          <a:bodyPr/>
          <a:lstStyle/>
          <a:p>
            <a:pPr eaLnBrk="1" hangingPunct="1"/>
            <a:r>
              <a:rPr lang="en-CA" sz="4400" b="1" dirty="0" smtClean="0">
                <a:solidFill>
                  <a:schemeClr val="bg1"/>
                </a:solidFill>
                <a:effectLst>
                  <a:outerShdw blurRad="38100" dist="38100" dir="2700000" algn="tl">
                    <a:srgbClr val="000000">
                      <a:alpha val="43137"/>
                    </a:srgbClr>
                  </a:outerShdw>
                </a:effectLst>
                <a:latin typeface="Cambria" pitchFamily="18" charset="0"/>
              </a:rPr>
              <a:t>Creating </a:t>
            </a:r>
            <a:br>
              <a:rPr lang="en-CA" sz="4400" b="1" dirty="0" smtClean="0">
                <a:solidFill>
                  <a:schemeClr val="bg1"/>
                </a:solidFill>
                <a:effectLst>
                  <a:outerShdw blurRad="38100" dist="38100" dir="2700000" algn="tl">
                    <a:srgbClr val="000000">
                      <a:alpha val="43137"/>
                    </a:srgbClr>
                  </a:outerShdw>
                </a:effectLst>
                <a:latin typeface="Cambria" pitchFamily="18" charset="0"/>
              </a:rPr>
            </a:br>
            <a:r>
              <a:rPr lang="en-CA" sz="4400" b="1" dirty="0" smtClean="0">
                <a:solidFill>
                  <a:schemeClr val="bg1"/>
                </a:solidFill>
                <a:effectLst>
                  <a:outerShdw blurRad="38100" dist="38100" dir="2700000" algn="tl">
                    <a:srgbClr val="000000">
                      <a:alpha val="43137"/>
                    </a:srgbClr>
                  </a:outerShdw>
                </a:effectLst>
                <a:latin typeface="Cambria" pitchFamily="18" charset="0"/>
              </a:rPr>
              <a:t>Plan of Care in Meditech</a:t>
            </a:r>
            <a:endParaRPr lang="en-CA" sz="3600" i="1" dirty="0" smtClean="0">
              <a:solidFill>
                <a:schemeClr val="bg1"/>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27</a:t>
            </a:fld>
            <a:endParaRPr lang="en-US"/>
          </a:p>
        </p:txBody>
      </p:sp>
      <p:pic>
        <p:nvPicPr>
          <p:cNvPr id="36867" name="Picture 1"/>
          <p:cNvPicPr>
            <a:picLocks noChangeAspect="1" noChangeArrowheads="1"/>
          </p:cNvPicPr>
          <p:nvPr/>
        </p:nvPicPr>
        <p:blipFill>
          <a:blip r:embed="rId3" cstate="print"/>
          <a:srcRect l="5928" t="7661" r="9740" b="9338"/>
          <a:stretch>
            <a:fillRect/>
          </a:stretch>
        </p:blipFill>
        <p:spPr bwMode="auto">
          <a:xfrm>
            <a:off x="3577104" y="1724413"/>
            <a:ext cx="4771276" cy="3880632"/>
          </a:xfrm>
          <a:prstGeom prst="rect">
            <a:avLst/>
          </a:prstGeom>
          <a:noFill/>
        </p:spPr>
      </p:pic>
      <p:sp>
        <p:nvSpPr>
          <p:cNvPr id="36869" name="Rectangle 5"/>
          <p:cNvSpPr>
            <a:spLocks noChangeArrowheads="1"/>
          </p:cNvSpPr>
          <p:nvPr/>
        </p:nvSpPr>
        <p:spPr bwMode="auto">
          <a:xfrm>
            <a:off x="0" y="-74027"/>
            <a:ext cx="2011769" cy="605254"/>
          </a:xfrm>
          <a:prstGeom prst="rect">
            <a:avLst/>
          </a:prstGeom>
          <a:noFill/>
          <a:ln w="9525">
            <a:noFill/>
            <a:miter lim="800000"/>
            <a:headEnd/>
            <a:tailEnd/>
          </a:ln>
          <a:effectLst/>
        </p:spPr>
        <p:txBody>
          <a:bodyPr vert="horz" wrap="non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687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07798" y="2674961"/>
            <a:ext cx="2607941" cy="1354217"/>
          </a:xfrm>
          <a:prstGeom prst="rect">
            <a:avLst/>
          </a:prstGeom>
          <a:noFill/>
        </p:spPr>
        <p:txBody>
          <a:bodyPr wrap="square" rtlCol="0">
            <a:spAutoFit/>
          </a:bodyPr>
          <a:lstStyle/>
          <a:p>
            <a:r>
              <a:rPr lang="en-US" sz="2400" b="1" dirty="0" smtClean="0"/>
              <a:t>Nursing Module:</a:t>
            </a:r>
          </a:p>
          <a:p>
            <a:endParaRPr lang="en-US" dirty="0" smtClean="0"/>
          </a:p>
          <a:p>
            <a:pPr marL="280988" indent="-280988"/>
            <a:r>
              <a:rPr lang="en-US" sz="2000" i="1" dirty="0" smtClean="0"/>
              <a:t>1.  Click Enter/Edit Plan of  Care</a:t>
            </a:r>
            <a:endParaRPr lang="en-US" sz="2000" i="1" dirty="0"/>
          </a:p>
        </p:txBody>
      </p:sp>
      <p:sp>
        <p:nvSpPr>
          <p:cNvPr id="10" name="Title 3"/>
          <p:cNvSpPr txBox="1">
            <a:spLocks/>
          </p:cNvSpPr>
          <p:nvPr/>
        </p:nvSpPr>
        <p:spPr>
          <a:xfrm>
            <a:off x="457201" y="457201"/>
            <a:ext cx="8228012" cy="663676"/>
          </a:xfrm>
          <a:prstGeom prst="rect">
            <a:avLst/>
          </a:prstGeom>
        </p:spPr>
        <p:txBody>
          <a:bodyPr vert="horz" lIns="0" tIns="0" rIns="0" bIns="0" rtlCol="0" anchor="b" anchorCtr="0">
            <a:noAutofit/>
          </a:bodyPr>
          <a:lstStyle/>
          <a:p>
            <a:pPr marL="0" marR="0" lvl="0" indent="0" algn="l" defTabSz="914400" rtl="0" eaLnBrk="1" fontAlgn="auto" latinLnBrk="0" hangingPunct="1">
              <a:lnSpc>
                <a:spcPts val="2600"/>
              </a:lnSpc>
              <a:spcBef>
                <a:spcPct val="0"/>
              </a:spcBef>
              <a:spcAft>
                <a:spcPts val="0"/>
              </a:spcAft>
              <a:buClrTx/>
              <a:buSzTx/>
              <a:buFontTx/>
              <a:buNone/>
              <a:tabLst/>
              <a:defRPr/>
            </a:pPr>
            <a:r>
              <a:rPr kumimoji="0" lang="en-US" sz="4400" b="1" i="0" u="none" strike="noStrike" kern="1200" cap="small" spc="0" normalizeH="0" baseline="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rPr>
              <a:t>Creating a </a:t>
            </a:r>
            <a:r>
              <a:rPr lang="en-US" sz="4400" b="1" cap="small" dirty="0" smtClean="0">
                <a:effectLst>
                  <a:outerShdw blurRad="38100" dist="38100" dir="2700000" algn="tl">
                    <a:srgbClr val="000000">
                      <a:alpha val="43137"/>
                    </a:srgbClr>
                  </a:outerShdw>
                </a:effectLst>
                <a:latin typeface="Cambria" pitchFamily="18" charset="0"/>
                <a:ea typeface="+mj-ea"/>
                <a:cs typeface="Calibri" pitchFamily="34" charset="0"/>
              </a:rPr>
              <a:t>Plan of Care</a:t>
            </a:r>
            <a:endParaRPr kumimoji="0" lang="en-US" sz="4400" b="1" i="0" u="none" strike="noStrike" kern="1200" cap="small" spc="0" normalizeH="0" baseline="0" noProof="0" dirty="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endParaRPr>
          </a:p>
        </p:txBody>
      </p:sp>
    </p:spTree>
    <p:extLst>
      <p:ext uri="{BB962C8B-B14F-4D97-AF65-F5344CB8AC3E}">
        <p14:creationId xmlns:p14="http://schemas.microsoft.com/office/powerpoint/2010/main" xmlns="" val="3456089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28</a:t>
            </a:fld>
            <a:endParaRPr lang="en-US"/>
          </a:p>
        </p:txBody>
      </p:sp>
      <p:sp>
        <p:nvSpPr>
          <p:cNvPr id="36869" name="Rectangle 5"/>
          <p:cNvSpPr>
            <a:spLocks noChangeArrowheads="1"/>
          </p:cNvSpPr>
          <p:nvPr/>
        </p:nvSpPr>
        <p:spPr bwMode="auto">
          <a:xfrm>
            <a:off x="0" y="-74027"/>
            <a:ext cx="2011769" cy="605254"/>
          </a:xfrm>
          <a:prstGeom prst="rect">
            <a:avLst/>
          </a:prstGeom>
          <a:noFill/>
          <a:ln w="9525">
            <a:noFill/>
            <a:miter lim="800000"/>
            <a:headEnd/>
            <a:tailEnd/>
          </a:ln>
          <a:effectLst/>
        </p:spPr>
        <p:txBody>
          <a:bodyPr vert="horz" wrap="non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687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457201" y="2489403"/>
            <a:ext cx="3286368" cy="2400657"/>
          </a:xfrm>
          <a:prstGeom prst="rect">
            <a:avLst/>
          </a:prstGeom>
          <a:noFill/>
        </p:spPr>
        <p:txBody>
          <a:bodyPr wrap="square" rtlCol="0">
            <a:spAutoFit/>
          </a:bodyPr>
          <a:lstStyle/>
          <a:p>
            <a:r>
              <a:rPr lang="en-US" sz="2400" b="1" dirty="0" smtClean="0"/>
              <a:t>Nursing Module:</a:t>
            </a:r>
          </a:p>
          <a:p>
            <a:endParaRPr lang="en-US" dirty="0" smtClean="0"/>
          </a:p>
          <a:p>
            <a:pPr marL="280988" indent="-280988">
              <a:lnSpc>
                <a:spcPct val="90000"/>
              </a:lnSpc>
              <a:buAutoNum type="arabicPeriod" startAt="2"/>
            </a:pPr>
            <a:r>
              <a:rPr lang="en-US" sz="2000" i="1" dirty="0" smtClean="0"/>
              <a:t>Enter your patient’s name.  Identify the patient correctly by </a:t>
            </a:r>
            <a:r>
              <a:rPr lang="en-US" sz="2000" i="1" u="sng" dirty="0" smtClean="0"/>
              <a:t>VERIFYING</a:t>
            </a:r>
            <a:r>
              <a:rPr lang="en-US" sz="2000" i="1" dirty="0" smtClean="0"/>
              <a:t> the V number or M number</a:t>
            </a:r>
          </a:p>
          <a:p>
            <a:r>
              <a:rPr lang="en-US" dirty="0" smtClean="0"/>
              <a:t>    </a:t>
            </a:r>
            <a:endParaRPr lang="en-US" dirty="0"/>
          </a:p>
        </p:txBody>
      </p:sp>
      <p:pic>
        <p:nvPicPr>
          <p:cNvPr id="8" name="Picture 7"/>
          <p:cNvPicPr/>
          <p:nvPr/>
        </p:nvPicPr>
        <p:blipFill>
          <a:blip r:embed="rId3" cstate="print"/>
          <a:srcRect l="6906" t="7504" r="9588" b="9220"/>
          <a:stretch>
            <a:fillRect/>
          </a:stretch>
        </p:blipFill>
        <p:spPr bwMode="auto">
          <a:xfrm>
            <a:off x="3743569" y="1607574"/>
            <a:ext cx="4941644" cy="4203291"/>
          </a:xfrm>
          <a:prstGeom prst="rect">
            <a:avLst/>
          </a:prstGeom>
          <a:noFill/>
          <a:ln w="9525">
            <a:noFill/>
            <a:miter lim="800000"/>
            <a:headEnd/>
            <a:tailEnd/>
          </a:ln>
        </p:spPr>
      </p:pic>
      <p:sp>
        <p:nvSpPr>
          <p:cNvPr id="10" name="Title 3"/>
          <p:cNvSpPr txBox="1">
            <a:spLocks/>
          </p:cNvSpPr>
          <p:nvPr/>
        </p:nvSpPr>
        <p:spPr>
          <a:xfrm>
            <a:off x="457201" y="457201"/>
            <a:ext cx="8228012" cy="663676"/>
          </a:xfrm>
          <a:prstGeom prst="rect">
            <a:avLst/>
          </a:prstGeom>
        </p:spPr>
        <p:txBody>
          <a:bodyPr vert="horz" lIns="0" tIns="0" rIns="0" bIns="0" rtlCol="0" anchor="b" anchorCtr="0">
            <a:noAutofit/>
          </a:bodyPr>
          <a:lstStyle/>
          <a:p>
            <a:pPr marL="0" marR="0" lvl="0" indent="0" algn="l" defTabSz="914400" rtl="0" eaLnBrk="1" fontAlgn="auto" latinLnBrk="0" hangingPunct="1">
              <a:lnSpc>
                <a:spcPts val="2600"/>
              </a:lnSpc>
              <a:spcBef>
                <a:spcPct val="0"/>
              </a:spcBef>
              <a:spcAft>
                <a:spcPts val="0"/>
              </a:spcAft>
              <a:buClrTx/>
              <a:buSzTx/>
              <a:buFontTx/>
              <a:buNone/>
              <a:tabLst/>
              <a:defRPr/>
            </a:pPr>
            <a:r>
              <a:rPr kumimoji="0" lang="en-US" sz="4400" b="1" i="0" u="none" strike="noStrike" kern="1200" cap="small" spc="0" normalizeH="0" baseline="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rPr>
              <a:t>Creating a </a:t>
            </a:r>
            <a:r>
              <a:rPr lang="en-US" sz="4400" b="1" cap="small" dirty="0" smtClean="0">
                <a:effectLst>
                  <a:outerShdw blurRad="38100" dist="38100" dir="2700000" algn="tl">
                    <a:srgbClr val="000000">
                      <a:alpha val="43137"/>
                    </a:srgbClr>
                  </a:outerShdw>
                </a:effectLst>
                <a:latin typeface="Cambria" pitchFamily="18" charset="0"/>
                <a:ea typeface="+mj-ea"/>
                <a:cs typeface="Calibri" pitchFamily="34" charset="0"/>
              </a:rPr>
              <a:t>Plan of Care</a:t>
            </a:r>
            <a:endParaRPr kumimoji="0" lang="en-US" sz="4400" b="1" i="0" u="none" strike="noStrike" kern="1200" cap="small" spc="0" normalizeH="0" baseline="0" noProof="0" dirty="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endParaRPr>
          </a:p>
        </p:txBody>
      </p:sp>
    </p:spTree>
    <p:extLst>
      <p:ext uri="{BB962C8B-B14F-4D97-AF65-F5344CB8AC3E}">
        <p14:creationId xmlns:p14="http://schemas.microsoft.com/office/powerpoint/2010/main" xmlns="" val="3456089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29</a:t>
            </a:fld>
            <a:endParaRPr lang="en-US"/>
          </a:p>
        </p:txBody>
      </p:sp>
      <p:sp>
        <p:nvSpPr>
          <p:cNvPr id="36869" name="Rectangle 5"/>
          <p:cNvSpPr>
            <a:spLocks noChangeArrowheads="1"/>
          </p:cNvSpPr>
          <p:nvPr/>
        </p:nvSpPr>
        <p:spPr bwMode="auto">
          <a:xfrm>
            <a:off x="0" y="-74027"/>
            <a:ext cx="2011769" cy="605254"/>
          </a:xfrm>
          <a:prstGeom prst="rect">
            <a:avLst/>
          </a:prstGeom>
          <a:noFill/>
          <a:ln w="9525">
            <a:noFill/>
            <a:miter lim="800000"/>
            <a:headEnd/>
            <a:tailEnd/>
          </a:ln>
          <a:effectLst/>
        </p:spPr>
        <p:txBody>
          <a:bodyPr vert="horz" wrap="non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687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457201" y="1902542"/>
            <a:ext cx="2934928" cy="3231654"/>
          </a:xfrm>
          <a:prstGeom prst="rect">
            <a:avLst/>
          </a:prstGeom>
          <a:noFill/>
        </p:spPr>
        <p:txBody>
          <a:bodyPr wrap="square" rtlCol="0">
            <a:spAutoFit/>
          </a:bodyPr>
          <a:lstStyle/>
          <a:p>
            <a:r>
              <a:rPr lang="en-US" sz="2400" b="1" dirty="0" smtClean="0"/>
              <a:t>Nursing Module:</a:t>
            </a:r>
          </a:p>
          <a:p>
            <a:endParaRPr lang="en-US" dirty="0" smtClean="0"/>
          </a:p>
          <a:p>
            <a:pPr marL="280988" indent="-280988">
              <a:lnSpc>
                <a:spcPct val="90000"/>
              </a:lnSpc>
              <a:buAutoNum type="arabicPeriod" startAt="3"/>
            </a:pPr>
            <a:r>
              <a:rPr lang="en-US" sz="2000" i="1" dirty="0" smtClean="0"/>
              <a:t>Type the first 3 letters of the medical diagnosis and click </a:t>
            </a:r>
            <a:r>
              <a:rPr lang="en-US" sz="2000" b="1" i="1" dirty="0" smtClean="0"/>
              <a:t>F9</a:t>
            </a:r>
            <a:r>
              <a:rPr lang="en-US" sz="2000" i="1" dirty="0" smtClean="0"/>
              <a:t> or “Look Up” icon and press enter to access the medical diagnosis.</a:t>
            </a:r>
          </a:p>
          <a:p>
            <a:pPr>
              <a:lnSpc>
                <a:spcPct val="90000"/>
              </a:lnSpc>
              <a:buAutoNum type="arabicPeriod" startAt="3"/>
            </a:pPr>
            <a:endParaRPr lang="en-US" sz="2000" i="1" dirty="0" smtClean="0"/>
          </a:p>
          <a:p>
            <a:pPr marL="280988" indent="-280988">
              <a:lnSpc>
                <a:spcPct val="90000"/>
              </a:lnSpc>
              <a:buAutoNum type="arabicPeriod" startAt="3"/>
            </a:pPr>
            <a:r>
              <a:rPr lang="en-US" sz="2000" i="1" dirty="0" smtClean="0"/>
              <a:t>Choose the appropriate medical diagnosis    </a:t>
            </a:r>
            <a:endParaRPr lang="en-US" sz="2000" i="1" dirty="0"/>
          </a:p>
        </p:txBody>
      </p:sp>
      <p:pic>
        <p:nvPicPr>
          <p:cNvPr id="82946" name="Picture 2"/>
          <p:cNvPicPr>
            <a:picLocks noChangeAspect="1" noChangeArrowheads="1"/>
          </p:cNvPicPr>
          <p:nvPr/>
        </p:nvPicPr>
        <p:blipFill>
          <a:blip r:embed="rId3" cstate="print"/>
          <a:srcRect l="3466" t="3142" r="50000" b="9358"/>
          <a:stretch>
            <a:fillRect/>
          </a:stretch>
        </p:blipFill>
        <p:spPr bwMode="auto">
          <a:xfrm>
            <a:off x="3666394" y="1622323"/>
            <a:ext cx="5018819" cy="4253701"/>
          </a:xfrm>
          <a:prstGeom prst="rect">
            <a:avLst/>
          </a:prstGeom>
          <a:noFill/>
          <a:ln w="9525">
            <a:noFill/>
            <a:miter lim="800000"/>
            <a:headEnd/>
            <a:tailEnd/>
          </a:ln>
        </p:spPr>
      </p:pic>
      <p:sp>
        <p:nvSpPr>
          <p:cNvPr id="8" name="Title 3"/>
          <p:cNvSpPr txBox="1">
            <a:spLocks/>
          </p:cNvSpPr>
          <p:nvPr/>
        </p:nvSpPr>
        <p:spPr>
          <a:xfrm>
            <a:off x="457201" y="457201"/>
            <a:ext cx="8228012" cy="663676"/>
          </a:xfrm>
          <a:prstGeom prst="rect">
            <a:avLst/>
          </a:prstGeom>
        </p:spPr>
        <p:txBody>
          <a:bodyPr vert="horz" lIns="0" tIns="0" rIns="0" bIns="0" rtlCol="0" anchor="b" anchorCtr="0">
            <a:noAutofit/>
          </a:bodyPr>
          <a:lstStyle/>
          <a:p>
            <a:pPr marL="0" marR="0" lvl="0" indent="0" algn="l" defTabSz="914400" rtl="0" eaLnBrk="1" fontAlgn="auto" latinLnBrk="0" hangingPunct="1">
              <a:lnSpc>
                <a:spcPts val="2600"/>
              </a:lnSpc>
              <a:spcBef>
                <a:spcPct val="0"/>
              </a:spcBef>
              <a:spcAft>
                <a:spcPts val="0"/>
              </a:spcAft>
              <a:buClrTx/>
              <a:buSzTx/>
              <a:buFontTx/>
              <a:buNone/>
              <a:tabLst/>
              <a:defRPr/>
            </a:pPr>
            <a:r>
              <a:rPr kumimoji="0" lang="en-US" sz="4400" b="1" i="0" u="none" strike="noStrike" kern="1200" cap="small" spc="0" normalizeH="0" baseline="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rPr>
              <a:t>Creating a </a:t>
            </a:r>
            <a:r>
              <a:rPr lang="en-US" sz="4400" b="1" cap="small" dirty="0" smtClean="0">
                <a:effectLst>
                  <a:outerShdw blurRad="38100" dist="38100" dir="2700000" algn="tl">
                    <a:srgbClr val="000000">
                      <a:alpha val="43137"/>
                    </a:srgbClr>
                  </a:outerShdw>
                </a:effectLst>
                <a:latin typeface="Cambria" pitchFamily="18" charset="0"/>
                <a:ea typeface="+mj-ea"/>
                <a:cs typeface="Calibri" pitchFamily="34" charset="0"/>
              </a:rPr>
              <a:t>Plan of Care</a:t>
            </a:r>
            <a:endParaRPr kumimoji="0" lang="en-US" sz="4400" b="1" i="0" u="none" strike="noStrike" kern="1200" cap="small" spc="0" normalizeH="0" baseline="0" noProof="0" dirty="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endParaRPr>
          </a:p>
        </p:txBody>
      </p:sp>
    </p:spTree>
    <p:extLst>
      <p:ext uri="{BB962C8B-B14F-4D97-AF65-F5344CB8AC3E}">
        <p14:creationId xmlns:p14="http://schemas.microsoft.com/office/powerpoint/2010/main" xmlns="" val="3456089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AC91E5E-6090-43DB-86CB-BEF038F7870E}" type="slidenum">
              <a:rPr lang="en-US"/>
              <a:pPr>
                <a:defRPr/>
              </a:pPr>
              <a:t>3</a:t>
            </a:fld>
            <a:endParaRPr lang="en-US"/>
          </a:p>
        </p:txBody>
      </p:sp>
      <p:sp>
        <p:nvSpPr>
          <p:cNvPr id="26628" name="Title 3"/>
          <p:cNvSpPr>
            <a:spLocks noGrp="1"/>
          </p:cNvSpPr>
          <p:nvPr>
            <p:ph type="ctrTitle"/>
          </p:nvPr>
        </p:nvSpPr>
        <p:spPr>
          <a:xfrm>
            <a:off x="457200" y="1023583"/>
            <a:ext cx="4578824" cy="2214728"/>
          </a:xfrm>
        </p:spPr>
        <p:txBody>
          <a:bodyPr/>
          <a:lstStyle/>
          <a:p>
            <a:pPr eaLnBrk="1" hangingPunct="1"/>
            <a:r>
              <a:rPr lang="en-CA" sz="4400" b="1" dirty="0" smtClean="0">
                <a:solidFill>
                  <a:schemeClr val="bg1"/>
                </a:solidFill>
                <a:effectLst>
                  <a:outerShdw blurRad="38100" dist="38100" dir="2700000" algn="tl">
                    <a:srgbClr val="000000">
                      <a:alpha val="43137"/>
                    </a:srgbClr>
                  </a:outerShdw>
                </a:effectLst>
                <a:latin typeface="+mn-lt"/>
              </a:rPr>
              <a:t>INTRODUCTION:  </a:t>
            </a:r>
            <a:r>
              <a:rPr lang="en-CA" sz="3600" b="1" dirty="0" smtClean="0">
                <a:solidFill>
                  <a:schemeClr val="bg1"/>
                </a:solidFill>
                <a:effectLst>
                  <a:outerShdw blurRad="38100" dist="38100" dir="2700000" algn="tl">
                    <a:srgbClr val="000000">
                      <a:alpha val="43137"/>
                    </a:srgbClr>
                  </a:outerShdw>
                </a:effectLst>
                <a:latin typeface="+mn-lt"/>
              </a:rPr>
              <a:t>Understanding the Plan of Care</a:t>
            </a:r>
            <a:r>
              <a:rPr lang="en-CA" sz="3600" i="1" dirty="0" smtClean="0">
                <a:solidFill>
                  <a:schemeClr val="bg1"/>
                </a:solidFill>
                <a:effectLst>
                  <a:outerShdw blurRad="38100" dist="38100" dir="2700000" algn="tl">
                    <a:srgbClr val="000000">
                      <a:alpha val="43137"/>
                    </a:srgbClr>
                  </a:outerShdw>
                </a:effectLst>
                <a:latin typeface="+mn-lt"/>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30</a:t>
            </a:fld>
            <a:endParaRPr lang="en-US"/>
          </a:p>
        </p:txBody>
      </p:sp>
      <p:sp>
        <p:nvSpPr>
          <p:cNvPr id="36869" name="Rectangle 5"/>
          <p:cNvSpPr>
            <a:spLocks noChangeArrowheads="1"/>
          </p:cNvSpPr>
          <p:nvPr/>
        </p:nvSpPr>
        <p:spPr bwMode="auto">
          <a:xfrm>
            <a:off x="0" y="-74027"/>
            <a:ext cx="2011769" cy="605254"/>
          </a:xfrm>
          <a:prstGeom prst="rect">
            <a:avLst/>
          </a:prstGeom>
          <a:noFill/>
          <a:ln w="9525">
            <a:noFill/>
            <a:miter lim="800000"/>
            <a:headEnd/>
            <a:tailEnd/>
          </a:ln>
          <a:effectLst/>
        </p:spPr>
        <p:txBody>
          <a:bodyPr vert="horz" wrap="non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687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326987" y="1528549"/>
            <a:ext cx="2976652" cy="3508653"/>
          </a:xfrm>
          <a:prstGeom prst="rect">
            <a:avLst/>
          </a:prstGeom>
          <a:noFill/>
        </p:spPr>
        <p:txBody>
          <a:bodyPr wrap="square" rtlCol="0">
            <a:spAutoFit/>
          </a:bodyPr>
          <a:lstStyle/>
          <a:p>
            <a:r>
              <a:rPr lang="en-US" sz="2400" b="1" dirty="0" smtClean="0"/>
              <a:t>Nursing Module:</a:t>
            </a:r>
          </a:p>
          <a:p>
            <a:endParaRPr lang="en-US" dirty="0" smtClean="0"/>
          </a:p>
          <a:p>
            <a:pPr marL="280988" indent="-280988">
              <a:lnSpc>
                <a:spcPct val="90000"/>
              </a:lnSpc>
              <a:buAutoNum type="arabicPeriod" startAt="5"/>
            </a:pPr>
            <a:r>
              <a:rPr lang="en-US" sz="2000" i="1" dirty="0" smtClean="0"/>
              <a:t> After choosing the appropriate medical diagnosis, continue by pressing  the ENTER button until you see a screen that says “</a:t>
            </a:r>
            <a:r>
              <a:rPr lang="en-US" sz="2000" i="1" dirty="0" smtClean="0">
                <a:solidFill>
                  <a:srgbClr val="C00000"/>
                </a:solidFill>
              </a:rPr>
              <a:t>OK to INITIALIZE?”</a:t>
            </a:r>
          </a:p>
          <a:p>
            <a:pPr>
              <a:lnSpc>
                <a:spcPct val="90000"/>
              </a:lnSpc>
              <a:buAutoNum type="arabicPeriod" startAt="5"/>
            </a:pPr>
            <a:endParaRPr lang="en-US" sz="2000" i="1" dirty="0" smtClean="0">
              <a:solidFill>
                <a:srgbClr val="C00000"/>
              </a:solidFill>
            </a:endParaRPr>
          </a:p>
          <a:p>
            <a:pPr marL="236538" indent="-236538">
              <a:lnSpc>
                <a:spcPct val="90000"/>
              </a:lnSpc>
              <a:buAutoNum type="arabicPeriod" startAt="5"/>
            </a:pPr>
            <a:r>
              <a:rPr lang="en-US" sz="2000" i="1" dirty="0" smtClean="0"/>
              <a:t> Click “Yes” to initialize Plan of Care</a:t>
            </a:r>
            <a:endParaRPr lang="en-US" sz="2000" i="1" dirty="0"/>
          </a:p>
        </p:txBody>
      </p:sp>
      <p:pic>
        <p:nvPicPr>
          <p:cNvPr id="10" name="Picture 1"/>
          <p:cNvPicPr>
            <a:picLocks noChangeAspect="1" noChangeArrowheads="1"/>
          </p:cNvPicPr>
          <p:nvPr/>
        </p:nvPicPr>
        <p:blipFill>
          <a:blip r:embed="rId3" cstate="print"/>
          <a:srcRect l="3535" t="6250" r="49106" b="10821"/>
          <a:stretch>
            <a:fillRect/>
          </a:stretch>
        </p:blipFill>
        <p:spPr bwMode="auto">
          <a:xfrm>
            <a:off x="3628103" y="1528549"/>
            <a:ext cx="5057110" cy="4189863"/>
          </a:xfrm>
          <a:prstGeom prst="rect">
            <a:avLst/>
          </a:prstGeom>
          <a:noFill/>
          <a:ln w="9525">
            <a:noFill/>
            <a:miter lim="800000"/>
            <a:headEnd/>
            <a:tailEnd/>
          </a:ln>
        </p:spPr>
      </p:pic>
      <p:cxnSp>
        <p:nvCxnSpPr>
          <p:cNvPr id="13" name="Straight Arrow Connector 12"/>
          <p:cNvCxnSpPr/>
          <p:nvPr/>
        </p:nvCxnSpPr>
        <p:spPr>
          <a:xfrm flipV="1">
            <a:off x="3126658" y="4476467"/>
            <a:ext cx="2209617" cy="27251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itle 3"/>
          <p:cNvSpPr txBox="1">
            <a:spLocks/>
          </p:cNvSpPr>
          <p:nvPr/>
        </p:nvSpPr>
        <p:spPr>
          <a:xfrm>
            <a:off x="457201" y="457201"/>
            <a:ext cx="8228012" cy="663676"/>
          </a:xfrm>
          <a:prstGeom prst="rect">
            <a:avLst/>
          </a:prstGeom>
        </p:spPr>
        <p:txBody>
          <a:bodyPr vert="horz" lIns="0" tIns="0" rIns="0" bIns="0" rtlCol="0" anchor="b" anchorCtr="0">
            <a:noAutofit/>
          </a:bodyPr>
          <a:lstStyle/>
          <a:p>
            <a:pPr marL="0" marR="0" lvl="0" indent="0" algn="l" defTabSz="914400" rtl="0" eaLnBrk="1" fontAlgn="auto" latinLnBrk="0" hangingPunct="1">
              <a:lnSpc>
                <a:spcPts val="2600"/>
              </a:lnSpc>
              <a:spcBef>
                <a:spcPct val="0"/>
              </a:spcBef>
              <a:spcAft>
                <a:spcPts val="0"/>
              </a:spcAft>
              <a:buClrTx/>
              <a:buSzTx/>
              <a:buFontTx/>
              <a:buNone/>
              <a:tabLst/>
              <a:defRPr/>
            </a:pPr>
            <a:r>
              <a:rPr kumimoji="0" lang="en-US" sz="4400" b="1" i="0" u="none" strike="noStrike" kern="1200" cap="small" spc="0" normalizeH="0" baseline="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rPr>
              <a:t>Creating a </a:t>
            </a:r>
            <a:r>
              <a:rPr lang="en-US" sz="4400" b="1" cap="small" dirty="0" smtClean="0">
                <a:effectLst>
                  <a:outerShdw blurRad="38100" dist="38100" dir="2700000" algn="tl">
                    <a:srgbClr val="000000">
                      <a:alpha val="43137"/>
                    </a:srgbClr>
                  </a:outerShdw>
                </a:effectLst>
                <a:latin typeface="Cambria" pitchFamily="18" charset="0"/>
                <a:ea typeface="+mj-ea"/>
                <a:cs typeface="Calibri" pitchFamily="34" charset="0"/>
              </a:rPr>
              <a:t>Plan of Care</a:t>
            </a:r>
            <a:endParaRPr kumimoji="0" lang="en-US" sz="4400" b="1" i="0" u="none" strike="noStrike" kern="1200" cap="small" spc="0" normalizeH="0" baseline="0" noProof="0" dirty="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endParaRPr>
          </a:p>
        </p:txBody>
      </p:sp>
    </p:spTree>
    <p:extLst>
      <p:ext uri="{BB962C8B-B14F-4D97-AF65-F5344CB8AC3E}">
        <p14:creationId xmlns:p14="http://schemas.microsoft.com/office/powerpoint/2010/main" xmlns="" val="3456089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31</a:t>
            </a:fld>
            <a:endParaRPr lang="en-US"/>
          </a:p>
        </p:txBody>
      </p:sp>
      <p:sp>
        <p:nvSpPr>
          <p:cNvPr id="36869" name="Rectangle 5"/>
          <p:cNvSpPr>
            <a:spLocks noChangeArrowheads="1"/>
          </p:cNvSpPr>
          <p:nvPr/>
        </p:nvSpPr>
        <p:spPr bwMode="auto">
          <a:xfrm>
            <a:off x="0" y="-74027"/>
            <a:ext cx="2011769" cy="605254"/>
          </a:xfrm>
          <a:prstGeom prst="rect">
            <a:avLst/>
          </a:prstGeom>
          <a:noFill/>
          <a:ln w="9525">
            <a:noFill/>
            <a:miter lim="800000"/>
            <a:headEnd/>
            <a:tailEnd/>
          </a:ln>
          <a:effectLst/>
        </p:spPr>
        <p:txBody>
          <a:bodyPr vert="horz" wrap="non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687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457201" y="1638795"/>
            <a:ext cx="2772696" cy="4062651"/>
          </a:xfrm>
          <a:prstGeom prst="rect">
            <a:avLst/>
          </a:prstGeom>
          <a:noFill/>
        </p:spPr>
        <p:txBody>
          <a:bodyPr wrap="square" rtlCol="0">
            <a:spAutoFit/>
          </a:bodyPr>
          <a:lstStyle/>
          <a:p>
            <a:r>
              <a:rPr lang="en-US" sz="2400" b="1" dirty="0" smtClean="0"/>
              <a:t>Nursing Module:</a:t>
            </a:r>
          </a:p>
          <a:p>
            <a:endParaRPr lang="en-US" dirty="0" smtClean="0"/>
          </a:p>
          <a:p>
            <a:pPr marL="280988" indent="-280988">
              <a:lnSpc>
                <a:spcPct val="90000"/>
              </a:lnSpc>
              <a:buAutoNum type="arabicPeriod" startAt="7"/>
            </a:pPr>
            <a:r>
              <a:rPr lang="en-US" sz="2000" i="1" dirty="0" smtClean="0"/>
              <a:t>Highlight EACH nursing diagnosis and press CTRL button to access  </a:t>
            </a:r>
            <a:r>
              <a:rPr lang="en-US" sz="2000" i="1" dirty="0" smtClean="0">
                <a:solidFill>
                  <a:srgbClr val="C00000"/>
                </a:solidFill>
              </a:rPr>
              <a:t>Diagnosis Option </a:t>
            </a:r>
            <a:r>
              <a:rPr lang="en-US" sz="2000" i="1" dirty="0" smtClean="0"/>
              <a:t>screen</a:t>
            </a:r>
          </a:p>
          <a:p>
            <a:pPr marL="280988" indent="-280988">
              <a:lnSpc>
                <a:spcPct val="90000"/>
              </a:lnSpc>
              <a:buAutoNum type="arabicPeriod" startAt="7"/>
            </a:pPr>
            <a:endParaRPr lang="en-US" sz="2000" i="1" dirty="0" smtClean="0"/>
          </a:p>
          <a:p>
            <a:pPr marL="280988" indent="-280988">
              <a:lnSpc>
                <a:spcPct val="90000"/>
              </a:lnSpc>
              <a:buAutoNum type="arabicPeriod" startAt="7"/>
            </a:pPr>
            <a:r>
              <a:rPr lang="en-US" sz="2000" i="1" dirty="0" smtClean="0"/>
              <a:t>Highlight EDIT TEXT and press CTRL button to start entering R/T (related to:)</a:t>
            </a:r>
          </a:p>
        </p:txBody>
      </p:sp>
      <p:sp>
        <p:nvSpPr>
          <p:cNvPr id="12" name="Title 3"/>
          <p:cNvSpPr txBox="1">
            <a:spLocks/>
          </p:cNvSpPr>
          <p:nvPr/>
        </p:nvSpPr>
        <p:spPr>
          <a:xfrm>
            <a:off x="457201" y="531227"/>
            <a:ext cx="8228012" cy="607325"/>
          </a:xfrm>
          <a:prstGeom prst="rect">
            <a:avLst/>
          </a:prstGeom>
        </p:spPr>
        <p:txBody>
          <a:bodyPr vert="horz" lIns="0" tIns="0" rIns="0" bIns="0" rtlCol="0" anchor="b" anchorCtr="0">
            <a:noAutofit/>
          </a:bodyPr>
          <a:lstStyle/>
          <a:p>
            <a:pPr marL="0" marR="0" lvl="0" indent="0" algn="l" defTabSz="914400" rtl="0" eaLnBrk="1" fontAlgn="auto" latinLnBrk="0" hangingPunct="1">
              <a:lnSpc>
                <a:spcPts val="2600"/>
              </a:lnSpc>
              <a:spcBef>
                <a:spcPct val="0"/>
              </a:spcBef>
              <a:spcAft>
                <a:spcPts val="0"/>
              </a:spcAft>
              <a:buClrTx/>
              <a:buSzTx/>
              <a:buFontTx/>
              <a:buNone/>
              <a:tabLst/>
              <a:defRPr/>
            </a:pPr>
            <a:r>
              <a:rPr kumimoji="0" lang="en-US" sz="4400" b="1" i="0" u="none" strike="noStrike" kern="1200" cap="small" spc="0" normalizeH="0" baseline="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rPr>
              <a:t>Individualizing Plan</a:t>
            </a:r>
            <a:r>
              <a:rPr kumimoji="0" lang="en-US" sz="4400" b="1" i="0" u="none" strike="noStrike" kern="1200" cap="small" spc="0" normalizeH="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rPr>
              <a:t> of Care</a:t>
            </a:r>
            <a:endParaRPr kumimoji="0" lang="en-US" sz="4400" b="1" i="0" u="none" strike="noStrike" kern="1200" cap="small" spc="0" normalizeH="0" baseline="0" noProof="0" dirty="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endParaRPr>
          </a:p>
        </p:txBody>
      </p:sp>
      <p:pic>
        <p:nvPicPr>
          <p:cNvPr id="84994" name="Picture 2"/>
          <p:cNvPicPr>
            <a:picLocks noChangeAspect="1" noChangeArrowheads="1"/>
          </p:cNvPicPr>
          <p:nvPr/>
        </p:nvPicPr>
        <p:blipFill>
          <a:blip r:embed="rId3" cstate="print"/>
          <a:srcRect l="3771" t="5576" r="49804" b="10469"/>
          <a:stretch>
            <a:fillRect/>
          </a:stretch>
        </p:blipFill>
        <p:spPr bwMode="auto">
          <a:xfrm>
            <a:off x="3465871" y="1445342"/>
            <a:ext cx="5219341" cy="4256105"/>
          </a:xfrm>
          <a:prstGeom prst="rect">
            <a:avLst/>
          </a:prstGeom>
          <a:noFill/>
          <a:ln w="9525">
            <a:noFill/>
            <a:miter lim="800000"/>
            <a:headEnd/>
            <a:tailEnd/>
          </a:ln>
        </p:spPr>
      </p:pic>
      <p:cxnSp>
        <p:nvCxnSpPr>
          <p:cNvPr id="13" name="Straight Arrow Connector 12"/>
          <p:cNvCxnSpPr/>
          <p:nvPr/>
        </p:nvCxnSpPr>
        <p:spPr>
          <a:xfrm flipV="1">
            <a:off x="2949677" y="4353636"/>
            <a:ext cx="3569110" cy="42484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56089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32</a:t>
            </a:fld>
            <a:endParaRPr lang="en-US"/>
          </a:p>
        </p:txBody>
      </p:sp>
      <p:sp>
        <p:nvSpPr>
          <p:cNvPr id="36869" name="Rectangle 5"/>
          <p:cNvSpPr>
            <a:spLocks noChangeArrowheads="1"/>
          </p:cNvSpPr>
          <p:nvPr/>
        </p:nvSpPr>
        <p:spPr bwMode="auto">
          <a:xfrm>
            <a:off x="0" y="-74027"/>
            <a:ext cx="2011769" cy="605254"/>
          </a:xfrm>
          <a:prstGeom prst="rect">
            <a:avLst/>
          </a:prstGeom>
          <a:noFill/>
          <a:ln w="9525">
            <a:noFill/>
            <a:miter lim="800000"/>
            <a:headEnd/>
            <a:tailEnd/>
          </a:ln>
          <a:effectLst/>
        </p:spPr>
        <p:txBody>
          <a:bodyPr vert="horz" wrap="non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687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6018" name="Picture 2"/>
          <p:cNvPicPr>
            <a:picLocks noChangeAspect="1" noChangeArrowheads="1"/>
          </p:cNvPicPr>
          <p:nvPr/>
        </p:nvPicPr>
        <p:blipFill>
          <a:blip r:embed="rId3" cstate="print"/>
          <a:srcRect l="3849" t="5762" r="50165" b="10655"/>
          <a:stretch>
            <a:fillRect/>
          </a:stretch>
        </p:blipFill>
        <p:spPr bwMode="auto">
          <a:xfrm>
            <a:off x="3598605" y="1534223"/>
            <a:ext cx="5086607" cy="4361272"/>
          </a:xfrm>
          <a:prstGeom prst="rect">
            <a:avLst/>
          </a:prstGeom>
          <a:noFill/>
          <a:ln w="9525">
            <a:noFill/>
            <a:miter lim="800000"/>
            <a:headEnd/>
            <a:tailEnd/>
          </a:ln>
        </p:spPr>
      </p:pic>
      <p:sp>
        <p:nvSpPr>
          <p:cNvPr id="17" name="TextBox 16"/>
          <p:cNvSpPr txBox="1"/>
          <p:nvPr/>
        </p:nvSpPr>
        <p:spPr>
          <a:xfrm>
            <a:off x="457200" y="1555845"/>
            <a:ext cx="2964425" cy="4339650"/>
          </a:xfrm>
          <a:prstGeom prst="rect">
            <a:avLst/>
          </a:prstGeom>
          <a:noFill/>
        </p:spPr>
        <p:txBody>
          <a:bodyPr wrap="square" rtlCol="0">
            <a:spAutoFit/>
          </a:bodyPr>
          <a:lstStyle/>
          <a:p>
            <a:r>
              <a:rPr lang="en-US" sz="2400" b="1" dirty="0" smtClean="0"/>
              <a:t>Nursing Module:</a:t>
            </a:r>
          </a:p>
          <a:p>
            <a:endParaRPr lang="en-US" dirty="0" smtClean="0"/>
          </a:p>
          <a:p>
            <a:pPr marL="280988" indent="-280988">
              <a:lnSpc>
                <a:spcPct val="90000"/>
              </a:lnSpc>
              <a:buAutoNum type="arabicPeriod" startAt="9"/>
            </a:pPr>
            <a:r>
              <a:rPr lang="en-US" sz="2000" i="1" dirty="0" smtClean="0"/>
              <a:t>Enter condition related to existing patient’s nursing diagnosis</a:t>
            </a:r>
          </a:p>
          <a:p>
            <a:pPr indent="-342900">
              <a:lnSpc>
                <a:spcPct val="90000"/>
              </a:lnSpc>
              <a:buAutoNum type="arabicPeriod" startAt="9"/>
            </a:pPr>
            <a:endParaRPr lang="en-US" sz="2000" i="1" dirty="0" smtClean="0"/>
          </a:p>
          <a:p>
            <a:pPr marL="398463" indent="-398463">
              <a:lnSpc>
                <a:spcPct val="90000"/>
              </a:lnSpc>
              <a:buAutoNum type="arabicPeriod" startAt="9"/>
            </a:pPr>
            <a:r>
              <a:rPr lang="en-US" sz="2000" i="1" dirty="0" smtClean="0"/>
              <a:t>Press F12 or click the Save button 2 times to complete  and return to list of nursing diagnoses</a:t>
            </a:r>
          </a:p>
          <a:p>
            <a:pPr indent="-342900">
              <a:lnSpc>
                <a:spcPct val="90000"/>
              </a:lnSpc>
              <a:buAutoNum type="arabicPeriod" startAt="9"/>
            </a:pPr>
            <a:endParaRPr lang="en-US" sz="2000" i="1" dirty="0" smtClean="0"/>
          </a:p>
          <a:p>
            <a:pPr marL="398463" indent="-398463">
              <a:lnSpc>
                <a:spcPct val="90000"/>
              </a:lnSpc>
              <a:buAutoNum type="arabicPeriod" startAt="9"/>
            </a:pPr>
            <a:r>
              <a:rPr lang="en-US" sz="2000" i="1" dirty="0" smtClean="0"/>
              <a:t>Repeat procedures 7-10 for each Nursing Diagnosis </a:t>
            </a:r>
          </a:p>
        </p:txBody>
      </p:sp>
      <p:sp>
        <p:nvSpPr>
          <p:cNvPr id="20" name="Oval 19"/>
          <p:cNvSpPr/>
          <p:nvPr/>
        </p:nvSpPr>
        <p:spPr>
          <a:xfrm>
            <a:off x="4616244" y="3303639"/>
            <a:ext cx="2562477" cy="13273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p:cNvSpPr txBox="1">
            <a:spLocks/>
          </p:cNvSpPr>
          <p:nvPr/>
        </p:nvSpPr>
        <p:spPr>
          <a:xfrm>
            <a:off x="457201" y="531227"/>
            <a:ext cx="8228012" cy="607325"/>
          </a:xfrm>
          <a:prstGeom prst="rect">
            <a:avLst/>
          </a:prstGeom>
        </p:spPr>
        <p:txBody>
          <a:bodyPr vert="horz" lIns="0" tIns="0" rIns="0" bIns="0" rtlCol="0" anchor="b" anchorCtr="0">
            <a:noAutofit/>
          </a:bodyPr>
          <a:lstStyle/>
          <a:p>
            <a:pPr marL="0" marR="0" lvl="0" indent="0" algn="l" defTabSz="914400" rtl="0" eaLnBrk="1" fontAlgn="auto" latinLnBrk="0" hangingPunct="1">
              <a:lnSpc>
                <a:spcPts val="2600"/>
              </a:lnSpc>
              <a:spcBef>
                <a:spcPct val="0"/>
              </a:spcBef>
              <a:spcAft>
                <a:spcPts val="0"/>
              </a:spcAft>
              <a:buClrTx/>
              <a:buSzTx/>
              <a:buFontTx/>
              <a:buNone/>
              <a:tabLst/>
              <a:defRPr/>
            </a:pPr>
            <a:r>
              <a:rPr kumimoji="0" lang="en-US" sz="4400" b="1" i="0" u="none" strike="noStrike" kern="1200" cap="small" spc="0" normalizeH="0" baseline="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rPr>
              <a:t>Individualizing Plan</a:t>
            </a:r>
            <a:r>
              <a:rPr kumimoji="0" lang="en-US" sz="4400" b="1" i="0" u="none" strike="noStrike" kern="1200" cap="small" spc="0" normalizeH="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rPr>
              <a:t> of Care</a:t>
            </a:r>
            <a:endParaRPr kumimoji="0" lang="en-US" sz="4400" b="1" i="0" u="none" strike="noStrike" kern="1200" cap="small" spc="0" normalizeH="0" baseline="0" noProof="0" dirty="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endParaRPr>
          </a:p>
        </p:txBody>
      </p:sp>
    </p:spTree>
    <p:extLst>
      <p:ext uri="{BB962C8B-B14F-4D97-AF65-F5344CB8AC3E}">
        <p14:creationId xmlns:p14="http://schemas.microsoft.com/office/powerpoint/2010/main" xmlns="" val="34560891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33</a:t>
            </a:fld>
            <a:endParaRPr lang="en-US"/>
          </a:p>
        </p:txBody>
      </p:sp>
      <p:sp>
        <p:nvSpPr>
          <p:cNvPr id="36869" name="Rectangle 5"/>
          <p:cNvSpPr>
            <a:spLocks noChangeArrowheads="1"/>
          </p:cNvSpPr>
          <p:nvPr/>
        </p:nvSpPr>
        <p:spPr bwMode="auto">
          <a:xfrm>
            <a:off x="0" y="-74027"/>
            <a:ext cx="2011769" cy="605254"/>
          </a:xfrm>
          <a:prstGeom prst="rect">
            <a:avLst/>
          </a:prstGeom>
          <a:noFill/>
          <a:ln w="9525">
            <a:noFill/>
            <a:miter lim="800000"/>
            <a:headEnd/>
            <a:tailEnd/>
          </a:ln>
          <a:effectLst/>
        </p:spPr>
        <p:txBody>
          <a:bodyPr vert="horz" wrap="non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687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457200" y="1555845"/>
            <a:ext cx="2875935" cy="4616648"/>
          </a:xfrm>
          <a:prstGeom prst="rect">
            <a:avLst/>
          </a:prstGeom>
          <a:noFill/>
        </p:spPr>
        <p:txBody>
          <a:bodyPr wrap="square" rtlCol="0">
            <a:spAutoFit/>
          </a:bodyPr>
          <a:lstStyle/>
          <a:p>
            <a:r>
              <a:rPr lang="en-US" sz="2400" b="1" dirty="0" smtClean="0"/>
              <a:t>Nursing Module:</a:t>
            </a:r>
          </a:p>
          <a:p>
            <a:pPr marL="342900" indent="-342900"/>
            <a:endParaRPr lang="en-US" dirty="0" smtClean="0"/>
          </a:p>
          <a:p>
            <a:pPr marL="398463" indent="-398463">
              <a:lnSpc>
                <a:spcPct val="90000"/>
              </a:lnSpc>
            </a:pPr>
            <a:r>
              <a:rPr lang="en-US" sz="2000" i="1" dirty="0" smtClean="0"/>
              <a:t>12. Continue individualizing the plan of care by adding </a:t>
            </a:r>
            <a:r>
              <a:rPr lang="en-US" sz="2000" i="1" dirty="0" smtClean="0">
                <a:solidFill>
                  <a:srgbClr val="C00000"/>
                </a:solidFill>
              </a:rPr>
              <a:t>GOALS</a:t>
            </a:r>
            <a:r>
              <a:rPr lang="en-US" sz="2000" i="1" dirty="0" smtClean="0"/>
              <a:t> and  respective </a:t>
            </a:r>
            <a:r>
              <a:rPr lang="en-US" sz="2000" i="1" dirty="0" smtClean="0">
                <a:solidFill>
                  <a:srgbClr val="C00000"/>
                </a:solidFill>
              </a:rPr>
              <a:t>INTEVENTIONS </a:t>
            </a:r>
            <a:r>
              <a:rPr lang="en-US" sz="2000" i="1" dirty="0" smtClean="0"/>
              <a:t>as applicable.</a:t>
            </a:r>
          </a:p>
          <a:p>
            <a:pPr indent="-342900">
              <a:lnSpc>
                <a:spcPct val="90000"/>
              </a:lnSpc>
            </a:pPr>
            <a:endParaRPr lang="en-US" sz="2000" i="1" dirty="0" smtClean="0"/>
          </a:p>
          <a:p>
            <a:pPr marL="398463" indent="-398463">
              <a:lnSpc>
                <a:spcPct val="90000"/>
              </a:lnSpc>
            </a:pPr>
            <a:r>
              <a:rPr lang="en-US" sz="2000" i="1" dirty="0" smtClean="0"/>
              <a:t>13. Highlight the nursing diagnosis and press </a:t>
            </a:r>
            <a:r>
              <a:rPr lang="en-US" sz="2000" i="1" dirty="0" smtClean="0">
                <a:solidFill>
                  <a:srgbClr val="C00000"/>
                </a:solidFill>
              </a:rPr>
              <a:t>SHIFT &amp; RIGHT ARROW </a:t>
            </a:r>
            <a:r>
              <a:rPr lang="en-US" sz="2000" i="1" dirty="0" smtClean="0"/>
              <a:t>at the same time to access this screen</a:t>
            </a:r>
          </a:p>
        </p:txBody>
      </p:sp>
      <p:pic>
        <p:nvPicPr>
          <p:cNvPr id="87042" name="Picture 2"/>
          <p:cNvPicPr>
            <a:picLocks noChangeAspect="1" noChangeArrowheads="1"/>
          </p:cNvPicPr>
          <p:nvPr/>
        </p:nvPicPr>
        <p:blipFill>
          <a:blip r:embed="rId3" cstate="print"/>
          <a:srcRect l="4209" t="7262" r="49523" b="10369"/>
          <a:stretch>
            <a:fillRect/>
          </a:stretch>
        </p:blipFill>
        <p:spPr bwMode="auto">
          <a:xfrm>
            <a:off x="3333136" y="1555845"/>
            <a:ext cx="5353618" cy="4312691"/>
          </a:xfrm>
          <a:prstGeom prst="rect">
            <a:avLst/>
          </a:prstGeom>
          <a:noFill/>
          <a:ln w="9525">
            <a:solidFill>
              <a:schemeClr val="tx1"/>
            </a:solidFill>
            <a:miter lim="800000"/>
            <a:headEnd/>
            <a:tailEnd/>
          </a:ln>
        </p:spPr>
      </p:pic>
      <p:cxnSp>
        <p:nvCxnSpPr>
          <p:cNvPr id="13" name="Straight Arrow Connector 12"/>
          <p:cNvCxnSpPr/>
          <p:nvPr/>
        </p:nvCxnSpPr>
        <p:spPr>
          <a:xfrm flipV="1">
            <a:off x="2964426" y="4483510"/>
            <a:ext cx="678426" cy="70792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457201" y="531227"/>
            <a:ext cx="8228012" cy="607325"/>
          </a:xfrm>
          <a:prstGeom prst="rect">
            <a:avLst/>
          </a:prstGeom>
        </p:spPr>
        <p:txBody>
          <a:bodyPr vert="horz" lIns="0" tIns="0" rIns="0" bIns="0" rtlCol="0" anchor="b" anchorCtr="0">
            <a:noAutofit/>
          </a:bodyPr>
          <a:lstStyle/>
          <a:p>
            <a:pPr marL="0" marR="0" lvl="0" indent="0" algn="l" defTabSz="914400" rtl="0" eaLnBrk="1" fontAlgn="auto" latinLnBrk="0" hangingPunct="1">
              <a:lnSpc>
                <a:spcPts val="2600"/>
              </a:lnSpc>
              <a:spcBef>
                <a:spcPct val="0"/>
              </a:spcBef>
              <a:spcAft>
                <a:spcPts val="0"/>
              </a:spcAft>
              <a:buClrTx/>
              <a:buSzTx/>
              <a:buFontTx/>
              <a:buNone/>
              <a:tabLst/>
              <a:defRPr/>
            </a:pPr>
            <a:r>
              <a:rPr kumimoji="0" lang="en-US" sz="4400" b="1" i="0" u="none" strike="noStrike" kern="1200" cap="small" spc="0" normalizeH="0" baseline="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rPr>
              <a:t>Individualizing Plan</a:t>
            </a:r>
            <a:r>
              <a:rPr kumimoji="0" lang="en-US" sz="4400" b="1" i="0" u="none" strike="noStrike" kern="1200" cap="small" spc="0" normalizeH="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rPr>
              <a:t> of Care</a:t>
            </a:r>
            <a:endParaRPr kumimoji="0" lang="en-US" sz="4400" b="1" i="0" u="none" strike="noStrike" kern="1200" cap="small" spc="0" normalizeH="0" baseline="0" noProof="0" dirty="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endParaRPr>
          </a:p>
        </p:txBody>
      </p:sp>
    </p:spTree>
    <p:extLst>
      <p:ext uri="{BB962C8B-B14F-4D97-AF65-F5344CB8AC3E}">
        <p14:creationId xmlns:p14="http://schemas.microsoft.com/office/powerpoint/2010/main" xmlns="" val="3456089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34</a:t>
            </a:fld>
            <a:endParaRPr lang="en-US"/>
          </a:p>
        </p:txBody>
      </p:sp>
      <p:sp>
        <p:nvSpPr>
          <p:cNvPr id="36869" name="Rectangle 5"/>
          <p:cNvSpPr>
            <a:spLocks noChangeArrowheads="1"/>
          </p:cNvSpPr>
          <p:nvPr/>
        </p:nvSpPr>
        <p:spPr bwMode="auto">
          <a:xfrm>
            <a:off x="0" y="-74027"/>
            <a:ext cx="2011769" cy="605254"/>
          </a:xfrm>
          <a:prstGeom prst="rect">
            <a:avLst/>
          </a:prstGeom>
          <a:noFill/>
          <a:ln w="9525">
            <a:noFill/>
            <a:miter lim="800000"/>
            <a:headEnd/>
            <a:tailEnd/>
          </a:ln>
          <a:effectLst/>
        </p:spPr>
        <p:txBody>
          <a:bodyPr vert="horz" wrap="non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687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279780" y="1558429"/>
            <a:ext cx="2876375" cy="4108817"/>
          </a:xfrm>
          <a:prstGeom prst="rect">
            <a:avLst/>
          </a:prstGeom>
          <a:noFill/>
        </p:spPr>
        <p:txBody>
          <a:bodyPr wrap="square" rtlCol="0">
            <a:spAutoFit/>
          </a:bodyPr>
          <a:lstStyle/>
          <a:p>
            <a:r>
              <a:rPr lang="en-US" sz="2000" b="1" dirty="0" smtClean="0">
                <a:solidFill>
                  <a:srgbClr val="C00000"/>
                </a:solidFill>
              </a:rPr>
              <a:t>ADDING GOALS:</a:t>
            </a:r>
          </a:p>
          <a:p>
            <a:endParaRPr lang="en-US" dirty="0" smtClean="0">
              <a:solidFill>
                <a:srgbClr val="C00000"/>
              </a:solidFill>
            </a:endParaRPr>
          </a:p>
          <a:p>
            <a:pPr marL="398463" indent="-398463">
              <a:lnSpc>
                <a:spcPct val="90000"/>
              </a:lnSpc>
            </a:pPr>
            <a:r>
              <a:rPr lang="en-US" sz="2000" i="1" dirty="0" smtClean="0"/>
              <a:t>14. Go to a blank space and add GOALS as appropriate.  Click F9 or the Look Up icon to access the list of possible GOALS.  Choose the appropriate GOAL and Save by pressing F12 or clicking the Save icon.</a:t>
            </a:r>
          </a:p>
          <a:p>
            <a:pPr marL="342900" indent="-342900"/>
            <a:endParaRPr lang="en-US" sz="800" dirty="0" smtClean="0"/>
          </a:p>
          <a:p>
            <a:pPr marL="342900" indent="-342900"/>
            <a:endParaRPr lang="en-US" sz="1700" dirty="0" smtClean="0"/>
          </a:p>
        </p:txBody>
      </p:sp>
      <p:pic>
        <p:nvPicPr>
          <p:cNvPr id="88066" name="Picture 2"/>
          <p:cNvPicPr>
            <a:picLocks noChangeAspect="1" noChangeArrowheads="1"/>
          </p:cNvPicPr>
          <p:nvPr/>
        </p:nvPicPr>
        <p:blipFill>
          <a:blip r:embed="rId3" cstate="print"/>
          <a:srcRect l="3692" t="5762" r="46740" b="11549"/>
          <a:stretch>
            <a:fillRect/>
          </a:stretch>
        </p:blipFill>
        <p:spPr bwMode="auto">
          <a:xfrm>
            <a:off x="3436374" y="1698048"/>
            <a:ext cx="5248839" cy="4105114"/>
          </a:xfrm>
          <a:prstGeom prst="rect">
            <a:avLst/>
          </a:prstGeom>
          <a:noFill/>
          <a:ln w="9525">
            <a:noFill/>
            <a:miter lim="800000"/>
            <a:headEnd/>
            <a:tailEnd/>
          </a:ln>
        </p:spPr>
      </p:pic>
      <p:cxnSp>
        <p:nvCxnSpPr>
          <p:cNvPr id="11" name="Straight Arrow Connector 10"/>
          <p:cNvCxnSpPr/>
          <p:nvPr/>
        </p:nvCxnSpPr>
        <p:spPr>
          <a:xfrm>
            <a:off x="2713703" y="3657600"/>
            <a:ext cx="1831001" cy="19173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457201" y="531227"/>
            <a:ext cx="8228012" cy="607325"/>
          </a:xfrm>
          <a:prstGeom prst="rect">
            <a:avLst/>
          </a:prstGeom>
        </p:spPr>
        <p:txBody>
          <a:bodyPr vert="horz" lIns="0" tIns="0" rIns="0" bIns="0" rtlCol="0" anchor="b" anchorCtr="0">
            <a:noAutofit/>
          </a:bodyPr>
          <a:lstStyle/>
          <a:p>
            <a:pPr marL="0" marR="0" lvl="0" indent="0" algn="l" defTabSz="914400" rtl="0" eaLnBrk="1" fontAlgn="auto" latinLnBrk="0" hangingPunct="1">
              <a:lnSpc>
                <a:spcPts val="2600"/>
              </a:lnSpc>
              <a:spcBef>
                <a:spcPct val="0"/>
              </a:spcBef>
              <a:spcAft>
                <a:spcPts val="0"/>
              </a:spcAft>
              <a:buClrTx/>
              <a:buSzTx/>
              <a:buFontTx/>
              <a:buNone/>
              <a:tabLst/>
              <a:defRPr/>
            </a:pPr>
            <a:r>
              <a:rPr kumimoji="0" lang="en-US" sz="4400" b="1" i="0" u="none" strike="noStrike" kern="1200" cap="small" spc="0" normalizeH="0" baseline="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rPr>
              <a:t>Individualizing Plan</a:t>
            </a:r>
            <a:r>
              <a:rPr kumimoji="0" lang="en-US" sz="4400" b="1" i="0" u="none" strike="noStrike" kern="1200" cap="small" spc="0" normalizeH="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rPr>
              <a:t> of Care</a:t>
            </a:r>
            <a:endParaRPr kumimoji="0" lang="en-US" sz="4400" b="1" i="0" u="none" strike="noStrike" kern="1200" cap="small" spc="0" normalizeH="0" baseline="0" noProof="0" dirty="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endParaRPr>
          </a:p>
        </p:txBody>
      </p:sp>
    </p:spTree>
    <p:extLst>
      <p:ext uri="{BB962C8B-B14F-4D97-AF65-F5344CB8AC3E}">
        <p14:creationId xmlns:p14="http://schemas.microsoft.com/office/powerpoint/2010/main" xmlns="" val="34560891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35</a:t>
            </a:fld>
            <a:endParaRPr lang="en-US"/>
          </a:p>
        </p:txBody>
      </p:sp>
      <p:sp>
        <p:nvSpPr>
          <p:cNvPr id="36869" name="Rectangle 5"/>
          <p:cNvSpPr>
            <a:spLocks noChangeArrowheads="1"/>
          </p:cNvSpPr>
          <p:nvPr/>
        </p:nvSpPr>
        <p:spPr bwMode="auto">
          <a:xfrm>
            <a:off x="0" y="-74027"/>
            <a:ext cx="2011769" cy="605254"/>
          </a:xfrm>
          <a:prstGeom prst="rect">
            <a:avLst/>
          </a:prstGeom>
          <a:noFill/>
          <a:ln w="9525">
            <a:noFill/>
            <a:miter lim="800000"/>
            <a:headEnd/>
            <a:tailEnd/>
          </a:ln>
          <a:effectLst/>
        </p:spPr>
        <p:txBody>
          <a:bodyPr vert="horz" wrap="non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687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457201" y="1555845"/>
            <a:ext cx="2964425" cy="4585871"/>
          </a:xfrm>
          <a:prstGeom prst="rect">
            <a:avLst/>
          </a:prstGeom>
          <a:noFill/>
        </p:spPr>
        <p:txBody>
          <a:bodyPr wrap="square" rtlCol="0">
            <a:spAutoFit/>
          </a:bodyPr>
          <a:lstStyle/>
          <a:p>
            <a:r>
              <a:rPr lang="en-US" sz="2000" b="1" dirty="0" smtClean="0">
                <a:solidFill>
                  <a:srgbClr val="C00000"/>
                </a:solidFill>
              </a:rPr>
              <a:t>ADDING INTERVENTIONS:</a:t>
            </a:r>
          </a:p>
          <a:p>
            <a:pPr marL="342900" indent="-342900"/>
            <a:endParaRPr lang="en-US" dirty="0" smtClean="0"/>
          </a:p>
          <a:p>
            <a:pPr marL="398463" indent="-398463">
              <a:lnSpc>
                <a:spcPct val="90000"/>
              </a:lnSpc>
            </a:pPr>
            <a:r>
              <a:rPr lang="en-US" sz="2000" i="1" dirty="0" smtClean="0"/>
              <a:t>15.  To add INTEVENTIONS, click on a blank space on the Intervention Area and type the first 3 letters of the appropriate intervention.  Click F9 or the Look Up icon for the list of interventions.</a:t>
            </a:r>
          </a:p>
          <a:p>
            <a:pPr marL="342900" indent="-342900"/>
            <a:endParaRPr lang="en-US" dirty="0" smtClean="0"/>
          </a:p>
          <a:p>
            <a:pPr marL="342900" indent="-342900"/>
            <a:endParaRPr lang="en-US" dirty="0" smtClean="0"/>
          </a:p>
        </p:txBody>
      </p:sp>
      <p:pic>
        <p:nvPicPr>
          <p:cNvPr id="89090" name="Picture 2"/>
          <p:cNvPicPr>
            <a:picLocks noChangeAspect="1" noChangeArrowheads="1"/>
          </p:cNvPicPr>
          <p:nvPr/>
        </p:nvPicPr>
        <p:blipFill>
          <a:blip r:embed="rId3" cstate="print"/>
          <a:srcRect l="3456" t="6250" r="50000" b="11549"/>
          <a:stretch>
            <a:fillRect/>
          </a:stretch>
        </p:blipFill>
        <p:spPr bwMode="auto">
          <a:xfrm>
            <a:off x="3569110" y="1555845"/>
            <a:ext cx="5116103" cy="4067033"/>
          </a:xfrm>
          <a:prstGeom prst="rect">
            <a:avLst/>
          </a:prstGeom>
          <a:solidFill>
            <a:schemeClr val="tx1"/>
          </a:solidFill>
          <a:ln w="3175">
            <a:solidFill>
              <a:schemeClr val="tx1"/>
            </a:solidFill>
            <a:miter lim="800000"/>
            <a:headEnd/>
            <a:tailEnd/>
          </a:ln>
        </p:spPr>
      </p:pic>
      <p:cxnSp>
        <p:nvCxnSpPr>
          <p:cNvPr id="10" name="Straight Arrow Connector 9"/>
          <p:cNvCxnSpPr/>
          <p:nvPr/>
        </p:nvCxnSpPr>
        <p:spPr>
          <a:xfrm>
            <a:off x="2507226" y="4159045"/>
            <a:ext cx="1547186" cy="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itle 3"/>
          <p:cNvSpPr txBox="1">
            <a:spLocks/>
          </p:cNvSpPr>
          <p:nvPr/>
        </p:nvSpPr>
        <p:spPr>
          <a:xfrm>
            <a:off x="457201" y="531227"/>
            <a:ext cx="8228012" cy="607325"/>
          </a:xfrm>
          <a:prstGeom prst="rect">
            <a:avLst/>
          </a:prstGeom>
        </p:spPr>
        <p:txBody>
          <a:bodyPr vert="horz" lIns="0" tIns="0" rIns="0" bIns="0" rtlCol="0" anchor="b" anchorCtr="0">
            <a:noAutofit/>
          </a:bodyPr>
          <a:lstStyle/>
          <a:p>
            <a:pPr marL="0" marR="0" lvl="0" indent="0" algn="l" defTabSz="914400" rtl="0" eaLnBrk="1" fontAlgn="auto" latinLnBrk="0" hangingPunct="1">
              <a:lnSpc>
                <a:spcPts val="2600"/>
              </a:lnSpc>
              <a:spcBef>
                <a:spcPct val="0"/>
              </a:spcBef>
              <a:spcAft>
                <a:spcPts val="0"/>
              </a:spcAft>
              <a:buClrTx/>
              <a:buSzTx/>
              <a:buFontTx/>
              <a:buNone/>
              <a:tabLst/>
              <a:defRPr/>
            </a:pPr>
            <a:r>
              <a:rPr kumimoji="0" lang="en-US" sz="4400" b="1" i="0" u="none" strike="noStrike" kern="1200" cap="small" spc="0" normalizeH="0" baseline="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rPr>
              <a:t>Individualizing Plan</a:t>
            </a:r>
            <a:r>
              <a:rPr kumimoji="0" lang="en-US" sz="4400" b="1" i="0" u="none" strike="noStrike" kern="1200" cap="small" spc="0" normalizeH="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rPr>
              <a:t> of Care</a:t>
            </a:r>
            <a:endParaRPr kumimoji="0" lang="en-US" sz="4400" b="1" i="0" u="none" strike="noStrike" kern="1200" cap="small" spc="0" normalizeH="0" baseline="0" noProof="0" dirty="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endParaRPr>
          </a:p>
        </p:txBody>
      </p:sp>
    </p:spTree>
    <p:extLst>
      <p:ext uri="{BB962C8B-B14F-4D97-AF65-F5344CB8AC3E}">
        <p14:creationId xmlns:p14="http://schemas.microsoft.com/office/powerpoint/2010/main" xmlns="" val="34560891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36</a:t>
            </a:fld>
            <a:endParaRPr lang="en-US"/>
          </a:p>
        </p:txBody>
      </p:sp>
      <p:sp>
        <p:nvSpPr>
          <p:cNvPr id="36869" name="Rectangle 5"/>
          <p:cNvSpPr>
            <a:spLocks noChangeArrowheads="1"/>
          </p:cNvSpPr>
          <p:nvPr/>
        </p:nvSpPr>
        <p:spPr bwMode="auto">
          <a:xfrm>
            <a:off x="0" y="-74027"/>
            <a:ext cx="2011769" cy="605254"/>
          </a:xfrm>
          <a:prstGeom prst="rect">
            <a:avLst/>
          </a:prstGeom>
          <a:noFill/>
          <a:ln w="9525">
            <a:noFill/>
            <a:miter lim="800000"/>
            <a:headEnd/>
            <a:tailEnd/>
          </a:ln>
          <a:effectLst/>
        </p:spPr>
        <p:txBody>
          <a:bodyPr vert="horz" wrap="non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687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457201" y="2142432"/>
            <a:ext cx="2448375" cy="1323439"/>
          </a:xfrm>
          <a:prstGeom prst="rect">
            <a:avLst/>
          </a:prstGeom>
          <a:noFill/>
        </p:spPr>
        <p:txBody>
          <a:bodyPr wrap="square" rtlCol="0">
            <a:spAutoFit/>
          </a:bodyPr>
          <a:lstStyle/>
          <a:p>
            <a:pPr marL="398463" indent="-398463">
              <a:buAutoNum type="arabicPeriod" startAt="15"/>
            </a:pPr>
            <a:r>
              <a:rPr lang="en-US" sz="2000" i="1" dirty="0" smtClean="0"/>
              <a:t>Repeat the same procedure for each nursing diagnosis.</a:t>
            </a:r>
          </a:p>
        </p:txBody>
      </p:sp>
      <p:pic>
        <p:nvPicPr>
          <p:cNvPr id="90114" name="Picture 2"/>
          <p:cNvPicPr>
            <a:picLocks noChangeAspect="1" noChangeArrowheads="1"/>
          </p:cNvPicPr>
          <p:nvPr/>
        </p:nvPicPr>
        <p:blipFill>
          <a:blip r:embed="rId3" cstate="print"/>
          <a:srcRect l="3928" r="43675" b="11029"/>
          <a:stretch>
            <a:fillRect/>
          </a:stretch>
        </p:blipFill>
        <p:spPr bwMode="auto">
          <a:xfrm>
            <a:off x="3200400" y="1560559"/>
            <a:ext cx="5484814" cy="4147067"/>
          </a:xfrm>
          <a:prstGeom prst="rect">
            <a:avLst/>
          </a:prstGeom>
          <a:solidFill>
            <a:schemeClr val="tx1"/>
          </a:solidFill>
          <a:ln w="19050">
            <a:solidFill>
              <a:schemeClr val="tx1"/>
            </a:solidFill>
            <a:miter lim="800000"/>
            <a:headEnd/>
            <a:tailEnd/>
          </a:ln>
        </p:spPr>
      </p:pic>
      <p:sp>
        <p:nvSpPr>
          <p:cNvPr id="8" name="Title 3"/>
          <p:cNvSpPr txBox="1">
            <a:spLocks/>
          </p:cNvSpPr>
          <p:nvPr/>
        </p:nvSpPr>
        <p:spPr>
          <a:xfrm>
            <a:off x="457201" y="531227"/>
            <a:ext cx="8228012" cy="607325"/>
          </a:xfrm>
          <a:prstGeom prst="rect">
            <a:avLst/>
          </a:prstGeom>
        </p:spPr>
        <p:txBody>
          <a:bodyPr vert="horz" lIns="0" tIns="0" rIns="0" bIns="0" rtlCol="0" anchor="b" anchorCtr="0">
            <a:noAutofit/>
          </a:bodyPr>
          <a:lstStyle/>
          <a:p>
            <a:pPr marL="0" marR="0" lvl="0" indent="0" algn="l" defTabSz="914400" rtl="0" eaLnBrk="1" fontAlgn="auto" latinLnBrk="0" hangingPunct="1">
              <a:lnSpc>
                <a:spcPts val="2600"/>
              </a:lnSpc>
              <a:spcBef>
                <a:spcPct val="0"/>
              </a:spcBef>
              <a:spcAft>
                <a:spcPts val="0"/>
              </a:spcAft>
              <a:buClrTx/>
              <a:buSzTx/>
              <a:buFontTx/>
              <a:buNone/>
              <a:tabLst/>
              <a:defRPr/>
            </a:pPr>
            <a:r>
              <a:rPr kumimoji="0" lang="en-US" sz="4400" b="1" i="0" u="none" strike="noStrike" kern="1200" cap="small" spc="0" normalizeH="0" baseline="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rPr>
              <a:t>Individualizing Plan</a:t>
            </a:r>
            <a:r>
              <a:rPr kumimoji="0" lang="en-US" sz="4400" b="1" i="0" u="none" strike="noStrike" kern="1200" cap="small" spc="0" normalizeH="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rPr>
              <a:t> of Care</a:t>
            </a:r>
            <a:endParaRPr kumimoji="0" lang="en-US" sz="4400" b="1" i="0" u="none" strike="noStrike" kern="1200" cap="small" spc="0" normalizeH="0" baseline="0" noProof="0" dirty="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endParaRPr>
          </a:p>
        </p:txBody>
      </p:sp>
    </p:spTree>
    <p:extLst>
      <p:ext uri="{BB962C8B-B14F-4D97-AF65-F5344CB8AC3E}">
        <p14:creationId xmlns:p14="http://schemas.microsoft.com/office/powerpoint/2010/main" xmlns="" val="34560891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37</a:t>
            </a:fld>
            <a:endParaRPr lang="en-US"/>
          </a:p>
        </p:txBody>
      </p:sp>
      <p:sp>
        <p:nvSpPr>
          <p:cNvPr id="36869" name="Rectangle 5"/>
          <p:cNvSpPr>
            <a:spLocks noChangeArrowheads="1"/>
          </p:cNvSpPr>
          <p:nvPr/>
        </p:nvSpPr>
        <p:spPr bwMode="auto">
          <a:xfrm>
            <a:off x="0" y="-74027"/>
            <a:ext cx="2011769" cy="605254"/>
          </a:xfrm>
          <a:prstGeom prst="rect">
            <a:avLst/>
          </a:prstGeom>
          <a:noFill/>
          <a:ln w="9525">
            <a:noFill/>
            <a:miter lim="800000"/>
            <a:headEnd/>
            <a:tailEnd/>
          </a:ln>
          <a:effectLst/>
        </p:spPr>
        <p:txBody>
          <a:bodyPr vert="horz" wrap="non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687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457201" y="1532661"/>
            <a:ext cx="3333134" cy="4308872"/>
          </a:xfrm>
          <a:prstGeom prst="rect">
            <a:avLst/>
          </a:prstGeom>
          <a:noFill/>
        </p:spPr>
        <p:txBody>
          <a:bodyPr wrap="square" rtlCol="0">
            <a:spAutoFit/>
          </a:bodyPr>
          <a:lstStyle/>
          <a:p>
            <a:pPr marL="342900" indent="-342900"/>
            <a:r>
              <a:rPr lang="en-US" sz="2000" b="1" dirty="0" smtClean="0">
                <a:solidFill>
                  <a:srgbClr val="C00000"/>
                </a:solidFill>
              </a:rPr>
              <a:t>ADDING MEDICAL</a:t>
            </a:r>
          </a:p>
          <a:p>
            <a:pPr marL="342900" indent="-342900"/>
            <a:r>
              <a:rPr lang="en-US" sz="2000" b="1" dirty="0" smtClean="0">
                <a:solidFill>
                  <a:srgbClr val="C00000"/>
                </a:solidFill>
              </a:rPr>
              <a:t>DIAGNOSIS:</a:t>
            </a:r>
          </a:p>
          <a:p>
            <a:pPr marL="342900" indent="-342900"/>
            <a:endParaRPr lang="en-US" dirty="0" smtClean="0">
              <a:solidFill>
                <a:srgbClr val="C00000"/>
              </a:solidFill>
            </a:endParaRPr>
          </a:p>
          <a:p>
            <a:pPr marL="398463" indent="-398463">
              <a:lnSpc>
                <a:spcPct val="90000"/>
              </a:lnSpc>
              <a:buAutoNum type="arabicPeriod" startAt="16"/>
            </a:pPr>
            <a:r>
              <a:rPr lang="en-US" sz="2000" i="1" dirty="0" smtClean="0"/>
              <a:t>To add Medical Diagnosis, go to a blank space in the Nursing Diagnosis area and place a </a:t>
            </a:r>
            <a:r>
              <a:rPr lang="en-US" sz="2000" b="1" i="1" dirty="0" smtClean="0">
                <a:solidFill>
                  <a:srgbClr val="C00000"/>
                </a:solidFill>
              </a:rPr>
              <a:t>/ </a:t>
            </a:r>
            <a:r>
              <a:rPr lang="en-US" sz="2000" i="1" dirty="0" smtClean="0"/>
              <a:t>(slash) prior to entering the first 3 letters of the Medical Diagnosis.  Press F9 or click the Look Up icon to access the list.  Choose the appropriate Medical Diagnosis and repeat procedures  7-14.</a:t>
            </a:r>
          </a:p>
        </p:txBody>
      </p:sp>
      <p:pic>
        <p:nvPicPr>
          <p:cNvPr id="91138" name="Picture 2"/>
          <p:cNvPicPr>
            <a:picLocks noChangeAspect="1" noChangeArrowheads="1"/>
          </p:cNvPicPr>
          <p:nvPr/>
        </p:nvPicPr>
        <p:blipFill>
          <a:blip r:embed="rId3" cstate="print"/>
          <a:srcRect l="3535" t="6043" r="49106" b="10469"/>
          <a:stretch>
            <a:fillRect/>
          </a:stretch>
        </p:blipFill>
        <p:spPr bwMode="auto">
          <a:xfrm>
            <a:off x="3982065" y="1666568"/>
            <a:ext cx="4703148" cy="4331954"/>
          </a:xfrm>
          <a:prstGeom prst="rect">
            <a:avLst/>
          </a:prstGeom>
          <a:noFill/>
          <a:ln w="9525">
            <a:noFill/>
            <a:miter lim="800000"/>
            <a:headEnd/>
            <a:tailEnd/>
          </a:ln>
        </p:spPr>
      </p:pic>
      <p:sp>
        <p:nvSpPr>
          <p:cNvPr id="13" name="Oval 12"/>
          <p:cNvSpPr/>
          <p:nvPr/>
        </p:nvSpPr>
        <p:spPr>
          <a:xfrm>
            <a:off x="3790335" y="3687097"/>
            <a:ext cx="1119117" cy="5914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p:cNvSpPr txBox="1">
            <a:spLocks/>
          </p:cNvSpPr>
          <p:nvPr/>
        </p:nvSpPr>
        <p:spPr>
          <a:xfrm>
            <a:off x="457201" y="531227"/>
            <a:ext cx="8228012" cy="607325"/>
          </a:xfrm>
          <a:prstGeom prst="rect">
            <a:avLst/>
          </a:prstGeom>
        </p:spPr>
        <p:txBody>
          <a:bodyPr vert="horz" lIns="0" tIns="0" rIns="0" bIns="0" rtlCol="0" anchor="b" anchorCtr="0">
            <a:noAutofit/>
          </a:bodyPr>
          <a:lstStyle/>
          <a:p>
            <a:pPr marL="0" marR="0" lvl="0" indent="0" algn="l" defTabSz="914400" rtl="0" eaLnBrk="1" fontAlgn="auto" latinLnBrk="0" hangingPunct="1">
              <a:lnSpc>
                <a:spcPts val="2600"/>
              </a:lnSpc>
              <a:spcBef>
                <a:spcPct val="0"/>
              </a:spcBef>
              <a:spcAft>
                <a:spcPts val="0"/>
              </a:spcAft>
              <a:buClrTx/>
              <a:buSzTx/>
              <a:buFontTx/>
              <a:buNone/>
              <a:tabLst/>
              <a:defRPr/>
            </a:pPr>
            <a:r>
              <a:rPr kumimoji="0" lang="en-US" sz="4400" b="1" i="0" u="none" strike="noStrike" kern="1200" cap="small" spc="0" normalizeH="0" baseline="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rPr>
              <a:t>Individualizing Plan</a:t>
            </a:r>
            <a:r>
              <a:rPr kumimoji="0" lang="en-US" sz="4400" b="1" i="0" u="none" strike="noStrike" kern="1200" cap="small" spc="0" normalizeH="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rPr>
              <a:t> of Care</a:t>
            </a:r>
            <a:endParaRPr kumimoji="0" lang="en-US" sz="4400" b="1" i="0" u="none" strike="noStrike" kern="1200" cap="small" spc="0" normalizeH="0" baseline="0" noProof="0" dirty="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endParaRPr>
          </a:p>
        </p:txBody>
      </p:sp>
    </p:spTree>
    <p:extLst>
      <p:ext uri="{BB962C8B-B14F-4D97-AF65-F5344CB8AC3E}">
        <p14:creationId xmlns:p14="http://schemas.microsoft.com/office/powerpoint/2010/main" xmlns="" val="34560891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38</a:t>
            </a:fld>
            <a:endParaRPr lang="en-US"/>
          </a:p>
        </p:txBody>
      </p:sp>
      <p:sp>
        <p:nvSpPr>
          <p:cNvPr id="5" name="TextBox 4"/>
          <p:cNvSpPr txBox="1"/>
          <p:nvPr/>
        </p:nvSpPr>
        <p:spPr>
          <a:xfrm>
            <a:off x="968188" y="1926660"/>
            <a:ext cx="7380192" cy="3416320"/>
          </a:xfrm>
          <a:prstGeom prst="rect">
            <a:avLst/>
          </a:prstGeom>
          <a:noFill/>
        </p:spPr>
        <p:txBody>
          <a:bodyPr wrap="square" rtlCol="0">
            <a:spAutoFit/>
          </a:bodyPr>
          <a:lstStyle/>
          <a:p>
            <a:r>
              <a:rPr lang="en-US" sz="2400" b="1" dirty="0" smtClean="0">
                <a:solidFill>
                  <a:schemeClr val="tx2"/>
                </a:solidFill>
              </a:rPr>
              <a:t>Plan of care is to be kept accurate and current and updated on a regular basis:</a:t>
            </a:r>
          </a:p>
          <a:p>
            <a:endParaRPr lang="en-US" b="1" dirty="0" smtClean="0"/>
          </a:p>
          <a:p>
            <a:pPr marL="914400" indent="-457200">
              <a:buClr>
                <a:schemeClr val="accent4">
                  <a:lumMod val="60000"/>
                  <a:lumOff val="40000"/>
                </a:schemeClr>
              </a:buClr>
              <a:buFont typeface="Wingdings" pitchFamily="2" charset="2"/>
              <a:buChar char="ü"/>
            </a:pPr>
            <a:r>
              <a:rPr lang="en-US" sz="2200" i="1" dirty="0" smtClean="0">
                <a:solidFill>
                  <a:schemeClr val="tx2"/>
                </a:solidFill>
              </a:rPr>
              <a:t>When a goal is met/revised</a:t>
            </a:r>
          </a:p>
          <a:p>
            <a:pPr marL="914400" indent="-457200">
              <a:buClr>
                <a:schemeClr val="accent4">
                  <a:lumMod val="60000"/>
                  <a:lumOff val="40000"/>
                </a:schemeClr>
              </a:buClr>
              <a:buFont typeface="Wingdings" pitchFamily="2" charset="2"/>
              <a:buChar char="ü"/>
            </a:pPr>
            <a:r>
              <a:rPr lang="en-US" sz="2200" i="1" dirty="0" smtClean="0">
                <a:solidFill>
                  <a:schemeClr val="tx2"/>
                </a:solidFill>
              </a:rPr>
              <a:t>When a problem is added or resolved</a:t>
            </a:r>
          </a:p>
          <a:p>
            <a:pPr marL="914400" indent="-457200">
              <a:buClr>
                <a:schemeClr val="accent4">
                  <a:lumMod val="60000"/>
                  <a:lumOff val="40000"/>
                </a:schemeClr>
              </a:buClr>
              <a:buFont typeface="Wingdings" pitchFamily="2" charset="2"/>
              <a:buChar char="ü"/>
            </a:pPr>
            <a:r>
              <a:rPr lang="en-US" sz="2200" i="1" dirty="0" smtClean="0">
                <a:solidFill>
                  <a:schemeClr val="tx2"/>
                </a:solidFill>
              </a:rPr>
              <a:t>When interventions are added/deleted/performed/</a:t>
            </a:r>
          </a:p>
          <a:p>
            <a:pPr marL="914400" indent="-457200">
              <a:buClr>
                <a:schemeClr val="accent4">
                  <a:lumMod val="60000"/>
                  <a:lumOff val="40000"/>
                </a:schemeClr>
              </a:buClr>
            </a:pPr>
            <a:r>
              <a:rPr lang="en-US" sz="2200" i="1" dirty="0" smtClean="0">
                <a:solidFill>
                  <a:schemeClr val="tx2"/>
                </a:solidFill>
              </a:rPr>
              <a:t> 	 frequency changed</a:t>
            </a:r>
          </a:p>
          <a:p>
            <a:pPr marL="914400" indent="-457200">
              <a:buClr>
                <a:schemeClr val="accent4">
                  <a:lumMod val="60000"/>
                  <a:lumOff val="40000"/>
                </a:schemeClr>
              </a:buClr>
              <a:buFont typeface="Wingdings" pitchFamily="2" charset="2"/>
              <a:buChar char="ü"/>
            </a:pPr>
            <a:r>
              <a:rPr lang="en-US" sz="2200" i="1" dirty="0" smtClean="0">
                <a:solidFill>
                  <a:schemeClr val="tx2"/>
                </a:solidFill>
              </a:rPr>
              <a:t>Updated to reflect changes/plans identified in Treatment Team</a:t>
            </a:r>
          </a:p>
          <a:p>
            <a:endParaRPr lang="en-US" dirty="0"/>
          </a:p>
        </p:txBody>
      </p:sp>
      <p:sp>
        <p:nvSpPr>
          <p:cNvPr id="7" name="Title 3"/>
          <p:cNvSpPr txBox="1">
            <a:spLocks/>
          </p:cNvSpPr>
          <p:nvPr/>
        </p:nvSpPr>
        <p:spPr>
          <a:xfrm>
            <a:off x="457201" y="457200"/>
            <a:ext cx="8228012" cy="607325"/>
          </a:xfrm>
          <a:prstGeom prst="rect">
            <a:avLst/>
          </a:prstGeom>
        </p:spPr>
        <p:txBody>
          <a:bodyPr vert="horz" lIns="0" tIns="0" rIns="0" bIns="0" rtlCol="0" anchor="b" anchorCtr="0">
            <a:noAutofit/>
          </a:bodyPr>
          <a:lstStyle/>
          <a:p>
            <a:pPr marL="0" marR="0" lvl="0" indent="0" algn="l" defTabSz="914400" rtl="0" eaLnBrk="1" fontAlgn="auto" latinLnBrk="0" hangingPunct="1">
              <a:lnSpc>
                <a:spcPts val="2600"/>
              </a:lnSpc>
              <a:spcBef>
                <a:spcPct val="0"/>
              </a:spcBef>
              <a:spcAft>
                <a:spcPts val="0"/>
              </a:spcAft>
              <a:buClrTx/>
              <a:buSzTx/>
              <a:buFontTx/>
              <a:buNone/>
              <a:tabLst/>
              <a:defRPr/>
            </a:pPr>
            <a:r>
              <a:rPr kumimoji="0" lang="en-US" sz="4400" b="1" i="0" u="none" strike="noStrike" kern="1200" cap="small" spc="0" normalizeH="0" baseline="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rPr>
              <a:t>Updating Plan</a:t>
            </a:r>
            <a:r>
              <a:rPr kumimoji="0" lang="en-US" sz="4400" b="1" i="0" u="none" strike="noStrike" kern="1200" cap="small" spc="0" normalizeH="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rPr>
              <a:t> of Care</a:t>
            </a:r>
            <a:endParaRPr kumimoji="0" lang="en-US" sz="4400" b="1" i="0" u="none" strike="noStrike" kern="1200" cap="small" spc="0" normalizeH="0" baseline="0" noProof="0" dirty="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39</a:t>
            </a:fld>
            <a:endParaRPr lang="en-US"/>
          </a:p>
        </p:txBody>
      </p:sp>
      <p:sp>
        <p:nvSpPr>
          <p:cNvPr id="4" name="TextBox 3"/>
          <p:cNvSpPr txBox="1"/>
          <p:nvPr/>
        </p:nvSpPr>
        <p:spPr>
          <a:xfrm>
            <a:off x="1075311" y="1776357"/>
            <a:ext cx="5606502" cy="2677656"/>
          </a:xfrm>
          <a:prstGeom prst="rect">
            <a:avLst/>
          </a:prstGeom>
          <a:noFill/>
        </p:spPr>
        <p:txBody>
          <a:bodyPr wrap="square" rtlCol="0">
            <a:spAutoFit/>
          </a:bodyPr>
          <a:lstStyle/>
          <a:p>
            <a:pPr algn="ctr"/>
            <a:endParaRPr lang="en-US" sz="4400" b="1" dirty="0" smtClean="0">
              <a:solidFill>
                <a:srgbClr val="FF6600"/>
              </a:solidFill>
              <a:effectLst>
                <a:outerShdw blurRad="38100" dist="38100" dir="2700000" algn="tl">
                  <a:srgbClr val="000000">
                    <a:alpha val="43137"/>
                  </a:srgbClr>
                </a:outerShdw>
              </a:effectLst>
            </a:endParaRPr>
          </a:p>
          <a:p>
            <a:pPr algn="ctr"/>
            <a:r>
              <a:rPr lang="en-US" sz="4400" b="1" dirty="0" smtClean="0">
                <a:solidFill>
                  <a:srgbClr val="FF6600"/>
                </a:solidFill>
                <a:effectLst>
                  <a:outerShdw blurRad="38100" dist="38100" dir="2700000" algn="tl">
                    <a:srgbClr val="000000">
                      <a:alpha val="43137"/>
                    </a:srgbClr>
                  </a:outerShdw>
                </a:effectLst>
              </a:rPr>
              <a:t>Remember : </a:t>
            </a:r>
          </a:p>
          <a:p>
            <a:pPr algn="ctr"/>
            <a:r>
              <a:rPr lang="en-US" sz="4000" b="1" i="1" dirty="0" smtClean="0">
                <a:solidFill>
                  <a:srgbClr val="FF6600"/>
                </a:solidFill>
              </a:rPr>
              <a:t>If it is not documented it is not done!</a:t>
            </a:r>
            <a:endParaRPr lang="en-US" sz="4000" b="1" i="1" dirty="0">
              <a:solidFill>
                <a:srgbClr val="FF6600"/>
              </a:solidFill>
            </a:endParaRPr>
          </a:p>
        </p:txBody>
      </p:sp>
      <p:sp>
        <p:nvSpPr>
          <p:cNvPr id="5" name="Title 3"/>
          <p:cNvSpPr txBox="1">
            <a:spLocks/>
          </p:cNvSpPr>
          <p:nvPr/>
        </p:nvSpPr>
        <p:spPr>
          <a:xfrm>
            <a:off x="457201" y="459475"/>
            <a:ext cx="8228012" cy="607325"/>
          </a:xfrm>
          <a:prstGeom prst="rect">
            <a:avLst/>
          </a:prstGeom>
        </p:spPr>
        <p:txBody>
          <a:bodyPr vert="horz" lIns="0" tIns="0" rIns="0" bIns="0" rtlCol="0" anchor="b" anchorCtr="0">
            <a:noAutofit/>
          </a:bodyPr>
          <a:lstStyle/>
          <a:p>
            <a:pPr marL="0" marR="0" lvl="0" indent="0" algn="l" defTabSz="914400" rtl="0" eaLnBrk="1" fontAlgn="auto" latinLnBrk="0" hangingPunct="1">
              <a:lnSpc>
                <a:spcPts val="2600"/>
              </a:lnSpc>
              <a:spcBef>
                <a:spcPct val="0"/>
              </a:spcBef>
              <a:spcAft>
                <a:spcPts val="0"/>
              </a:spcAft>
              <a:buClrTx/>
              <a:buSzTx/>
              <a:buFontTx/>
              <a:buNone/>
              <a:tabLst/>
              <a:defRPr/>
            </a:pPr>
            <a:r>
              <a:rPr kumimoji="0" lang="en-US" sz="4400" b="1" i="0" u="none" strike="noStrike" kern="1200" cap="small" spc="0" normalizeH="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rPr>
              <a:t>Documentation</a:t>
            </a:r>
            <a:endParaRPr kumimoji="0" lang="en-US" sz="4400" b="1" i="0" u="none" strike="noStrike" kern="1200" cap="small" spc="0" normalizeH="0" noProof="0" dirty="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endParaRPr>
          </a:p>
        </p:txBody>
      </p:sp>
      <p:pic>
        <p:nvPicPr>
          <p:cNvPr id="137218" name="Picture 2" descr="http://www.appliancesonlineblog.com.au/wp-content/uploads/2012/11/dont-forget.jpg"/>
          <p:cNvPicPr>
            <a:picLocks noChangeAspect="1" noChangeArrowheads="1"/>
          </p:cNvPicPr>
          <p:nvPr/>
        </p:nvPicPr>
        <p:blipFill>
          <a:blip r:embed="rId2" cstate="print"/>
          <a:srcRect/>
          <a:stretch>
            <a:fillRect/>
          </a:stretch>
        </p:blipFill>
        <p:spPr bwMode="auto">
          <a:xfrm>
            <a:off x="6681813" y="2088510"/>
            <a:ext cx="1573283" cy="236550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a:t>
            </a:fld>
            <a:endParaRPr lang="en-US"/>
          </a:p>
        </p:txBody>
      </p:sp>
      <p:sp>
        <p:nvSpPr>
          <p:cNvPr id="3" name="Content Placeholder 2"/>
          <p:cNvSpPr>
            <a:spLocks noGrp="1"/>
          </p:cNvSpPr>
          <p:nvPr>
            <p:ph sz="quarter" idx="12"/>
          </p:nvPr>
        </p:nvSpPr>
        <p:spPr>
          <a:xfrm>
            <a:off x="945931" y="1576551"/>
            <a:ext cx="7402449" cy="4524211"/>
          </a:xfrm>
        </p:spPr>
        <p:txBody>
          <a:bodyPr>
            <a:normAutofit/>
          </a:bodyPr>
          <a:lstStyle/>
          <a:p>
            <a:pPr indent="3175">
              <a:buNone/>
            </a:pPr>
            <a:r>
              <a:rPr lang="en-US" sz="2200" b="1" i="1" dirty="0" smtClean="0">
                <a:latin typeface="+mn-lt"/>
              </a:rPr>
              <a:t>The Plan  of Care</a:t>
            </a:r>
          </a:p>
          <a:p>
            <a:pPr marL="693738" indent="-236538"/>
            <a:r>
              <a:rPr lang="en-US" sz="2000" dirty="0" smtClean="0">
                <a:latin typeface="+mn-lt"/>
              </a:rPr>
              <a:t>Is a set of actions the nurse will implement to resolve or support the nursing diagnosis as identified by the nursing assessment.  </a:t>
            </a:r>
          </a:p>
          <a:p>
            <a:pPr marL="693738" indent="-236538"/>
            <a:r>
              <a:rPr lang="en-US" sz="2000" dirty="0" smtClean="0">
                <a:latin typeface="+mn-lt"/>
              </a:rPr>
              <a:t>It outlines the nursing care to be provided to a patient and guides in the ongoing provision of care and assists in the evaluation of that care.</a:t>
            </a:r>
            <a:endParaRPr lang="en-US" sz="2000" dirty="0">
              <a:latin typeface="+mn-lt"/>
            </a:endParaRPr>
          </a:p>
        </p:txBody>
      </p:sp>
      <p:sp>
        <p:nvSpPr>
          <p:cNvPr id="4" name="Title 3"/>
          <p:cNvSpPr>
            <a:spLocks noGrp="1"/>
          </p:cNvSpPr>
          <p:nvPr>
            <p:ph type="title"/>
          </p:nvPr>
        </p:nvSpPr>
        <p:spPr/>
        <p:txBody>
          <a:bodyPr/>
          <a:lstStyle/>
          <a:p>
            <a:r>
              <a:rPr lang="en-US" sz="4400" b="1" cap="small" dirty="0" smtClean="0">
                <a:effectLst>
                  <a:outerShdw blurRad="38100" dist="38100" dir="2700000" algn="tl">
                    <a:srgbClr val="000000">
                      <a:alpha val="43137"/>
                    </a:srgbClr>
                  </a:outerShdw>
                </a:effectLst>
                <a:latin typeface="+mn-lt"/>
              </a:rPr>
              <a:t>Definition</a:t>
            </a:r>
            <a:endParaRPr lang="en-US" sz="4400" b="1" cap="small"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40</a:t>
            </a:fld>
            <a:endParaRPr lang="en-US"/>
          </a:p>
        </p:txBody>
      </p:sp>
      <p:sp>
        <p:nvSpPr>
          <p:cNvPr id="3" name="Content Placeholder 2"/>
          <p:cNvSpPr>
            <a:spLocks noGrp="1"/>
          </p:cNvSpPr>
          <p:nvPr>
            <p:ph sz="quarter" idx="12"/>
          </p:nvPr>
        </p:nvSpPr>
        <p:spPr>
          <a:xfrm>
            <a:off x="914401" y="1460090"/>
            <a:ext cx="7433979" cy="4188542"/>
          </a:xfrm>
        </p:spPr>
        <p:txBody>
          <a:bodyPr>
            <a:normAutofit/>
          </a:bodyPr>
          <a:lstStyle/>
          <a:p>
            <a:pPr marL="3175" indent="-3175" algn="ctr">
              <a:spcAft>
                <a:spcPts val="0"/>
              </a:spcAft>
              <a:buNone/>
            </a:pPr>
            <a:r>
              <a:rPr lang="en-US" b="1" dirty="0" smtClean="0">
                <a:latin typeface="+mn-lt"/>
              </a:rPr>
              <a:t>After reviewing the module, </a:t>
            </a:r>
          </a:p>
          <a:p>
            <a:pPr marL="3175" indent="-3175" algn="ctr">
              <a:spcAft>
                <a:spcPts val="0"/>
              </a:spcAft>
              <a:buNone/>
            </a:pPr>
            <a:r>
              <a:rPr lang="en-US" b="1" dirty="0" smtClean="0">
                <a:latin typeface="+mn-lt"/>
              </a:rPr>
              <a:t>complete the ON-Line Post Test </a:t>
            </a:r>
          </a:p>
          <a:p>
            <a:pPr marL="3175" indent="-3175" algn="ctr">
              <a:spcAft>
                <a:spcPts val="0"/>
              </a:spcAft>
              <a:buNone/>
            </a:pPr>
            <a:r>
              <a:rPr lang="en-US" b="1" dirty="0" smtClean="0">
                <a:latin typeface="+mn-lt"/>
              </a:rPr>
              <a:t>and </a:t>
            </a:r>
          </a:p>
          <a:p>
            <a:pPr marL="3175" indent="-3175" algn="ctr">
              <a:spcAft>
                <a:spcPts val="0"/>
              </a:spcAft>
              <a:buNone/>
            </a:pPr>
            <a:r>
              <a:rPr lang="en-US" b="1" dirty="0" smtClean="0">
                <a:latin typeface="+mn-lt"/>
              </a:rPr>
              <a:t>develop a written</a:t>
            </a:r>
          </a:p>
          <a:p>
            <a:pPr marL="3175" indent="-3175" algn="ctr">
              <a:buNone/>
            </a:pPr>
            <a:r>
              <a:rPr lang="en-US" sz="5400" b="1" dirty="0" smtClean="0">
                <a:solidFill>
                  <a:srgbClr val="FF6600"/>
                </a:solidFill>
                <a:effectLst>
                  <a:outerShdw blurRad="38100" dist="38100" dir="2700000" algn="tl">
                    <a:srgbClr val="000000">
                      <a:alpha val="43137"/>
                    </a:srgbClr>
                  </a:outerShdw>
                </a:effectLst>
                <a:latin typeface="+mn-lt"/>
              </a:rPr>
              <a:t>“PLAN of CARE” </a:t>
            </a:r>
          </a:p>
          <a:p>
            <a:pPr marL="3175" indent="-3175" algn="ctr">
              <a:buNone/>
            </a:pPr>
            <a:r>
              <a:rPr lang="en-US" b="1" dirty="0" smtClean="0">
                <a:latin typeface="+mn-lt"/>
              </a:rPr>
              <a:t>based on the following scenario and submit it to your educator or to Education Dept.</a:t>
            </a:r>
          </a:p>
          <a:p>
            <a:pPr marL="460375" indent="-3175" algn="ctr">
              <a:spcAft>
                <a:spcPts val="0"/>
              </a:spcAft>
              <a:buNone/>
            </a:pPr>
            <a:endParaRPr lang="en-US" sz="1800" b="1" i="1" dirty="0" smtClean="0">
              <a:solidFill>
                <a:srgbClr val="C00000"/>
              </a:solidFill>
              <a:latin typeface="+mn-lt"/>
            </a:endParaRPr>
          </a:p>
          <a:p>
            <a:pPr marL="460375" indent="-3175" algn="ctr">
              <a:spcAft>
                <a:spcPts val="0"/>
              </a:spcAft>
              <a:buNone/>
            </a:pPr>
            <a:r>
              <a:rPr lang="en-US" sz="2000" b="1" i="1" dirty="0" smtClean="0">
                <a:solidFill>
                  <a:srgbClr val="C00000"/>
                </a:solidFill>
                <a:latin typeface="+mn-lt"/>
              </a:rPr>
              <a:t>You will NOT receive credit if you do not submit your </a:t>
            </a:r>
          </a:p>
          <a:p>
            <a:pPr marL="460375" indent="-3175" algn="ctr">
              <a:spcAft>
                <a:spcPts val="0"/>
              </a:spcAft>
              <a:buNone/>
            </a:pPr>
            <a:r>
              <a:rPr lang="en-US" sz="2000" b="1" i="1" dirty="0" smtClean="0">
                <a:solidFill>
                  <a:srgbClr val="C00000"/>
                </a:solidFill>
                <a:latin typeface="+mn-lt"/>
              </a:rPr>
              <a:t>completed plan of care.</a:t>
            </a:r>
            <a:endParaRPr lang="en-US" sz="2000" b="1" i="1" dirty="0">
              <a:solidFill>
                <a:srgbClr val="C00000"/>
              </a:solidFill>
              <a:latin typeface="+mn-lt"/>
            </a:endParaRPr>
          </a:p>
        </p:txBody>
      </p:sp>
      <p:sp>
        <p:nvSpPr>
          <p:cNvPr id="6" name="Title 3"/>
          <p:cNvSpPr txBox="1">
            <a:spLocks noGrp="1"/>
          </p:cNvSpPr>
          <p:nvPr>
            <p:ph type="title"/>
          </p:nvPr>
        </p:nvSpPr>
        <p:spPr>
          <a:prstGeom prst="rect">
            <a:avLst/>
          </a:prstGeom>
        </p:spPr>
        <p:txBody>
          <a:bodyPr vert="horz" lIns="0" tIns="0" rIns="0" bIns="0" rtlCol="0" anchor="b" anchorCtr="0">
            <a:noAutofit/>
          </a:bodyPr>
          <a:lstStyle/>
          <a:p>
            <a:pPr marL="0" marR="0" lvl="0" indent="0" algn="l" defTabSz="914400" rtl="0" eaLnBrk="1" fontAlgn="auto" latinLnBrk="0" hangingPunct="1">
              <a:lnSpc>
                <a:spcPts val="2600"/>
              </a:lnSpc>
              <a:spcBef>
                <a:spcPct val="0"/>
              </a:spcBef>
              <a:spcAft>
                <a:spcPts val="0"/>
              </a:spcAft>
              <a:buClrTx/>
              <a:buSzTx/>
              <a:buFontTx/>
              <a:buNone/>
              <a:tabLst/>
              <a:defRPr/>
            </a:pPr>
            <a:r>
              <a:rPr lang="en-US" sz="4400" b="1" cap="small" dirty="0" smtClean="0">
                <a:effectLst>
                  <a:outerShdw blurRad="38100" dist="38100" dir="2700000" algn="tl">
                    <a:srgbClr val="000000">
                      <a:alpha val="43137"/>
                    </a:srgbClr>
                  </a:outerShdw>
                </a:effectLst>
                <a:latin typeface="Cambria" pitchFamily="18" charset="0"/>
              </a:rPr>
              <a:t>Final Exam</a:t>
            </a:r>
            <a:endParaRPr kumimoji="0" lang="en-US" sz="4400" b="1" i="0" u="none" strike="noStrike" kern="1200" cap="small" spc="0" normalizeH="0" noProof="0" dirty="0">
              <a:ln>
                <a:noFill/>
              </a:ln>
              <a:solidFill>
                <a:schemeClr val="tx1"/>
              </a:solidFill>
              <a:effectLst>
                <a:outerShdw blurRad="38100" dist="38100" dir="2700000" algn="tl">
                  <a:srgbClr val="000000">
                    <a:alpha val="43137"/>
                  </a:srgbClr>
                </a:outerShdw>
              </a:effectLst>
              <a:uLnTx/>
              <a:uFillTx/>
              <a:latin typeface="Cambria" pitchFamily="18" charset="0"/>
              <a:ea typeface="+mj-ea"/>
              <a:cs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41</a:t>
            </a:fld>
            <a:endParaRPr lang="en-US"/>
          </a:p>
        </p:txBody>
      </p:sp>
      <p:sp>
        <p:nvSpPr>
          <p:cNvPr id="3" name="Content Placeholder 2"/>
          <p:cNvSpPr>
            <a:spLocks noGrp="1"/>
          </p:cNvSpPr>
          <p:nvPr>
            <p:ph sz="quarter" idx="12"/>
          </p:nvPr>
        </p:nvSpPr>
        <p:spPr>
          <a:xfrm>
            <a:off x="693173" y="1381125"/>
            <a:ext cx="7655207" cy="4719638"/>
          </a:xfrm>
        </p:spPr>
        <p:txBody>
          <a:bodyPr>
            <a:normAutofit lnSpcReduction="10000"/>
          </a:bodyPr>
          <a:lstStyle/>
          <a:p>
            <a:pPr>
              <a:buNone/>
            </a:pPr>
            <a:r>
              <a:rPr lang="en-US" sz="1800" dirty="0" smtClean="0">
                <a:latin typeface="+mn-lt"/>
              </a:rPr>
              <a:t>This is the case of Mrs. D, a 35 y/o who presented to the ED with chief complain of “heartburn.”  The symptom started when she was sitting at home watching TV approximately 2 pm when she experienced “heartburn.”  Assuming the discomfort was because of something she ate, she dismissed the discomfort and took Tums.  After about two hours, she explains the “heartburn” was not getting better and it was now more of a dull pain that seemed to spread to her shoulders.  She also started to have shortness of breath, and so it prompted her husband to call 911. </a:t>
            </a:r>
          </a:p>
          <a:p>
            <a:pPr>
              <a:buNone/>
            </a:pPr>
            <a:r>
              <a:rPr lang="en-US" sz="1800" dirty="0" smtClean="0">
                <a:latin typeface="+mn-lt"/>
              </a:rPr>
              <a:t>While in the ED, Mrs. D seemed to be holding on to her chest and looked teary-eyed.  When asked about any pain, she described pain in her chest as “burning” and with a score of 6 from a scale of 1-10.  She verbalized feeling “scared and worried” of her condition.  Her husband at the bedside for support.</a:t>
            </a:r>
          </a:p>
          <a:p>
            <a:pPr>
              <a:buNone/>
            </a:pPr>
            <a:r>
              <a:rPr lang="en-US" sz="1800" dirty="0" smtClean="0">
                <a:latin typeface="+mn-lt"/>
              </a:rPr>
              <a:t>Past medical history includes two normal deliveries, history of diabetes mellitus diagnosed after she had her 2</a:t>
            </a:r>
            <a:r>
              <a:rPr lang="en-US" sz="1800" baseline="30000" dirty="0" smtClean="0">
                <a:latin typeface="+mn-lt"/>
              </a:rPr>
              <a:t>nd</a:t>
            </a:r>
            <a:r>
              <a:rPr lang="en-US" sz="1800" dirty="0" smtClean="0">
                <a:latin typeface="+mn-lt"/>
              </a:rPr>
              <a:t> child 5 years ago.  A history of hypertension that is controlled with medication.  She has no family history of any medical problems.  Both parents are well and her only sibling is also well and healthy.</a:t>
            </a:r>
            <a:endParaRPr lang="en-US" dirty="0" smtClean="0"/>
          </a:p>
        </p:txBody>
      </p:sp>
      <p:sp>
        <p:nvSpPr>
          <p:cNvPr id="4" name="Title 3"/>
          <p:cNvSpPr>
            <a:spLocks noGrp="1"/>
          </p:cNvSpPr>
          <p:nvPr>
            <p:ph type="title"/>
          </p:nvPr>
        </p:nvSpPr>
        <p:spPr/>
        <p:txBody>
          <a:bodyPr/>
          <a:lstStyle/>
          <a:p>
            <a:r>
              <a:rPr lang="en-US" sz="4400" b="1" cap="small" dirty="0" smtClean="0">
                <a:effectLst>
                  <a:outerShdw blurRad="38100" dist="38100" dir="2700000" algn="tl">
                    <a:srgbClr val="000000">
                      <a:alpha val="43137"/>
                    </a:srgbClr>
                  </a:outerShdw>
                </a:effectLst>
                <a:latin typeface="Cambria" pitchFamily="18" charset="0"/>
              </a:rPr>
              <a:t>Case Scenario</a:t>
            </a:r>
            <a:endParaRPr lang="en-US" sz="4400" b="1" cap="small" dirty="0">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42</a:t>
            </a:fld>
            <a:endParaRPr lang="en-US"/>
          </a:p>
        </p:txBody>
      </p:sp>
      <p:sp>
        <p:nvSpPr>
          <p:cNvPr id="3" name="Content Placeholder 2"/>
          <p:cNvSpPr>
            <a:spLocks noGrp="1"/>
          </p:cNvSpPr>
          <p:nvPr>
            <p:ph sz="quarter" idx="12"/>
          </p:nvPr>
        </p:nvSpPr>
        <p:spPr>
          <a:xfrm>
            <a:off x="596913" y="1381124"/>
            <a:ext cx="7655206" cy="1804529"/>
          </a:xfrm>
        </p:spPr>
        <p:txBody>
          <a:bodyPr>
            <a:normAutofit/>
          </a:bodyPr>
          <a:lstStyle/>
          <a:p>
            <a:pPr marL="239713" indent="454025">
              <a:buNone/>
            </a:pPr>
            <a:r>
              <a:rPr lang="en-US" sz="1800" dirty="0" smtClean="0">
                <a:latin typeface="+mn-lt"/>
              </a:rPr>
              <a:t>She is currently on </a:t>
            </a:r>
            <a:r>
              <a:rPr lang="en-US" sz="1800" dirty="0" err="1" smtClean="0">
                <a:latin typeface="+mn-lt"/>
              </a:rPr>
              <a:t>Glucophage</a:t>
            </a:r>
            <a:r>
              <a:rPr lang="en-US" sz="1800" dirty="0" smtClean="0">
                <a:latin typeface="+mn-lt"/>
              </a:rPr>
              <a:t>  500 mg twice a day and </a:t>
            </a:r>
            <a:r>
              <a:rPr lang="en-US" sz="1800" dirty="0" err="1" smtClean="0">
                <a:latin typeface="+mn-lt"/>
              </a:rPr>
              <a:t>Toprol</a:t>
            </a:r>
            <a:r>
              <a:rPr lang="en-US" sz="1800" dirty="0" smtClean="0">
                <a:latin typeface="+mn-lt"/>
              </a:rPr>
              <a:t> 50mg once a day.</a:t>
            </a:r>
          </a:p>
          <a:p>
            <a:pPr marL="239713" indent="454025">
              <a:buNone/>
            </a:pPr>
            <a:r>
              <a:rPr lang="en-US" sz="1800" dirty="0" smtClean="0">
                <a:latin typeface="+mn-lt"/>
              </a:rPr>
              <a:t>Vital signs were B/P 160/84, RR 20, PR 89, Temp 98.8, O2 sat 98% on room air, blood sugar 95.  Blood works, EKG, chest x-ray were completed.  So far, Mrs. D’s blood works and EKG were all normal, however, the physician admitted her for further evaluation.  </a:t>
            </a:r>
          </a:p>
        </p:txBody>
      </p:sp>
      <p:sp>
        <p:nvSpPr>
          <p:cNvPr id="4" name="Title 3"/>
          <p:cNvSpPr>
            <a:spLocks noGrp="1"/>
          </p:cNvSpPr>
          <p:nvPr>
            <p:ph type="title"/>
          </p:nvPr>
        </p:nvSpPr>
        <p:spPr/>
        <p:txBody>
          <a:bodyPr/>
          <a:lstStyle/>
          <a:p>
            <a:r>
              <a:rPr lang="en-US" sz="4400" b="1" cap="small" dirty="0" smtClean="0">
                <a:effectLst>
                  <a:outerShdw blurRad="38100" dist="38100" dir="2700000" algn="tl">
                    <a:srgbClr val="000000">
                      <a:alpha val="43137"/>
                    </a:srgbClr>
                  </a:outerShdw>
                </a:effectLst>
                <a:latin typeface="Cambria" pitchFamily="18" charset="0"/>
              </a:rPr>
              <a:t>Case Scenario</a:t>
            </a:r>
            <a:endParaRPr lang="en-US" sz="4400" b="1" cap="small" dirty="0">
              <a:effectLst>
                <a:outerShdw blurRad="38100" dist="38100" dir="2700000" algn="tl">
                  <a:srgbClr val="000000">
                    <a:alpha val="43137"/>
                  </a:srgbClr>
                </a:outerShdw>
              </a:effectLst>
              <a:latin typeface="Cambria" pitchFamily="18" charset="0"/>
            </a:endParaRPr>
          </a:p>
        </p:txBody>
      </p:sp>
      <p:pic>
        <p:nvPicPr>
          <p:cNvPr id="1025" name="Picture 1" descr="http://wwwdelivery.superstock.com/WI/223/1560/PreviewComp/SuperStock_1560R-2052225.jpg"/>
          <p:cNvPicPr>
            <a:picLocks noChangeAspect="1" noChangeArrowheads="1"/>
          </p:cNvPicPr>
          <p:nvPr/>
        </p:nvPicPr>
        <p:blipFill>
          <a:blip r:embed="rId2" cstate="print"/>
          <a:srcRect/>
          <a:stretch>
            <a:fillRect/>
          </a:stretch>
        </p:blipFill>
        <p:spPr bwMode="auto">
          <a:xfrm>
            <a:off x="4771873" y="3429000"/>
            <a:ext cx="3576508" cy="2601657"/>
          </a:xfrm>
          <a:prstGeom prst="rect">
            <a:avLst/>
          </a:prstGeom>
          <a:noFill/>
        </p:spPr>
      </p:pic>
      <p:sp>
        <p:nvSpPr>
          <p:cNvPr id="7" name="Rectangle 6"/>
          <p:cNvSpPr/>
          <p:nvPr/>
        </p:nvSpPr>
        <p:spPr>
          <a:xfrm>
            <a:off x="596913" y="3429000"/>
            <a:ext cx="4174960" cy="923330"/>
          </a:xfrm>
          <a:prstGeom prst="rect">
            <a:avLst/>
          </a:prstGeom>
        </p:spPr>
        <p:txBody>
          <a:bodyPr wrap="square">
            <a:spAutoFit/>
          </a:bodyPr>
          <a:lstStyle/>
          <a:p>
            <a:pPr marL="236538" indent="457200"/>
            <a:r>
              <a:rPr lang="en-US" dirty="0" smtClean="0"/>
              <a:t>She is currently waiting for transport to Telemetry, very anxious and scared.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a:p>
        </p:txBody>
      </p:sp>
      <p:sp>
        <p:nvSpPr>
          <p:cNvPr id="3" name="Content Placeholder 2"/>
          <p:cNvSpPr>
            <a:spLocks noGrp="1"/>
          </p:cNvSpPr>
          <p:nvPr>
            <p:ph sz="quarter" idx="12"/>
          </p:nvPr>
        </p:nvSpPr>
        <p:spPr>
          <a:xfrm>
            <a:off x="945931" y="1576551"/>
            <a:ext cx="7402449" cy="2373149"/>
          </a:xfrm>
        </p:spPr>
        <p:txBody>
          <a:bodyPr>
            <a:normAutofit/>
          </a:bodyPr>
          <a:lstStyle/>
          <a:p>
            <a:pPr indent="3175">
              <a:buNone/>
            </a:pPr>
            <a:r>
              <a:rPr lang="en-US" sz="2200" b="1" i="1" dirty="0" smtClean="0">
                <a:latin typeface="+mn-lt"/>
              </a:rPr>
              <a:t>The Plan of Care </a:t>
            </a:r>
          </a:p>
          <a:p>
            <a:pPr marL="693738" indent="-236538"/>
            <a:r>
              <a:rPr lang="en-US" sz="2000" dirty="0" smtClean="0">
                <a:latin typeface="+mn-lt"/>
              </a:rPr>
              <a:t>Consists of a nursing diagnosis with defining characteristics (subjective and objective data that support the diagnosis), relate factors or risk factors, expected outcomes/goals and nursing interventions.</a:t>
            </a:r>
          </a:p>
        </p:txBody>
      </p:sp>
      <p:sp>
        <p:nvSpPr>
          <p:cNvPr id="4" name="Title 3"/>
          <p:cNvSpPr>
            <a:spLocks noGrp="1"/>
          </p:cNvSpPr>
          <p:nvPr>
            <p:ph type="title"/>
          </p:nvPr>
        </p:nvSpPr>
        <p:spPr/>
        <p:txBody>
          <a:bodyPr/>
          <a:lstStyle/>
          <a:p>
            <a:r>
              <a:rPr lang="en-US" sz="4400" b="1" cap="small" dirty="0" smtClean="0">
                <a:effectLst>
                  <a:outerShdw blurRad="38100" dist="38100" dir="2700000" algn="tl">
                    <a:srgbClr val="000000">
                      <a:alpha val="43137"/>
                    </a:srgbClr>
                  </a:outerShdw>
                </a:effectLst>
                <a:latin typeface="+mn-lt"/>
              </a:rPr>
              <a:t>Elements</a:t>
            </a:r>
            <a:endParaRPr lang="en-US" sz="4400" b="1" cap="small" dirty="0">
              <a:effectLst>
                <a:outerShdw blurRad="38100" dist="38100" dir="2700000" algn="tl">
                  <a:srgbClr val="000000">
                    <a:alpha val="43137"/>
                  </a:srgbClr>
                </a:outerShdw>
              </a:effectLst>
              <a:latin typeface="+mn-lt"/>
            </a:endParaRPr>
          </a:p>
        </p:txBody>
      </p:sp>
      <p:sp>
        <p:nvSpPr>
          <p:cNvPr id="5" name="TextBox 4"/>
          <p:cNvSpPr txBox="1"/>
          <p:nvPr/>
        </p:nvSpPr>
        <p:spPr>
          <a:xfrm>
            <a:off x="945931" y="3949700"/>
            <a:ext cx="7523085" cy="1200329"/>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Also known as the Nursing Process</a:t>
            </a:r>
          </a:p>
          <a:p>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a:p>
        </p:txBody>
      </p:sp>
      <p:sp>
        <p:nvSpPr>
          <p:cNvPr id="3" name="Content Placeholder 2"/>
          <p:cNvSpPr>
            <a:spLocks noGrp="1"/>
          </p:cNvSpPr>
          <p:nvPr>
            <p:ph sz="quarter" idx="12"/>
          </p:nvPr>
        </p:nvSpPr>
        <p:spPr>
          <a:xfrm>
            <a:off x="1151907" y="1381125"/>
            <a:ext cx="7533306" cy="3630262"/>
          </a:xfrm>
        </p:spPr>
        <p:txBody>
          <a:bodyPr/>
          <a:lstStyle/>
          <a:p>
            <a:r>
              <a:rPr lang="en-US" i="1" dirty="0" smtClean="0">
                <a:latin typeface="Cambria" pitchFamily="18" charset="0"/>
              </a:rPr>
              <a:t>Based upon the scientific method:</a:t>
            </a:r>
          </a:p>
          <a:p>
            <a:pPr lvl="1"/>
            <a:r>
              <a:rPr lang="en-US" dirty="0" smtClean="0">
                <a:latin typeface="Cambria" pitchFamily="18" charset="0"/>
              </a:rPr>
              <a:t>State an observed problem</a:t>
            </a:r>
          </a:p>
          <a:p>
            <a:pPr lvl="1"/>
            <a:r>
              <a:rPr lang="en-US" dirty="0" smtClean="0">
                <a:latin typeface="Cambria" pitchFamily="18" charset="0"/>
              </a:rPr>
              <a:t>Form a hypothesis about the problem</a:t>
            </a:r>
          </a:p>
          <a:p>
            <a:pPr lvl="1"/>
            <a:r>
              <a:rPr lang="en-US" dirty="0" smtClean="0">
                <a:latin typeface="Cambria" pitchFamily="18" charset="0"/>
              </a:rPr>
              <a:t>Develop a method to test the hypothesis</a:t>
            </a:r>
          </a:p>
          <a:p>
            <a:pPr lvl="1"/>
            <a:r>
              <a:rPr lang="en-US" dirty="0" smtClean="0">
                <a:latin typeface="Cambria" pitchFamily="18" charset="0"/>
              </a:rPr>
              <a:t>Collect the data</a:t>
            </a:r>
          </a:p>
          <a:p>
            <a:pPr lvl="1"/>
            <a:r>
              <a:rPr lang="en-US" dirty="0" smtClean="0">
                <a:latin typeface="Cambria" pitchFamily="18" charset="0"/>
              </a:rPr>
              <a:t>Analyze the data</a:t>
            </a:r>
          </a:p>
          <a:p>
            <a:pPr lvl="1"/>
            <a:r>
              <a:rPr lang="en-US" dirty="0" smtClean="0">
                <a:latin typeface="Cambria" pitchFamily="18" charset="0"/>
              </a:rPr>
              <a:t>Draw conclusions about the hypothesis</a:t>
            </a:r>
          </a:p>
          <a:p>
            <a:endParaRPr lang="en-US" dirty="0"/>
          </a:p>
        </p:txBody>
      </p:sp>
      <p:sp>
        <p:nvSpPr>
          <p:cNvPr id="4" name="Title 3"/>
          <p:cNvSpPr>
            <a:spLocks noGrp="1"/>
          </p:cNvSpPr>
          <p:nvPr>
            <p:ph type="title"/>
          </p:nvPr>
        </p:nvSpPr>
        <p:spPr/>
        <p:txBody>
          <a:bodyPr/>
          <a:lstStyle/>
          <a:p>
            <a:r>
              <a:rPr lang="en-US" sz="4400" b="1" dirty="0" smtClean="0">
                <a:effectLst>
                  <a:outerShdw blurRad="38100" dist="38100" dir="2700000" algn="tl">
                    <a:srgbClr val="000000">
                      <a:alpha val="43137"/>
                    </a:srgbClr>
                  </a:outerShdw>
                </a:effectLst>
                <a:latin typeface="Cambria" pitchFamily="18" charset="0"/>
              </a:rPr>
              <a:t>Premise of the Nursing Process</a:t>
            </a:r>
            <a:endParaRPr lang="en-US" sz="4400" b="1" dirty="0">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a:p>
        </p:txBody>
      </p:sp>
      <p:sp>
        <p:nvSpPr>
          <p:cNvPr id="6" name="Title 3"/>
          <p:cNvSpPr>
            <a:spLocks noGrp="1"/>
          </p:cNvSpPr>
          <p:nvPr>
            <p:ph type="title"/>
          </p:nvPr>
        </p:nvSpPr>
        <p:spPr>
          <a:xfrm>
            <a:off x="457201" y="270933"/>
            <a:ext cx="8228012" cy="795867"/>
          </a:xfrm>
        </p:spPr>
        <p:txBody>
          <a:bodyPr/>
          <a:lstStyle/>
          <a:p>
            <a:r>
              <a:rPr lang="en-US" sz="4400" b="1" cap="small" dirty="0" smtClean="0">
                <a:effectLst>
                  <a:outerShdw blurRad="38100" dist="38100" dir="2700000" algn="tl">
                    <a:srgbClr val="000000">
                      <a:alpha val="43137"/>
                    </a:srgbClr>
                  </a:outerShdw>
                </a:effectLst>
                <a:latin typeface="+mn-lt"/>
              </a:rPr>
              <a:t>Characteristics</a:t>
            </a:r>
            <a:endParaRPr lang="en-US" sz="4400" b="1" cap="small" dirty="0">
              <a:effectLst>
                <a:outerShdw blurRad="38100" dist="38100" dir="2700000" algn="tl">
                  <a:srgbClr val="000000">
                    <a:alpha val="43137"/>
                  </a:srgbClr>
                </a:outerShdw>
              </a:effectLst>
              <a:latin typeface="+mn-lt"/>
            </a:endParaRPr>
          </a:p>
        </p:txBody>
      </p:sp>
      <p:sp>
        <p:nvSpPr>
          <p:cNvPr id="7" name="Content Placeholder 2"/>
          <p:cNvSpPr>
            <a:spLocks noGrp="1"/>
          </p:cNvSpPr>
          <p:nvPr>
            <p:ph sz="quarter" idx="12"/>
          </p:nvPr>
        </p:nvSpPr>
        <p:spPr>
          <a:xfrm>
            <a:off x="945931" y="1372092"/>
            <a:ext cx="7402449" cy="4524211"/>
          </a:xfrm>
        </p:spPr>
        <p:txBody>
          <a:bodyPr>
            <a:normAutofit fontScale="92500" lnSpcReduction="10000"/>
          </a:bodyPr>
          <a:lstStyle/>
          <a:p>
            <a:pPr indent="3175">
              <a:buNone/>
            </a:pPr>
            <a:r>
              <a:rPr lang="en-US" sz="2200" b="1" i="1" dirty="0" smtClean="0">
                <a:latin typeface="+mn-lt"/>
              </a:rPr>
              <a:t>The Plan of Care</a:t>
            </a:r>
          </a:p>
          <a:p>
            <a:pPr marL="693738" indent="-236538"/>
            <a:r>
              <a:rPr lang="en-US" sz="2000" dirty="0" smtClean="0">
                <a:latin typeface="+mn-lt"/>
              </a:rPr>
              <a:t>Its focus is holistic and is based on the clinical judgment of the nurse, using assessment data collected from a nursing framework</a:t>
            </a:r>
          </a:p>
          <a:p>
            <a:pPr marL="693738" indent="-236538"/>
            <a:r>
              <a:rPr lang="en-US" sz="2000" dirty="0" smtClean="0">
                <a:latin typeface="+mn-lt"/>
              </a:rPr>
              <a:t>It is based upon identifiable nursing diagnosis (actual, risk or health promotion) --- clinical judgments about individual, family, or community experiences or responses to actual or potential health problems or life processes</a:t>
            </a:r>
          </a:p>
          <a:p>
            <a:pPr marL="693738" indent="-236538"/>
            <a:r>
              <a:rPr lang="en-US" sz="2000" dirty="0" smtClean="0">
                <a:latin typeface="+mn-lt"/>
              </a:rPr>
              <a:t>It focuses on client-specific nursing outcomes that are realistic for the care recipient.</a:t>
            </a:r>
          </a:p>
          <a:p>
            <a:pPr marL="693738" indent="-236538"/>
            <a:r>
              <a:rPr lang="en-US" sz="2000" dirty="0" smtClean="0">
                <a:latin typeface="+mn-lt"/>
              </a:rPr>
              <a:t>It includes nursing interventions which are focused on the etiologic or risk factors of the identified nursing diagnosis.</a:t>
            </a:r>
          </a:p>
          <a:p>
            <a:pPr marL="693738" indent="-236538"/>
            <a:r>
              <a:rPr lang="en-US" sz="2000" dirty="0" smtClean="0">
                <a:latin typeface="+mn-lt"/>
              </a:rPr>
              <a:t>It is a product of a deliberate systemic process.</a:t>
            </a:r>
          </a:p>
          <a:p>
            <a:pPr marL="693738" indent="-236538"/>
            <a:r>
              <a:rPr lang="en-US" sz="2000" dirty="0" smtClean="0">
                <a:latin typeface="+mn-lt"/>
              </a:rPr>
              <a:t>It relates to the future.</a:t>
            </a:r>
            <a:endParaRPr lang="en-US" sz="20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a:p>
        </p:txBody>
      </p:sp>
      <p:sp>
        <p:nvSpPr>
          <p:cNvPr id="3" name="Content Placeholder 2"/>
          <p:cNvSpPr>
            <a:spLocks noGrp="1"/>
          </p:cNvSpPr>
          <p:nvPr>
            <p:ph sz="quarter" idx="12"/>
          </p:nvPr>
        </p:nvSpPr>
        <p:spPr>
          <a:xfrm>
            <a:off x="945931" y="1576551"/>
            <a:ext cx="7402449" cy="4524211"/>
          </a:xfrm>
        </p:spPr>
        <p:txBody>
          <a:bodyPr>
            <a:normAutofit/>
          </a:bodyPr>
          <a:lstStyle/>
          <a:p>
            <a:pPr marL="693738" indent="-236538"/>
            <a:r>
              <a:rPr lang="en-US" sz="2000" dirty="0" smtClean="0">
                <a:latin typeface="+mn-lt"/>
              </a:rPr>
              <a:t>Plan of Care provide direction for individualized care of the patient and provides a “road map” of sorts to guide all who are involved in the patient’s care. </a:t>
            </a:r>
          </a:p>
          <a:p>
            <a:pPr marL="1322838" lvl="3" indent="-236538"/>
            <a:r>
              <a:rPr lang="en-US" sz="1800" i="1" dirty="0" smtClean="0">
                <a:latin typeface="+mn-lt"/>
              </a:rPr>
              <a:t>A plan of care flows from each patient’s unique list of diagnoses and should be organized by the individual’s specific needs.</a:t>
            </a:r>
          </a:p>
          <a:p>
            <a:pPr marL="693738" indent="-236538"/>
            <a:r>
              <a:rPr lang="en-US" sz="2000" dirty="0" smtClean="0">
                <a:latin typeface="+mn-lt"/>
              </a:rPr>
              <a:t>Plan of care provide continuity of care</a:t>
            </a:r>
          </a:p>
          <a:p>
            <a:pPr marL="1322838" lvl="3" indent="-236538"/>
            <a:r>
              <a:rPr lang="en-US" sz="1800" i="1" dirty="0" smtClean="0">
                <a:latin typeface="+mn-lt"/>
              </a:rPr>
              <a:t>The plan of care is a means of communicating and organizing the actions of a constantly changing nursing staff</a:t>
            </a:r>
          </a:p>
          <a:p>
            <a:pPr marL="1322838" lvl="3" indent="-236538"/>
            <a:r>
              <a:rPr lang="en-US" sz="1800" i="1" dirty="0" smtClean="0">
                <a:latin typeface="+mn-lt"/>
              </a:rPr>
              <a:t>As the patient’s needs are attended to, the updated plan of care is passed on to the nursing staff at shift change and during nursing rounds</a:t>
            </a:r>
          </a:p>
          <a:p>
            <a:pPr marL="693738" indent="-236538"/>
            <a:endParaRPr lang="en-US" sz="2000" dirty="0">
              <a:latin typeface="+mn-lt"/>
            </a:endParaRPr>
          </a:p>
        </p:txBody>
      </p:sp>
      <p:sp>
        <p:nvSpPr>
          <p:cNvPr id="4" name="Title 3"/>
          <p:cNvSpPr>
            <a:spLocks noGrp="1"/>
          </p:cNvSpPr>
          <p:nvPr>
            <p:ph type="title"/>
          </p:nvPr>
        </p:nvSpPr>
        <p:spPr/>
        <p:txBody>
          <a:bodyPr/>
          <a:lstStyle/>
          <a:p>
            <a:r>
              <a:rPr lang="en-US" sz="4400" b="1" cap="small" dirty="0" smtClean="0">
                <a:effectLst>
                  <a:outerShdw blurRad="38100" dist="38100" dir="2700000" algn="tl">
                    <a:srgbClr val="000000">
                      <a:alpha val="43137"/>
                    </a:srgbClr>
                  </a:outerShdw>
                </a:effectLst>
                <a:latin typeface="+mn-lt"/>
              </a:rPr>
              <a:t>Purpose of Plan of Care</a:t>
            </a:r>
            <a:endParaRPr lang="en-US" sz="4400" b="1" cap="small"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9</a:t>
            </a:fld>
            <a:endParaRPr lang="en-US"/>
          </a:p>
        </p:txBody>
      </p:sp>
      <p:sp>
        <p:nvSpPr>
          <p:cNvPr id="3" name="Content Placeholder 2"/>
          <p:cNvSpPr>
            <a:spLocks noGrp="1"/>
          </p:cNvSpPr>
          <p:nvPr>
            <p:ph sz="quarter" idx="12"/>
          </p:nvPr>
        </p:nvSpPr>
        <p:spPr>
          <a:xfrm>
            <a:off x="945931" y="1340069"/>
            <a:ext cx="7402449" cy="4760693"/>
          </a:xfrm>
        </p:spPr>
        <p:txBody>
          <a:bodyPr>
            <a:normAutofit/>
          </a:bodyPr>
          <a:lstStyle/>
          <a:p>
            <a:pPr marL="693738" indent="-236538"/>
            <a:r>
              <a:rPr lang="en-US" sz="2000" dirty="0" smtClean="0">
                <a:latin typeface="+mn-lt"/>
              </a:rPr>
              <a:t>Plan of Care help teach documentation.</a:t>
            </a:r>
          </a:p>
          <a:p>
            <a:pPr marL="1322838" lvl="3" indent="-236538"/>
            <a:r>
              <a:rPr lang="en-US" sz="1800" i="1" dirty="0" smtClean="0">
                <a:latin typeface="+mn-lt"/>
              </a:rPr>
              <a:t>The plan of care should specifically outline which observations to make, what nursing actions to carry out, and what instructions  the client or  family members require.</a:t>
            </a:r>
          </a:p>
          <a:p>
            <a:pPr marL="693738" lvl="3" indent="-236538">
              <a:spcAft>
                <a:spcPts val="0"/>
              </a:spcAft>
              <a:buFont typeface="Arial" pitchFamily="34" charset="0"/>
              <a:buChar char="•"/>
            </a:pPr>
            <a:r>
              <a:rPr lang="en-US" sz="2000" dirty="0" smtClean="0">
                <a:latin typeface="+mn-lt"/>
              </a:rPr>
              <a:t>Plan of Care serve as a guide for assigning staff to care for the client.</a:t>
            </a:r>
            <a:endParaRPr lang="en-US" sz="2400" dirty="0" smtClean="0">
              <a:latin typeface="+mn-lt"/>
            </a:endParaRPr>
          </a:p>
          <a:p>
            <a:pPr marL="1306513" lvl="4" indent="-236538">
              <a:spcBef>
                <a:spcPts val="600"/>
              </a:spcBef>
              <a:spcAft>
                <a:spcPts val="0"/>
              </a:spcAft>
              <a:buFont typeface="Cambria" pitchFamily="18" charset="0"/>
              <a:buChar char="–"/>
            </a:pPr>
            <a:r>
              <a:rPr lang="en-US" sz="1800" i="1" dirty="0" smtClean="0">
                <a:latin typeface="+mn-lt"/>
              </a:rPr>
              <a:t>There may be aspects of the patient’s care that need to be assigned to team members with specific skills</a:t>
            </a:r>
          </a:p>
          <a:p>
            <a:pPr marL="692150" lvl="4" indent="-236538">
              <a:spcBef>
                <a:spcPts val="1200"/>
              </a:spcBef>
              <a:spcAft>
                <a:spcPts val="0"/>
              </a:spcAft>
            </a:pPr>
            <a:r>
              <a:rPr lang="en-US" sz="2000" dirty="0" smtClean="0">
                <a:latin typeface="+mn-lt"/>
              </a:rPr>
              <a:t>Plan of Care serve as a guide for reimbursement</a:t>
            </a:r>
          </a:p>
          <a:p>
            <a:pPr marL="1306513" lvl="4" indent="-236538">
              <a:spcBef>
                <a:spcPts val="1200"/>
              </a:spcBef>
              <a:spcAft>
                <a:spcPts val="0"/>
              </a:spcAft>
              <a:buFont typeface="Cambria" pitchFamily="18" charset="0"/>
              <a:buChar char="−"/>
            </a:pPr>
            <a:r>
              <a:rPr lang="en-US" sz="1800" i="1" dirty="0" smtClean="0">
                <a:latin typeface="+mn-lt"/>
              </a:rPr>
              <a:t>The medical record is used by the insurance companies to determine what they will pay in relation to the hospital care received by the client.  If the nursing care was not documented precisely in the care plan, there is no proof the care was provided and insurers will not pay for what is not documented.</a:t>
            </a:r>
          </a:p>
        </p:txBody>
      </p:sp>
      <p:sp>
        <p:nvSpPr>
          <p:cNvPr id="7" name="Rectangle 6"/>
          <p:cNvSpPr/>
          <p:nvPr/>
        </p:nvSpPr>
        <p:spPr>
          <a:xfrm>
            <a:off x="457201" y="336028"/>
            <a:ext cx="6448566" cy="769441"/>
          </a:xfrm>
          <a:prstGeom prst="rect">
            <a:avLst/>
          </a:prstGeom>
        </p:spPr>
        <p:txBody>
          <a:bodyPr wrap="square">
            <a:spAutoFit/>
          </a:bodyPr>
          <a:lstStyle/>
          <a:p>
            <a:r>
              <a:rPr lang="en-US" sz="4400" b="1" cap="small" dirty="0" smtClean="0">
                <a:effectLst>
                  <a:outerShdw blurRad="38100" dist="38100" dir="2700000" algn="tl">
                    <a:srgbClr val="000000">
                      <a:alpha val="43137"/>
                    </a:srgbClr>
                  </a:outerShdw>
                </a:effectLst>
              </a:rPr>
              <a:t>Purpose of Plan of Care</a:t>
            </a:r>
            <a:endParaRPr lang="en-US" sz="4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S_NET" val="2.0.50727.1873"/>
  <p:tag name="AS_OS" val="Microsoft Windows NT 5.2.3790 Service Pack 2"/>
  <p:tag name="AS_RELEASE_DATE" val="2012.01.23"/>
  <p:tag name="AS_TITLE" val="Aspose.Slides for .NET 2.0"/>
  <p:tag name="AS_VERSION" val="5.9.0.0"/>
</p:tagLst>
</file>

<file path=ppt/theme/theme1.xml><?xml version="1.0" encoding="utf-8"?>
<a:theme xmlns:a="http://schemas.openxmlformats.org/drawingml/2006/main" name="2012 Dignity PowerPoint template">
  <a:themeElements>
    <a:clrScheme name="Custom 2">
      <a:dk1>
        <a:sysClr val="windowText" lastClr="000000"/>
      </a:dk1>
      <a:lt1>
        <a:sysClr val="window" lastClr="FFFFFF"/>
      </a:lt1>
      <a:dk2>
        <a:srgbClr val="323232"/>
      </a:dk2>
      <a:lt2>
        <a:srgbClr val="E3DED1"/>
      </a:lt2>
      <a:accent1>
        <a:srgbClr val="FFC000"/>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2636</TotalTime>
  <Words>1968</Words>
  <Application>Microsoft Office PowerPoint</Application>
  <PresentationFormat>On-screen Show (4:3)</PresentationFormat>
  <Paragraphs>372</Paragraphs>
  <Slides>42</Slides>
  <Notes>12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2012 Dignity PowerPoint template</vt:lpstr>
      <vt:lpstr>It is ALL About the Patient</vt:lpstr>
      <vt:lpstr>Objectives</vt:lpstr>
      <vt:lpstr>INTRODUCTION:  Understanding the Plan of Care </vt:lpstr>
      <vt:lpstr>Definition</vt:lpstr>
      <vt:lpstr>Elements</vt:lpstr>
      <vt:lpstr>Premise of the Nursing Process</vt:lpstr>
      <vt:lpstr>Characteristics</vt:lpstr>
      <vt:lpstr>Purpose of Plan of Care</vt:lpstr>
      <vt:lpstr>Slide 9</vt:lpstr>
      <vt:lpstr>Components of Plan of Care</vt:lpstr>
      <vt:lpstr>CHSB Plan of Care</vt:lpstr>
      <vt:lpstr>Who Activates the Plan of Care</vt:lpstr>
      <vt:lpstr>Who Is/Are Involved in Plan of Care</vt:lpstr>
      <vt:lpstr>The Nursing Process:</vt:lpstr>
      <vt:lpstr>Nursing Process</vt:lpstr>
      <vt:lpstr>Nursing Process - cont’d.</vt:lpstr>
      <vt:lpstr>Nursing Process - cont’d.</vt:lpstr>
      <vt:lpstr>The Nursing Process Diagram</vt:lpstr>
      <vt:lpstr>How the Nursing Process Applies to the Scientific Method</vt:lpstr>
      <vt:lpstr>NANDA Nursing Diagnosis</vt:lpstr>
      <vt:lpstr>NANDA Nursing Diagnosis</vt:lpstr>
      <vt:lpstr>NANDA Nursing Diagnosis</vt:lpstr>
      <vt:lpstr>NANDA Nursing Diagnosis</vt:lpstr>
      <vt:lpstr>NANDA Nursing Diagnosis</vt:lpstr>
      <vt:lpstr>NANDA Nursing Diagnosis</vt:lpstr>
      <vt:lpstr>Creating  Plan of Care in Meditech</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Final Exam</vt:lpstr>
      <vt:lpstr>Case Scenario</vt:lpstr>
      <vt:lpstr>Case Scenario</vt:lpstr>
    </vt:vector>
  </TitlesOfParts>
  <Company>CHW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BHS Department: Plan of Care from Admission to Discharge   </dc:title>
  <dc:creator>pjohnson007</dc:creator>
  <cp:lastModifiedBy>jcastro</cp:lastModifiedBy>
  <cp:revision>287</cp:revision>
  <dcterms:created xsi:type="dcterms:W3CDTF">2012-05-15T12:37:50Z</dcterms:created>
  <dcterms:modified xsi:type="dcterms:W3CDTF">2013-04-15T22:39:08Z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1ADAFE30-3BAA-4E3C-90BA-AE25E21CBF10</vt:lpwstr>
  </property>
  <property fmtid="{D5CDD505-2E9C-101B-9397-08002B2CF9AE}" pid="3" name="ArticulatePath">
    <vt:lpwstr>DH_PPT_012012_LEO</vt:lpwstr>
  </property>
  <property fmtid="{D5CDD505-2E9C-101B-9397-08002B2CF9AE}" pid="4" name="ArticulateProjectFull">
    <vt:lpwstr>F:\PROJECTS\JohnsonBeesley\Dignity Healthcare\DH_PPT_012812.ppta</vt:lpwstr>
  </property>
  <property fmtid="{D5CDD505-2E9C-101B-9397-08002B2CF9AE}" pid="5" name="ArticulateUseProject">
    <vt:lpwstr>1</vt:lpwstr>
  </property>
</Properties>
</file>