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51" r:id="rId3"/>
    <p:sldMasterId id="2147483650" r:id="rId4"/>
    <p:sldMasterId id="2147483652" r:id="rId5"/>
    <p:sldMasterId id="2147483653" r:id="rId6"/>
    <p:sldMasterId id="2147483654" r:id="rId7"/>
  </p:sldMasterIdLst>
  <p:notesMasterIdLst>
    <p:notesMasterId r:id="rId32"/>
  </p:notesMasterIdLst>
  <p:sldIdLst>
    <p:sldId id="299" r:id="rId8"/>
    <p:sldId id="274" r:id="rId9"/>
    <p:sldId id="279" r:id="rId10"/>
    <p:sldId id="280" r:id="rId11"/>
    <p:sldId id="281" r:id="rId12"/>
    <p:sldId id="258" r:id="rId13"/>
    <p:sldId id="262" r:id="rId14"/>
    <p:sldId id="272" r:id="rId15"/>
    <p:sldId id="282" r:id="rId16"/>
    <p:sldId id="283" r:id="rId17"/>
    <p:sldId id="284" r:id="rId18"/>
    <p:sldId id="285" r:id="rId19"/>
    <p:sldId id="286" r:id="rId20"/>
    <p:sldId id="300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6" r:id="rId29"/>
    <p:sldId id="297" r:id="rId30"/>
    <p:sldId id="298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900"/>
    <a:srgbClr val="E5E7AB"/>
    <a:srgbClr val="CBD057"/>
    <a:srgbClr val="A2AD00"/>
    <a:srgbClr val="C8D1DC"/>
    <a:srgbClr val="90A3BA"/>
    <a:srgbClr val="F8EAE7"/>
    <a:srgbClr val="F8EAF1"/>
    <a:srgbClr val="F3D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112" autoAdjust="0"/>
    <p:restoredTop sz="94011" autoAdjust="0"/>
  </p:normalViewPr>
  <p:slideViewPr>
    <p:cSldViewPr snapToGrid="0" snapToObjects="1">
      <p:cViewPr varScale="1">
        <p:scale>
          <a:sx n="97" d="100"/>
          <a:sy n="97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3EB2A802-8724-4C44-B1A1-C8F86B191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94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4E4BD-5718-44C8-8689-C1F70CE542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7E915-D28C-4E40-83C8-22329888CF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47650"/>
            <a:ext cx="2055812" cy="584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3" y="247650"/>
            <a:ext cx="6019800" cy="584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1DE60-F779-4A82-9E5D-AEDF810325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47650"/>
            <a:ext cx="820896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1963" y="1341438"/>
            <a:ext cx="8228012" cy="47561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0816-6D10-4C47-BE77-34758A450F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47650"/>
            <a:ext cx="820896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341438"/>
            <a:ext cx="4037012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5" y="1341438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5" y="3795713"/>
            <a:ext cx="4038600" cy="2301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A9743-81F0-4420-917E-1334707F7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3" y="247650"/>
            <a:ext cx="820896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341438"/>
            <a:ext cx="4037012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51375" y="1341438"/>
            <a:ext cx="4038600" cy="47561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7428E-D2C2-4296-962A-96D69EC320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04DB8-CFD6-4C3D-B107-6B0211A73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04273-AC4A-4655-9532-82389552F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8514D-DAB8-4CAB-938C-435F5CD5F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341438"/>
            <a:ext cx="4027487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290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0337-70EE-42F0-BA1C-DC2E44D11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BC3C3-67D9-4C2D-AB1B-9BF89EFEFC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A95B2-491B-4B6A-A0A3-AA6F73CC8B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0067-AC3A-46DA-BF33-F1A6343B76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A2843-4CDE-41E8-B9B9-E47A37BC5B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CBF48-0B05-4170-93A4-80D3AC841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2B164-A7C1-4F4A-AB79-9FA1B0EFD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B9850-4389-41DC-851D-4354517F8C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47650"/>
            <a:ext cx="2055812" cy="5845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1963" y="247650"/>
            <a:ext cx="6019800" cy="5845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545BC-EDEC-4306-9200-5A870A976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247650"/>
            <a:ext cx="8228012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1963" y="1341438"/>
            <a:ext cx="4027487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341438"/>
            <a:ext cx="4029075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F7AF-05BB-428A-9E7C-85B19A711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D96C-EC21-444A-BC03-6420358C5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63863"/>
            <a:ext cx="1981200" cy="118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2963863"/>
            <a:ext cx="1982788" cy="118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4888" y="476250"/>
            <a:ext cx="1028700" cy="3673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2935288" cy="3673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5F40C-79E2-4F5B-A06F-1D1B30E7B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37F68-F04B-41DA-9231-9845DD389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3" y="1341438"/>
            <a:ext cx="4037012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41438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3DD0-93B2-45B9-A4F1-701517C54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845A7-68C6-4ABD-86C9-410B69D84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716588"/>
            <a:ext cx="1976437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7150" y="5716588"/>
            <a:ext cx="1976438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CBA8-942A-4BD1-8B0E-F1BD90A9C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2EB99-B261-4196-8C78-64693CFEF0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621BB-F6C0-4E35-89C7-F5A96DBA72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D0978-8917-4D3F-8BC0-8EEE18558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90C103-CAA2-470E-8FCE-BFEA946E5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C96C6-EE19-4543-8598-A8827678E2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A5D5B-5D40-4C7F-9083-03E12D55B5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4888" y="4729163"/>
            <a:ext cx="1028700" cy="130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9163"/>
            <a:ext cx="2935288" cy="130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DC885-5628-42FF-B280-F2746871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11F8-D35B-4D75-B784-9FEC5A1DB1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F1B7-DAF3-47C9-BB80-7763302DB1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BEA2-9D5E-42E2-A846-D237E10CEB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55229-B4D7-410C-8ACF-AD9B2B5A6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716588"/>
            <a:ext cx="1976437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7150" y="5716588"/>
            <a:ext cx="1976438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3D080-C09C-474F-BA1F-A86655B5CD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BB2A1-1C6F-4AC2-82A6-71A0C6968A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42147-D023-4437-8A82-93767EA30B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747E-6ECC-4788-9AD5-F1E42E4C3C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75FF-77C5-4FA3-9559-006066BDF0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21E19-FBDC-4848-A7CC-DE23865CC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2CAC-7FF0-424A-A02C-45EBD3774D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4888" y="4722813"/>
            <a:ext cx="1028700" cy="1314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722813"/>
            <a:ext cx="2935288" cy="1314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22ADC-989F-487C-ADD2-F923809093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5D349-D8FD-4837-B2E4-398CEAD7B4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8817-CFBB-4E19-96A5-078662C4A8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EE7D-78BA-4391-8065-0D286DA54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0B9A-8CF2-4EEB-BF24-B3691B58E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5716588"/>
            <a:ext cx="1976437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7150" y="5716588"/>
            <a:ext cx="1976438" cy="320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75B5-F41A-4CF7-990B-7C9B4B2D6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8A81-1063-485F-A6FD-F8FC43A1BB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60882-C332-46DE-8A5D-926FD3F64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F4A86-0878-4E92-A746-B553AE91F8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A6C39-9F31-437B-BAEA-2C0F3560B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F1841-B4D0-4D0A-9EC1-0FCA177D77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9F8C1-9786-4B8D-A719-81E74BA325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CFAD5-2B63-496C-9D77-89331C30B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4888" y="4691063"/>
            <a:ext cx="1028700" cy="134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691063"/>
            <a:ext cx="2935288" cy="134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2664D-656D-4940-A95D-DA64EF9EDE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6C83-4B5E-4EB0-805D-D5AD46A8B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828CF-8CBC-4DCA-A740-C6614EA8F1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41438"/>
            <a:ext cx="8228012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Text is Calibri 24pt</a:t>
            </a:r>
          </a:p>
          <a:p>
            <a:pPr lvl="1"/>
            <a:r>
              <a:rPr lang="en-US" smtClean="0"/>
              <a:t>Second level Text is Calibri 20pt</a:t>
            </a:r>
          </a:p>
          <a:p>
            <a:pPr lvl="2"/>
            <a:r>
              <a:rPr lang="en-US" smtClean="0"/>
              <a:t>Third level Text is Calibri 18pt</a:t>
            </a:r>
          </a:p>
          <a:p>
            <a:pPr lvl="3"/>
            <a:r>
              <a:rPr lang="en-US" smtClean="0"/>
              <a:t>Fourth level Text is Calibri 16pt</a:t>
            </a:r>
          </a:p>
          <a:p>
            <a:pPr lvl="4"/>
            <a:r>
              <a:rPr lang="en-US" smtClean="0"/>
              <a:t>Fifth level Text is Calibri 14pt</a:t>
            </a: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461963" y="1158875"/>
            <a:ext cx="8208962" cy="0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17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81013" y="247650"/>
            <a:ext cx="82089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is Calibri 24pt Regular. One line title sits above rule. 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37300"/>
            <a:ext cx="346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31D2B142-27B2-4FB9-8B21-B1230515E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4" name="Picture 22" descr="Cov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191250"/>
            <a:ext cx="3092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marL="227013" indent="-227013" algn="l" rtl="0" eaLnBrk="1" fontAlgn="base" hangingPunct="1">
        <a:spcBef>
          <a:spcPct val="0"/>
        </a:spcBef>
        <a:spcAft>
          <a:spcPts val="100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rtl="0" eaLnBrk="1" fontAlgn="base" hangingPunct="1">
        <a:spcBef>
          <a:spcPct val="0"/>
        </a:spcBef>
        <a:spcAft>
          <a:spcPts val="1200"/>
        </a:spcAft>
        <a:buClr>
          <a:schemeClr val="hlink"/>
        </a:buClr>
        <a:buFont typeface="Calibri" pitchFamily="34" charset="0"/>
        <a:buChar char="–"/>
        <a:defRPr sz="2000">
          <a:solidFill>
            <a:srgbClr val="000000"/>
          </a:solidFill>
          <a:latin typeface="+mn-lt"/>
        </a:defRPr>
      </a:lvl2pPr>
      <a:lvl3pPr marL="687388" indent="-228600" algn="l" rtl="0" eaLnBrk="1" fontAlgn="base" hangingPunct="1">
        <a:spcBef>
          <a:spcPct val="0"/>
        </a:spcBef>
        <a:spcAft>
          <a:spcPts val="1400"/>
        </a:spcAft>
        <a:buClr>
          <a:schemeClr val="hlink"/>
        </a:buClr>
        <a:buChar char="•"/>
        <a:defRPr>
          <a:solidFill>
            <a:schemeClr val="tx1"/>
          </a:solidFill>
          <a:latin typeface="+mn-lt"/>
        </a:defRPr>
      </a:lvl3pPr>
      <a:lvl4pPr marL="917575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147763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5pPr>
      <a:lvl6pPr marL="1604963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6pPr>
      <a:lvl7pPr marL="2062163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7pPr>
      <a:lvl8pPr marL="2519363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8pPr>
      <a:lvl9pPr marL="2976563" indent="-228600" algn="l" rtl="0" eaLnBrk="1" fontAlgn="base" hangingPunct="1">
        <a:spcBef>
          <a:spcPct val="0"/>
        </a:spcBef>
        <a:spcAft>
          <a:spcPts val="16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41438"/>
            <a:ext cx="8208962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Text is Calibri 24pt</a:t>
            </a:r>
          </a:p>
          <a:p>
            <a:pPr lvl="1"/>
            <a:r>
              <a:rPr lang="en-US" smtClean="0"/>
              <a:t>Second level Text is Calibri 20pt</a:t>
            </a:r>
          </a:p>
          <a:p>
            <a:pPr lvl="2"/>
            <a:r>
              <a:rPr lang="en-US" smtClean="0"/>
              <a:t>Third level Text is Calibri 18pt</a:t>
            </a:r>
          </a:p>
          <a:p>
            <a:pPr lvl="3"/>
            <a:r>
              <a:rPr lang="en-US" smtClean="0"/>
              <a:t>Fourth level Text is Calibri 16pt</a:t>
            </a:r>
          </a:p>
          <a:p>
            <a:pPr lvl="4"/>
            <a:r>
              <a:rPr lang="en-US" smtClean="0"/>
              <a:t>Fifth level Text is Calibri 14pt</a:t>
            </a:r>
          </a:p>
        </p:txBody>
      </p:sp>
      <p:sp>
        <p:nvSpPr>
          <p:cNvPr id="556035" name="Line 3"/>
          <p:cNvSpPr>
            <a:spLocks noChangeShapeType="1"/>
          </p:cNvSpPr>
          <p:nvPr/>
        </p:nvSpPr>
        <p:spPr bwMode="auto">
          <a:xfrm>
            <a:off x="461963" y="1158875"/>
            <a:ext cx="8208962" cy="0"/>
          </a:xfrm>
          <a:prstGeom prst="line">
            <a:avLst/>
          </a:prstGeom>
          <a:noFill/>
          <a:ln w="9525">
            <a:solidFill>
              <a:srgbClr val="5F6062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247650"/>
            <a:ext cx="82280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is Calibri 24pt Regular. One line title sits above rule. </a:t>
            </a:r>
          </a:p>
        </p:txBody>
      </p:sp>
      <p:sp>
        <p:nvSpPr>
          <p:cNvPr id="556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37300"/>
            <a:ext cx="346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AB27FA3C-E4C0-458E-A6B2-9BD86E316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198" name="Picture 7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91250"/>
            <a:ext cx="3092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65000"/>
        </a:spcAft>
        <a:buClr>
          <a:schemeClr val="hlink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0" fontAlgn="base" hangingPunct="0">
        <a:spcBef>
          <a:spcPct val="0"/>
        </a:spcBef>
        <a:spcAft>
          <a:spcPts val="1200"/>
        </a:spcAft>
        <a:buClr>
          <a:schemeClr val="hlink"/>
        </a:buClr>
        <a:buChar char="•"/>
        <a:defRPr sz="2000">
          <a:solidFill>
            <a:srgbClr val="000000"/>
          </a:solidFill>
          <a:latin typeface="+mn-lt"/>
        </a:defRPr>
      </a:lvl2pPr>
      <a:lvl3pPr marL="460375" indent="-228600" algn="l" rtl="0" eaLnBrk="0" fontAlgn="base" hangingPunct="0">
        <a:spcBef>
          <a:spcPct val="0"/>
        </a:spcBef>
        <a:spcAft>
          <a:spcPts val="1400"/>
        </a:spcAft>
        <a:buClr>
          <a:schemeClr val="hlink"/>
        </a:buClr>
        <a:buFont typeface="Calibri" pitchFamily="34" charset="0"/>
        <a:buChar char="–"/>
        <a:defRPr>
          <a:solidFill>
            <a:schemeClr val="tx1"/>
          </a:solidFill>
          <a:latin typeface="+mn-lt"/>
        </a:defRPr>
      </a:lvl3pPr>
      <a:lvl4pPr marL="690563" indent="-228600" algn="l" rtl="0" eaLnBrk="0" fontAlgn="base" hangingPunct="0">
        <a:spcBef>
          <a:spcPct val="0"/>
        </a:spcBef>
        <a:spcAft>
          <a:spcPts val="1600"/>
        </a:spcAft>
        <a:buClr>
          <a:schemeClr val="hlink"/>
        </a:buClr>
        <a:buChar char="•"/>
        <a:defRPr sz="1600">
          <a:solidFill>
            <a:schemeClr val="tx1"/>
          </a:solidFill>
          <a:latin typeface="+mn-lt"/>
        </a:defRPr>
      </a:lvl4pPr>
      <a:lvl5pPr marL="920750" indent="-228600" algn="l" rtl="0" eaLnBrk="0" fontAlgn="base" hangingPunct="0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5pPr>
      <a:lvl6pPr marL="1377950" indent="-228600" algn="l" rtl="0" fontAlgn="base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6pPr>
      <a:lvl7pPr marL="1835150" indent="-228600" algn="l" rtl="0" fontAlgn="base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7pPr>
      <a:lvl8pPr marL="2292350" indent="-228600" algn="l" rtl="0" fontAlgn="base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8pPr>
      <a:lvl9pPr marL="2749550" indent="-228600" algn="l" rtl="0" fontAlgn="base">
        <a:spcBef>
          <a:spcPct val="0"/>
        </a:spcBef>
        <a:spcAft>
          <a:spcPts val="1600"/>
        </a:spcAft>
        <a:buClr>
          <a:schemeClr val="hlink"/>
        </a:buClr>
        <a:buFont typeface="Calibri" pitchFamily="34" charset="0"/>
        <a:buChar char="–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grad_red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6250"/>
            <a:ext cx="4116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The Title Slide opens up the presentation and provides the main headline. Insert a maximum of five lines.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63863"/>
            <a:ext cx="4116388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Presenter Name</a:t>
            </a:r>
          </a:p>
          <a:p>
            <a:pPr lvl="0"/>
            <a:r>
              <a:rPr lang="en-US" smtClean="0"/>
              <a:t>Presenter Title</a:t>
            </a:r>
          </a:p>
          <a:p>
            <a:pPr lvl="0"/>
            <a:endParaRPr lang="en-US" smtClean="0"/>
          </a:p>
          <a:p>
            <a:pPr lvl="0"/>
            <a:r>
              <a:rPr lang="en-US" smtClean="0"/>
              <a:t>Presentation Date</a:t>
            </a:r>
          </a:p>
        </p:txBody>
      </p:sp>
      <p:pic>
        <p:nvPicPr>
          <p:cNvPr id="9221" name="Picture 11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514975"/>
            <a:ext cx="64262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6" descr="grad_green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9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37300"/>
            <a:ext cx="346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209E5C00-9E57-4A28-A87B-7191C8568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9163"/>
            <a:ext cx="4116388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 Slide</a:t>
            </a:r>
            <a:br>
              <a:rPr lang="en-US" smtClean="0"/>
            </a:br>
            <a:r>
              <a:rPr lang="en-US" smtClean="0"/>
              <a:t>That Could Be Two Lines</a:t>
            </a:r>
          </a:p>
        </p:txBody>
      </p:sp>
      <p:sp>
        <p:nvSpPr>
          <p:cNvPr id="102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716588"/>
            <a:ext cx="410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46" name="Picture 26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91250"/>
            <a:ext cx="3092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grad_oran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459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37300"/>
            <a:ext cx="346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61E920BD-8367-4551-BE2D-72E3DE3A9A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26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2813"/>
            <a:ext cx="41163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 Slide</a:t>
            </a:r>
            <a:br>
              <a:rPr lang="en-US" smtClean="0"/>
            </a:br>
            <a:r>
              <a:rPr lang="en-US" smtClean="0"/>
              <a:t>That Could Be Two Lines</a:t>
            </a:r>
          </a:p>
        </p:txBody>
      </p:sp>
      <p:sp>
        <p:nvSpPr>
          <p:cNvPr id="112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716588"/>
            <a:ext cx="410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270" name="Picture 14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91250"/>
            <a:ext cx="3092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691063"/>
            <a:ext cx="4116388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Transition Slide</a:t>
            </a:r>
            <a:br>
              <a:rPr lang="en-US" smtClean="0"/>
            </a:br>
            <a:r>
              <a:rPr lang="en-US" smtClean="0"/>
              <a:t>That Could Be Two Lines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5716588"/>
            <a:ext cx="410527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679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337300"/>
            <a:ext cx="346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5F6062"/>
                </a:solidFill>
              </a:defRPr>
            </a:lvl1pPr>
          </a:lstStyle>
          <a:p>
            <a:pPr>
              <a:defRPr/>
            </a:pPr>
            <a:fld id="{3DBDF2AB-DAF9-46B4-AAC5-72F849E366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grad-thankyou"/>
          <p:cNvPicPr>
            <a:picLocks noChangeAspect="1" noChangeArrowheads="1"/>
          </p:cNvPicPr>
          <p:nvPr/>
        </p:nvPicPr>
        <p:blipFill>
          <a:blip r:embed="rId13" cstate="print"/>
          <a:srcRect t="7361"/>
          <a:stretch>
            <a:fillRect/>
          </a:stretch>
        </p:blipFill>
        <p:spPr bwMode="auto">
          <a:xfrm>
            <a:off x="0" y="0"/>
            <a:ext cx="91440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36838"/>
            <a:ext cx="41163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Thank you</a:t>
            </a:r>
          </a:p>
        </p:txBody>
      </p:sp>
      <p:pic>
        <p:nvPicPr>
          <p:cNvPr id="13316" name="Picture 12" descr="Cove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91250"/>
            <a:ext cx="309245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9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3790336" cy="3486150"/>
          </a:xfrm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Quality </a:t>
            </a:r>
            <a:r>
              <a:rPr lang="en-US" dirty="0" smtClean="0"/>
              <a:t>Improvement-Change Management, Core Measures &amp; Patient Safety Education,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27494" y="5244353"/>
            <a:ext cx="337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Information provided by: Yvette Mansion-Whittaker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8339138" cy="6126163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Projects can be department specific driven for opportunities or regulatory based.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Examples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Emergency Dept. Patient Flow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Patient Satisfaction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Sepsis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Timely Discharge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Early Recognition of Pediatric Sepsis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Readmission Reduction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Emergency Collaborative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ICU Collaborative</a:t>
            </a:r>
          </a:p>
          <a:p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9B3780-1345-49F5-81FE-C7C562DC915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09282"/>
            <a:ext cx="8670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VALUE BASED PURCHASING </a:t>
            </a:r>
          </a:p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 CORE MEASURES</a:t>
            </a:r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  <p:pic>
        <p:nvPicPr>
          <p:cNvPr id="1026" name="Picture 2" descr="C:\Documents and Settings\pjohnson007\Local Settings\Temporary Internet Files\Content.IE5\051TYZFW\MC90043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2819400" cy="1885949"/>
          </a:xfrm>
          <a:prstGeom prst="rect">
            <a:avLst/>
          </a:prstGeom>
          <a:noFill/>
        </p:spPr>
      </p:pic>
      <p:pic>
        <p:nvPicPr>
          <p:cNvPr id="1027" name="Picture 3" descr="C:\Documents and Settings\pjohnson007\Local Settings\Temporary Internet Files\Content.IE5\Z2R8ZQXU\MC9004387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2" y="3829051"/>
            <a:ext cx="2571748" cy="1885948"/>
          </a:xfrm>
          <a:prstGeom prst="rect">
            <a:avLst/>
          </a:prstGeom>
          <a:noFill/>
        </p:spPr>
      </p:pic>
      <p:pic>
        <p:nvPicPr>
          <p:cNvPr id="1028" name="Picture 4" descr="C:\Documents and Settings\pjohnson007\Local Settings\Temporary Internet Files\Content.IE5\051TYZFW\MC90005518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781958"/>
            <a:ext cx="1371602" cy="2052867"/>
          </a:xfrm>
          <a:prstGeom prst="rect">
            <a:avLst/>
          </a:prstGeom>
          <a:noFill/>
        </p:spPr>
      </p:pic>
      <p:pic>
        <p:nvPicPr>
          <p:cNvPr id="1032" name="Picture 8" descr="C:\Documents and Settings\pjohnson007\Local Settings\Temporary Internet Files\Content.IE5\Z2R8ZQXU\MC90004811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781957"/>
            <a:ext cx="2381249" cy="193304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191002" y="3254188"/>
            <a:ext cx="231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</a:rPr>
              <a:t>Acute Myocardial Infarction</a:t>
            </a:r>
          </a:p>
          <a:p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</a:rPr>
              <a:t>“Heart Attack” (AMI)</a:t>
            </a:r>
            <a:endParaRPr lang="en-US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62750" y="3254188"/>
            <a:ext cx="2381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</a:rPr>
              <a:t>Pneumonia</a:t>
            </a:r>
            <a:endParaRPr lang="en-US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254188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</a:rPr>
              <a:t>Infection Prevention for Surgical Patients (SCIP)</a:t>
            </a:r>
            <a:endParaRPr lang="en-US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3254189"/>
            <a:ext cx="137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5">
                    <a:lumMod val="25000"/>
                  </a:schemeClr>
                </a:solidFill>
              </a:rPr>
              <a:t>Congestive Heart Failure </a:t>
            </a:r>
            <a:endParaRPr lang="en-US" sz="14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465" y="-1557"/>
            <a:ext cx="7505170" cy="935008"/>
          </a:xfrm>
        </p:spPr>
        <p:txBody>
          <a:bodyPr/>
          <a:lstStyle/>
          <a:p>
            <a:r>
              <a:rPr lang="en-US" sz="4800" dirty="0" smtClean="0">
                <a:solidFill>
                  <a:schemeClr val="accent5">
                    <a:lumMod val="25000"/>
                  </a:schemeClr>
                </a:solidFill>
              </a:rPr>
              <a:t>VALUE BASED PURCHASING</a:t>
            </a:r>
            <a:endParaRPr lang="en-US" sz="4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465" y="933452"/>
            <a:ext cx="821346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</a:rPr>
              <a:t>Core Measures= key measures of care and outcomes for our patients who have had surgery or have been discharged with a diagnosis of: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Infection Prevention for Surgical Patients(SCIP)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 Congestive Heart Failure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Acute Myocardial Infarction “ heart attack” (AMI)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Pneumonia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6"/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</a:p>
          <a:p>
            <a:endParaRPr lang="en-US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1"/>
            <a:ext cx="7600950" cy="742949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	NEW CORE MEASURES</a:t>
            </a:r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57300"/>
            <a:ext cx="5905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Tobacco use  </a:t>
            </a:r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Substance Abuse</a:t>
            </a:r>
          </a:p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Sepsis</a:t>
            </a:r>
          </a:p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GI follow up intervals  </a:t>
            </a:r>
          </a:p>
          <a:p>
            <a:endParaRPr lang="en-US" sz="40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59"/>
            <a:ext cx="7867650" cy="981635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CORE MEASURES FOR CHSB CONT’D.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69894"/>
            <a:ext cx="7856537" cy="5375369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Children with asthma (CAC)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Blood Clot Prevention (VTE)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Emergency Department ( ED)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Behavioral Health ( HBIPS- or Hospital Based In-Pt Psych.)</a:t>
            </a: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     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Influenza and Pneumococcal Immunization Program (IMM)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Stroke ( STK)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7867650" cy="819149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	VALUE BASED PURCHASING</a:t>
            </a:r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95082"/>
            <a:ext cx="8030228" cy="515022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Hospital Consumer Assessment of Healthcare Providers &amp; Systems  (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</a:rPr>
              <a:t>HCAHPS)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= Patient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Satisfaction</a:t>
            </a:r>
          </a:p>
          <a:p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8 key categories that measure the patient</a:t>
            </a:r>
          </a:p>
          <a:p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and family perceptions of care and services</a:t>
            </a:r>
          </a:p>
          <a:p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Points are given based on performance at or above the 50 percentile.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Weighted reward -70%- core measures and 30% </a:t>
            </a:r>
            <a:r>
              <a:rPr lang="en-US" sz="2800" b="1" dirty="0" smtClean="0">
                <a:solidFill>
                  <a:schemeClr val="accent5">
                    <a:lumMod val="25000"/>
                  </a:schemeClr>
                </a:solidFill>
              </a:rPr>
              <a:t>HCAHPS  </a:t>
            </a:r>
          </a:p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           </a:t>
            </a:r>
            <a:endParaRPr lang="en-US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707"/>
            <a:ext cx="4116388" cy="1761564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   	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  <a:t>         WHY</a:t>
            </a:r>
            <a:br>
              <a:rPr lang="en-US" sz="4400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sz="4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3717" y="1586753"/>
            <a:ext cx="567465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PATIENT SAFETY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QUALITY CARE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SAFE WORK ENVIRONMENT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CENTER OF EXCELLENCE</a:t>
            </a:r>
          </a:p>
          <a:p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707"/>
            <a:ext cx="5688106" cy="887505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   CORE MEASURE FOCUS</a:t>
            </a:r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89212"/>
            <a:ext cx="5688105" cy="493507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Timeliness of care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Antibiotics given within 1 hr.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Antibiotics given within six hours of arrival to the hospital.</a:t>
            </a:r>
          </a:p>
          <a:p>
            <a:pPr lvl="1">
              <a:buFont typeface="Wingdings" pitchFamily="2" charset="2"/>
              <a:buChar char="§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EKG completed within 15 minutes of arrival to hospital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6858"/>
            <a:ext cx="5970494" cy="98163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CORE MEASURE 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98494"/>
            <a:ext cx="5959381" cy="4235824"/>
          </a:xfrm>
        </p:spPr>
        <p:txBody>
          <a:bodyPr/>
          <a:lstStyle/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Appropriateness of care</a:t>
            </a:r>
          </a:p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accent5">
                    <a:lumMod val="25000"/>
                  </a:schemeClr>
                </a:solidFill>
              </a:rPr>
              <a:t>Blood cultures are drawn before              antibiotics given</a:t>
            </a:r>
          </a:p>
          <a:p>
            <a:pPr lvl="2">
              <a:buFont typeface="Wingdings" pitchFamily="2" charset="2"/>
              <a:buChar char="§"/>
            </a:pPr>
            <a:r>
              <a:rPr lang="en-US" sz="2500" dirty="0" smtClean="0">
                <a:solidFill>
                  <a:schemeClr val="accent5">
                    <a:lumMod val="25000"/>
                  </a:schemeClr>
                </a:solidFill>
              </a:rPr>
              <a:t>Evaluation of the heart for heart failure patients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                </a:t>
            </a:r>
          </a:p>
          <a:p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259"/>
            <a:ext cx="5634318" cy="1021976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CORE MEASURE FOCUS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0235"/>
            <a:ext cx="7567146" cy="12311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Medical practice supported by evidence and research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 Cholesterol lowering medication for patients who had a heart attack</a:t>
            </a:r>
          </a:p>
          <a:p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   Early interventions to prevent blood clot formation such as medication or  special stockings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Aspirin use for heart attack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Immunizations for influenza and pneumonia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Continuance of medication (beta blockers) for patients who have surgery</a:t>
            </a:r>
          </a:p>
          <a:p>
            <a:pPr>
              <a:buFont typeface="Wingdings" pitchFamily="2" charset="2"/>
              <a:buChar char="§"/>
            </a:pP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/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/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3"/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736B1B4-F2DA-49EA-B182-BA4293E53681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Quality Improvement – Education, 2014. </a:t>
            </a: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b="1" dirty="0" smtClean="0">
                <a:solidFill>
                  <a:schemeClr val="tx2"/>
                </a:solidFill>
              </a:rPr>
              <a:t>	</a:t>
            </a:r>
            <a:r>
              <a:rPr lang="en-US" sz="3200" b="1" dirty="0" smtClean="0">
                <a:solidFill>
                  <a:schemeClr val="tx2"/>
                </a:solidFill>
              </a:rPr>
              <a:t>Objectives- The participant will be able to: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   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</a:rPr>
              <a:t>Define Quality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     Name 2 quality approaches</a:t>
            </a:r>
          </a:p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</a:rPr>
              <a:t>     Name 2 quality tools used at CHSB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     Define Value Based Purchasing</a:t>
            </a:r>
          </a:p>
          <a:p>
            <a:r>
              <a:rPr lang="en-US" sz="3200" b="1" dirty="0" smtClean="0">
                <a:solidFill>
                  <a:schemeClr val="tx2"/>
                </a:solidFill>
              </a:rPr>
              <a:t>     </a:t>
            </a:r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</a:rPr>
              <a:t>Recognize at least 2 Core Measures </a:t>
            </a:r>
          </a:p>
          <a:p>
            <a:r>
              <a:rPr lang="en-US" sz="3200" b="1" dirty="0" smtClean="0">
                <a:solidFill>
                  <a:schemeClr val="accent5">
                    <a:lumMod val="25000"/>
                  </a:schemeClr>
                </a:solidFill>
              </a:rPr>
              <a:t>     Identify 2 of the new core measures </a:t>
            </a:r>
          </a:p>
          <a:p>
            <a:endParaRPr lang="en-US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800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1">
              <a:buNone/>
            </a:pPr>
            <a:endParaRPr lang="en-US" sz="2800" b="1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1"/>
            <a:endParaRPr lang="en-US" sz="28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495"/>
            <a:ext cx="4988860" cy="685799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CORE MEASURE 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062317"/>
            <a:ext cx="8202612" cy="579568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 Preparation of the patient for self care at home</a:t>
            </a: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     	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Patient education and discharge instructions related to current disease state, activity, diet, symptoms of worsening condition and follow up care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Prevention of Infection</a:t>
            </a:r>
          </a:p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Removal of urinary catheters within first two days after surgery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Discontinuance of antibiotics within 24-48 hours of surgery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 Outcomes</a:t>
            </a:r>
          </a:p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		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Readmission Rates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Mortality or death rates</a:t>
            </a: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 </a:t>
            </a:r>
          </a:p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 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154"/>
            <a:ext cx="7261412" cy="9144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CORE MEASURE FOCUS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9554"/>
            <a:ext cx="8442325" cy="4907709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Hospital Consumer Assessment of Healthcare Providers and Systems (HCAHPS)</a:t>
            </a:r>
          </a:p>
          <a:p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8 key categories that measure the patient and family perceptions of care and services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</a:t>
            </a: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Communication with nurses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Communication with doctors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Communication about medications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Discharge information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Pain Management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Responsiveness of hospital staff</a:t>
            </a:r>
          </a:p>
          <a:p>
            <a:endParaRPr lang="en-US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		Overall hospital rating				       		 	</a:t>
            </a:r>
            <a:endParaRPr lang="en-US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76519"/>
            <a:ext cx="8213725" cy="833716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</a:rPr>
              <a:t>WHO DO WE REPORT THEM TO</a:t>
            </a:r>
            <a:endParaRPr lang="en-US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10236"/>
            <a:ext cx="7856537" cy="482702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CMS-Center for Medicare and Medicaid Services (Medi-Cal)</a:t>
            </a:r>
          </a:p>
          <a:p>
            <a:r>
              <a:rPr lang="en-US" dirty="0" smtClean="0"/>
              <a:t>      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 	  Monitoring and payment of services ( Medicare)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Medi-Cal is Medicaid in California</a:t>
            </a:r>
          </a:p>
          <a:p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 TJC- The Joint Commission</a:t>
            </a:r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 Private Entity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 Provides accreditation triennially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 Provides deemed status on behalf of CMS</a:t>
            </a:r>
          </a:p>
          <a:p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CDPH- California Department of Public Health</a:t>
            </a: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	   </a:t>
            </a:r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State Entity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 Local Agent for CMS</a:t>
            </a:r>
          </a:p>
          <a:p>
            <a:r>
              <a:rPr lang="en-US" sz="2000" dirty="0" smtClean="0">
                <a:solidFill>
                  <a:schemeClr val="accent5">
                    <a:lumMod val="25000"/>
                  </a:schemeClr>
                </a:solidFill>
              </a:rPr>
              <a:t>		   Monitoring and payment of services ( Medi-Cal) </a:t>
            </a: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	   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2">
              <a:buFont typeface="Arial" pitchFamily="34" charset="0"/>
              <a:buChar char="•"/>
            </a:pPr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lvl="2"/>
            <a:r>
              <a:rPr lang="en-US" sz="2500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</a:p>
          <a:p>
            <a:pPr lvl="1"/>
            <a:endParaRPr lang="en-US" sz="2500" dirty="0" smtClean="0">
              <a:solidFill>
                <a:schemeClr val="accent5">
                  <a:lumMod val="25000"/>
                </a:schemeClr>
              </a:solidFill>
            </a:endParaRPr>
          </a:p>
          <a:p>
            <a:endParaRPr lang="en-US" sz="20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88259"/>
            <a:ext cx="8213725" cy="1102659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5">
                    <a:lumMod val="25000"/>
                  </a:schemeClr>
                </a:solidFill>
              </a:rPr>
              <a:t>	WHERE – PUBLIC REPORTING</a:t>
            </a:r>
            <a:endParaRPr lang="en-US" sz="40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640542"/>
            <a:ext cx="7667158" cy="3133164"/>
          </a:xfrm>
        </p:spPr>
        <p:txBody>
          <a:bodyPr/>
          <a:lstStyle/>
          <a:p>
            <a:r>
              <a:rPr lang="en-US" sz="2400" dirty="0" smtClean="0"/>
              <a:t>	</a:t>
            </a:r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CMS initiated voluntary reporting requirements with a financial incentive in 2003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Hospitalcompare.cms.gov maintains 1 year of performance data (information) for all hospitals and public view.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Currently, reporting is required and key measures with substantial performance will be rewarded.</a:t>
            </a:r>
            <a:endParaRPr 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365"/>
            <a:ext cx="7867650" cy="954741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5">
                    <a:lumMod val="25000"/>
                  </a:schemeClr>
                </a:solidFill>
              </a:rPr>
              <a:t>WHAT IS OUR RESPONSIBILITY AT CHSB</a:t>
            </a:r>
            <a:endParaRPr lang="en-US" sz="3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04366"/>
            <a:ext cx="8202612" cy="4732898"/>
          </a:xfrm>
        </p:spPr>
        <p:txBody>
          <a:bodyPr/>
          <a:lstStyle/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Work as a team to ensure we meet our customers needs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Know how our work affects the results both positively and negatively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Communicate to our patients and families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Achieve our goals</a:t>
            </a:r>
          </a:p>
          <a:p>
            <a:endParaRPr lang="en-US" sz="24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5">
                    <a:lumMod val="25000"/>
                  </a:schemeClr>
                </a:solidFill>
              </a:rPr>
              <a:t>	Celebrate our successes</a:t>
            </a:r>
            <a:endParaRPr lang="en-US" sz="24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FDE9AC-3D58-4F78-8A73-271F1E6D423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title"/>
          </p:nvPr>
        </p:nvSpPr>
        <p:spPr>
          <a:xfrm>
            <a:off x="461963" y="247650"/>
            <a:ext cx="4262437" cy="831850"/>
          </a:xfrm>
        </p:spPr>
        <p:txBody>
          <a:bodyPr/>
          <a:lstStyle/>
          <a:p>
            <a:pPr eaLnBrk="1" hangingPunct="1"/>
            <a:r>
              <a:rPr lang="en-US" sz="4800" dirty="0" smtClean="0">
                <a:solidFill>
                  <a:schemeClr val="accent5">
                    <a:lumMod val="25000"/>
                  </a:schemeClr>
                </a:solidFill>
              </a:rPr>
              <a:t>What is Quality?</a:t>
            </a:r>
          </a:p>
        </p:txBody>
      </p:sp>
      <p:sp>
        <p:nvSpPr>
          <p:cNvPr id="1638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341438"/>
            <a:ext cx="8442325" cy="4751387"/>
          </a:xfrm>
        </p:spPr>
        <p:txBody>
          <a:bodyPr/>
          <a:lstStyle/>
          <a:p>
            <a:pPr eaLnBrk="1" hangingPunct="1"/>
            <a:endParaRPr lang="en-US" sz="44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4400" dirty="0" smtClean="0">
                <a:solidFill>
                  <a:schemeClr val="tx2"/>
                </a:solidFill>
              </a:rPr>
              <a:t>	</a:t>
            </a:r>
            <a:r>
              <a:rPr lang="en-US" sz="4400" b="1" dirty="0" smtClean="0">
                <a:solidFill>
                  <a:schemeClr val="tx2"/>
                </a:solidFill>
              </a:rPr>
              <a:t>MEETING OR EXCEEDING YOUR</a:t>
            </a:r>
          </a:p>
          <a:p>
            <a:pPr eaLnBrk="1" hangingPunct="1"/>
            <a:r>
              <a:rPr lang="en-US" sz="4400" b="1" dirty="0" smtClean="0">
                <a:solidFill>
                  <a:schemeClr val="tx2"/>
                </a:solidFill>
              </a:rPr>
              <a:t>	CUSTOMER EXPECTATIONS.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1544C4-7A89-47CE-90CD-5A253B9DB2F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741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QUALITY APPROACHES</a:t>
            </a:r>
          </a:p>
        </p:txBody>
      </p:sp>
      <p:sp>
        <p:nvSpPr>
          <p:cNvPr id="17412" name="Rectangle 19"/>
          <p:cNvSpPr>
            <a:spLocks noGrp="1" noChangeArrowheads="1"/>
          </p:cNvSpPr>
          <p:nvPr>
            <p:ph type="body" sz="half" idx="1"/>
          </p:nvPr>
        </p:nvSpPr>
        <p:spPr>
          <a:xfrm>
            <a:off x="268941" y="1079500"/>
            <a:ext cx="3953435" cy="4675841"/>
          </a:xfrm>
        </p:spPr>
        <p:txBody>
          <a:bodyPr/>
          <a:lstStyle/>
          <a:p>
            <a:pPr eaLnBrk="1" hangingPunct="1"/>
            <a:r>
              <a:rPr lang="en-US" sz="2000" dirty="0" smtClean="0"/>
              <a:t>    </a:t>
            </a:r>
            <a:endParaRPr lang="en-US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25000"/>
                  </a:schemeClr>
                </a:solidFill>
              </a:rPr>
              <a:t>   </a:t>
            </a: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FOCUS-PDCA(Plan, Do,</a:t>
            </a:r>
          </a:p>
          <a:p>
            <a:pPr eaLnBrk="1" hangingPunct="1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 Check, Act).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SIX SIGMA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LEAN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LEAN SIX SIGMA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TRANFORMATIONAL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 TQM (Total Quality      </a:t>
            </a:r>
          </a:p>
          <a:p>
            <a:pPr eaLnBrk="1" hangingPunct="1"/>
            <a:r>
              <a:rPr lang="en-US" sz="2000" b="1" dirty="0" smtClean="0">
                <a:solidFill>
                  <a:schemeClr val="accent5">
                    <a:lumMod val="25000"/>
                  </a:schemeClr>
                </a:solidFill>
              </a:rPr>
              <a:t>          Management)</a:t>
            </a:r>
          </a:p>
        </p:txBody>
      </p:sp>
      <p:pic>
        <p:nvPicPr>
          <p:cNvPr id="17413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68863" y="1341438"/>
            <a:ext cx="3573462" cy="4751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8E3757-7B6B-47B2-84FC-3E12E2B08174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247650"/>
            <a:ext cx="8228012" cy="586068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CHSB  APPROACH TO QUALITY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1963" y="1354138"/>
            <a:ext cx="7256462" cy="4725987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461963" y="1350095"/>
            <a:ext cx="40024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FOCUS PDCA(plan, do, check &amp; act)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TRANSFORMATIONAL </a:t>
            </a:r>
          </a:p>
          <a:p>
            <a:r>
              <a:rPr lang="en-US" sz="3200" dirty="0" smtClean="0">
                <a:solidFill>
                  <a:schemeClr val="tx2"/>
                </a:solidFill>
              </a:rPr>
              <a:t>CARE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chemeClr val="tx2"/>
                </a:solidFill>
              </a:rPr>
              <a:t>CORE MEASURES</a:t>
            </a:r>
          </a:p>
          <a:p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4402D11-61FE-4934-B3FA-7EBA495B6E23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3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468313" y="773035"/>
            <a:ext cx="4816381" cy="3839305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Based on scientific method known as </a:t>
            </a:r>
            <a:r>
              <a:rPr lang="en-US" sz="2800" dirty="0" err="1" smtClean="0">
                <a:solidFill>
                  <a:schemeClr val="accent5">
                    <a:lumMod val="25000"/>
                  </a:schemeClr>
                </a:solidFill>
              </a:rPr>
              <a:t>Shewhart</a:t>
            </a: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 Cycle.</a:t>
            </a:r>
          </a:p>
          <a:p>
            <a:pPr eaLnBrk="1" hangingPunct="1"/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Planned approach to process or problem resolution.</a:t>
            </a:r>
          </a:p>
          <a:p>
            <a:pPr eaLnBrk="1" hangingPunct="1"/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Team focused</a:t>
            </a:r>
          </a:p>
          <a:p>
            <a:pPr eaLnBrk="1" hangingPunct="1"/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Reporting intervals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8826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FOCUS PDCA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9B3780-1345-49F5-81FE-C7C562DC9159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22729"/>
            <a:ext cx="6750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TRANSFORMATIONAL  CARE</a:t>
            </a:r>
            <a:endParaRPr lang="en-US" sz="36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8259" y="969060"/>
            <a:ext cx="65621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Change management process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Based on lean principles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Team Focused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Rapid cycle improvement</a:t>
            </a:r>
            <a:endParaRPr lang="en-US" sz="32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7584140" cy="1492624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Performance Improvement Monitoring</a:t>
            </a:r>
            <a:b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  <a:t>		Summary ( PIMS).</a:t>
            </a:r>
            <a:br>
              <a:rPr lang="en-US" sz="3600" b="1" dirty="0" smtClean="0">
                <a:solidFill>
                  <a:schemeClr val="accent5">
                    <a:lumMod val="25000"/>
                  </a:schemeClr>
                </a:solidFill>
              </a:rPr>
            </a:br>
            <a:endParaRPr lang="en-US" sz="3600" b="1" dirty="0" smtClean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176" y="1492623"/>
            <a:ext cx="6347012" cy="5204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Currently used to measure compliance with standards or identified opportunities</a:t>
            </a:r>
          </a:p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Maintained in Quality Management Department</a:t>
            </a:r>
          </a:p>
          <a:p>
            <a:endParaRPr lang="en-US" sz="3200" dirty="0" smtClean="0">
              <a:solidFill>
                <a:schemeClr val="accent5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5">
                    <a:lumMod val="25000"/>
                  </a:schemeClr>
                </a:solidFill>
              </a:rPr>
              <a:t>Reported to Quality Council, Medical Executive Committee and Board of Directors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6858000" cy="1949823"/>
          </a:xfrm>
        </p:spPr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25000"/>
                  </a:schemeClr>
                </a:solidFill>
              </a:rPr>
              <a:t>TRANSFORMATIONAL CARE</a:t>
            </a:r>
            <a:br>
              <a:rPr lang="en-US" sz="4400" b="1" dirty="0" smtClean="0">
                <a:solidFill>
                  <a:schemeClr val="accent5">
                    <a:lumMod val="25000"/>
                  </a:schemeClr>
                </a:solidFill>
              </a:rPr>
            </a:br>
            <a:r>
              <a:rPr lang="en-US" sz="4400" b="1" dirty="0" smtClean="0">
                <a:solidFill>
                  <a:schemeClr val="accent5">
                    <a:lumMod val="25000"/>
                  </a:schemeClr>
                </a:solidFill>
              </a:rPr>
              <a:t>	REPORTING TOOLS</a:t>
            </a:r>
            <a:endParaRPr lang="en-US" sz="4400" b="1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97925" y="6337300"/>
            <a:ext cx="346075" cy="2079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6637F68-F04B-41DA-9231-9845DD3894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64977"/>
            <a:ext cx="62932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Daily Report Huddles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PMT –electronic intranet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Progress monitoring tool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accent5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accent5">
                    <a:lumMod val="25000"/>
                  </a:schemeClr>
                </a:solidFill>
              </a:rPr>
              <a:t>Newsletters</a:t>
            </a:r>
          </a:p>
          <a:p>
            <a:pPr>
              <a:buFont typeface="Arial" pitchFamily="34" charset="0"/>
              <a:buChar char="•"/>
            </a:pPr>
            <a:endParaRPr lang="en-US" sz="2800" b="1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1873"/>
  <p:tag name="AS_OS" val="Microsoft Windows NT 5.2.3790 Service Pack 2"/>
  <p:tag name="AS_RELEASE_DATE" val="2012.02.28"/>
  <p:tag name="AS_VERSION" val="6.0.0.0"/>
  <p:tag name="AS_TITLE" val="Aspose.Slides for .NET 2.0"/>
  <p:tag name="ARTICULATE_PROJECT_OPEN" val="0"/>
</p:tagLst>
</file>

<file path=ppt/theme/theme1.xml><?xml version="1.0" encoding="utf-8"?>
<a:theme xmlns:a="http://schemas.openxmlformats.org/drawingml/2006/main" name="CHSB DH 2003 PwrPt Template 08142013_v2 (3)">
  <a:themeElements>
    <a:clrScheme name="DignityHealth_PPT03_020712_Old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DignityHealth_PPT03_020712_O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ignityHealth_PPT03_020712_Old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H_PPT_013012">
  <a:themeElements>
    <a:clrScheme name="1_DH_PPT_013012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1_DH_PPT_01301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DH_PPT_013012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nsition Slide (RED)">
  <a:themeElements>
    <a:clrScheme name="Transition Slide (RED)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Transition Slide (RED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ransition Slide (RED)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ransition Slide (RED and GREEN)">
  <a:themeElements>
    <a:clrScheme name="Transition Slide (RED and GREEN)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Transition Slide (RED and GREEN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ransition Slide (RED and GREEN)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ransition Slide (ORANGE)">
  <a:themeElements>
    <a:clrScheme name="Transition Slide (ORANGE)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Transition Slide (ORANGE)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ransition Slide (ORANGE)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ransition Slide">
  <a:themeElements>
    <a:clrScheme name="Transition Slide 1">
      <a:dk1>
        <a:srgbClr val="000000"/>
      </a:dk1>
      <a:lt1>
        <a:srgbClr val="FFFFFF"/>
      </a:lt1>
      <a:dk2>
        <a:srgbClr val="D95E00"/>
      </a:dk2>
      <a:lt2>
        <a:srgbClr val="5F6062"/>
      </a:lt2>
      <a:accent1>
        <a:srgbClr val="EAAB00"/>
      </a:accent1>
      <a:accent2>
        <a:srgbClr val="5E9732"/>
      </a:accent2>
      <a:accent3>
        <a:srgbClr val="FFFFFF"/>
      </a:accent3>
      <a:accent4>
        <a:srgbClr val="000000"/>
      </a:accent4>
      <a:accent5>
        <a:srgbClr val="F3D2AA"/>
      </a:accent5>
      <a:accent6>
        <a:srgbClr val="54882C"/>
      </a:accent6>
      <a:hlink>
        <a:srgbClr val="0070C0"/>
      </a:hlink>
      <a:folHlink>
        <a:srgbClr val="AA272F"/>
      </a:folHlink>
    </a:clrScheme>
    <a:fontScheme name="Transition Sli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ransition Slide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ank You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hank You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Thank You 1">
        <a:dk1>
          <a:srgbClr val="000000"/>
        </a:dk1>
        <a:lt1>
          <a:srgbClr val="FFFFFF"/>
        </a:lt1>
        <a:dk2>
          <a:srgbClr val="D95E00"/>
        </a:dk2>
        <a:lt2>
          <a:srgbClr val="5F6062"/>
        </a:lt2>
        <a:accent1>
          <a:srgbClr val="EAAB00"/>
        </a:accent1>
        <a:accent2>
          <a:srgbClr val="5E9732"/>
        </a:accent2>
        <a:accent3>
          <a:srgbClr val="FFFFFF"/>
        </a:accent3>
        <a:accent4>
          <a:srgbClr val="000000"/>
        </a:accent4>
        <a:accent5>
          <a:srgbClr val="F3D2AA"/>
        </a:accent5>
        <a:accent6>
          <a:srgbClr val="54882C"/>
        </a:accent6>
        <a:hlink>
          <a:srgbClr val="0070C0"/>
        </a:hlink>
        <a:folHlink>
          <a:srgbClr val="AA27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CHSB DH 2003 PwrPt Template 08142013_v2 (3)</Template>
  <TotalTime>589</TotalTime>
  <Words>568</Words>
  <Application>Microsoft Office PowerPoint</Application>
  <PresentationFormat>On-screen Show (4:3)</PresentationFormat>
  <Paragraphs>264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CHSB DH 2003 PwrPt Template 08142013_v2 (3)</vt:lpstr>
      <vt:lpstr>1_DH_PPT_013012</vt:lpstr>
      <vt:lpstr>Transition Slide (RED)</vt:lpstr>
      <vt:lpstr>Transition Slide (RED and GREEN)</vt:lpstr>
      <vt:lpstr>Transition Slide (ORANGE)</vt:lpstr>
      <vt:lpstr>Transition Slide</vt:lpstr>
      <vt:lpstr>Thank You</vt:lpstr>
      <vt:lpstr>  Quality Improvement-Change Management, Core Measures &amp; Patient Safety Education, 2014</vt:lpstr>
      <vt:lpstr>Quality Improvement – Education, 2014. </vt:lpstr>
      <vt:lpstr>What is Quality?</vt:lpstr>
      <vt:lpstr>QUALITY APPROACHES</vt:lpstr>
      <vt:lpstr>CHSB  APPROACH TO QUALITY</vt:lpstr>
      <vt:lpstr>PowerPoint Presentation</vt:lpstr>
      <vt:lpstr>PowerPoint Presentation</vt:lpstr>
      <vt:lpstr> Performance Improvement Monitoring   Summary ( PIMS). </vt:lpstr>
      <vt:lpstr>TRANSFORMATIONAL CARE  REPORTING TOOLS</vt:lpstr>
      <vt:lpstr>PowerPoint Presentation</vt:lpstr>
      <vt:lpstr>PowerPoint Presentation</vt:lpstr>
      <vt:lpstr>VALUE BASED PURCHASING</vt:lpstr>
      <vt:lpstr> NEW CORE MEASURES</vt:lpstr>
      <vt:lpstr>CORE MEASURES FOR CHSB CONT’D.</vt:lpstr>
      <vt:lpstr> VALUE BASED PURCHASING</vt:lpstr>
      <vt:lpstr>                                    WHY </vt:lpstr>
      <vt:lpstr>   CORE MEASURE FOCUS</vt:lpstr>
      <vt:lpstr>CORE MEASURE FOCUS</vt:lpstr>
      <vt:lpstr>  CORE MEASURE FOCUS</vt:lpstr>
      <vt:lpstr>CORE MEASURE FOCUS</vt:lpstr>
      <vt:lpstr>CORE MEASURE FOCUS</vt:lpstr>
      <vt:lpstr>WHO DO WE REPORT THEM TO</vt:lpstr>
      <vt:lpstr> WHERE – PUBLIC REPORTING</vt:lpstr>
      <vt:lpstr>WHAT IS OUR RESPONSIBILITY AT CHSB</vt:lpstr>
    </vt:vector>
  </TitlesOfParts>
  <Company>Catholic Healthcare West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Slide opens up the presentation and provides the main headline. Insert a maximum of five lines.</dc:title>
  <dc:creator>pjohnson007</dc:creator>
  <dc:description>Version 2: Final Version as of 5/15/2012.  For assistance or to report issues, please contact Dignity Health IT Help Desk.</dc:description>
  <cp:lastModifiedBy>Shannon, Brandy - CHSB</cp:lastModifiedBy>
  <cp:revision>64</cp:revision>
  <dcterms:created xsi:type="dcterms:W3CDTF">2014-03-25T19:07:20Z</dcterms:created>
  <dcterms:modified xsi:type="dcterms:W3CDTF">2015-03-31T22:29:55Z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filetime>2012-05-15T06:00:00Z</vt:filetime>
  </property>
</Properties>
</file>