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81" r:id="rId2"/>
    <p:sldId id="285" r:id="rId3"/>
    <p:sldId id="302" r:id="rId4"/>
    <p:sldId id="304" r:id="rId5"/>
    <p:sldId id="297" r:id="rId6"/>
    <p:sldId id="303" r:id="rId7"/>
    <p:sldId id="301" r:id="rId8"/>
    <p:sldId id="300" r:id="rId9"/>
    <p:sldId id="305" r:id="rId10"/>
    <p:sldId id="284" r:id="rId11"/>
  </p:sldIdLst>
  <p:sldSz cx="9144000" cy="6858000" type="screen4x3"/>
  <p:notesSz cx="6858000" cy="92202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BD057"/>
    <a:srgbClr val="BFE4FF"/>
    <a:srgbClr val="40B0FF"/>
    <a:srgbClr val="D0E2C1"/>
    <a:srgbClr val="A1C484"/>
    <a:srgbClr val="F3D1B8"/>
    <a:srgbClr val="E8A270"/>
    <a:srgbClr val="F8E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626" autoAdjust="0"/>
  </p:normalViewPr>
  <p:slideViewPr>
    <p:cSldViewPr snapToGrid="0" snapToObjects="1">
      <p:cViewPr>
        <p:scale>
          <a:sx n="100" d="100"/>
          <a:sy n="100" d="100"/>
        </p:scale>
        <p:origin x="-138" y="-174"/>
      </p:cViewPr>
      <p:guideLst>
        <p:guide orient="horz" pos="261"/>
        <p:guide orient="horz" pos="3836"/>
        <p:guide orient="horz" pos="2387"/>
        <p:guide orient="horz" pos="4107"/>
        <p:guide orient="horz" pos="868"/>
        <p:guide orient="horz" pos="621"/>
        <p:guide orient="horz" pos="3550"/>
        <p:guide pos="2880"/>
        <p:guide pos="288"/>
        <p:guide pos="5471"/>
        <p:guide pos="2824"/>
        <p:guide pos="2936"/>
        <p:guide pos="4172"/>
        <p:guide pos="15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1920" y="-78"/>
      </p:cViewPr>
      <p:guideLst>
        <p:guide orient="horz" pos="290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772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E4F1C0-795A-46B5-AF73-77DF013E9C9E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9596"/>
            <a:ext cx="5486400" cy="41490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BBAFE6-65CE-42A6-B6AF-C10D21B99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98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BAFE6-65CE-42A6-B6AF-C10D21B992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BAFE6-65CE-42A6-B6AF-C10D21B992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6426200" cy="13462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36103"/>
            <a:ext cx="4114800" cy="232773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71800"/>
            <a:ext cx="4114800" cy="12333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83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RED and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4873934"/>
            <a:ext cx="4114800" cy="8640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FB82-C360-488C-B662-445594DD2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4873934"/>
            <a:ext cx="4114800" cy="8640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F7F4-6AC4-4C94-B497-A3784AC01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22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/>
          <a:stretch>
            <a:fillRect/>
          </a:stretch>
        </p:blipFill>
        <p:spPr bwMode="auto">
          <a:xfrm>
            <a:off x="0" y="-61913"/>
            <a:ext cx="9144000" cy="60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New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85354"/>
            <a:ext cx="4114800" cy="232773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9950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36103"/>
            <a:ext cx="4114800" cy="232773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71800"/>
            <a:ext cx="4114800" cy="12333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7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New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itle 20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F6062"/>
                </a:solidFill>
              </a:defRPr>
            </a:lvl1pPr>
          </a:lstStyle>
          <a:p>
            <a:pPr>
              <a:defRPr/>
            </a:pPr>
            <a:fld id="{DA035F46-9F83-4F20-9A3E-4E1012B37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8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(RED and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4873934"/>
            <a:ext cx="4114800" cy="8640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5F6062"/>
                </a:solidFill>
              </a:defRPr>
            </a:lvl1pPr>
          </a:lstStyle>
          <a:p>
            <a:pPr>
              <a:defRPr/>
            </a:pPr>
            <a:fld id="{B83B0652-9CE0-455E-91E2-F92A17E32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5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4873934"/>
            <a:ext cx="4114800" cy="8640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5F6062"/>
                </a:solidFill>
              </a:defRPr>
            </a:lvl1pPr>
          </a:lstStyle>
          <a:p>
            <a:pPr>
              <a:defRPr/>
            </a:pPr>
            <a:fld id="{6CC1A4F8-1580-4AE8-8CE9-9E4FEC580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/>
          <a:stretch>
            <a:fillRect/>
          </a:stretch>
        </p:blipFill>
        <p:spPr bwMode="auto">
          <a:xfrm>
            <a:off x="0" y="-61913"/>
            <a:ext cx="9144000" cy="60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New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85354"/>
            <a:ext cx="4114800" cy="232773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5234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AFAA5-F800-4D3E-AE66-8EBFD9B72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2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rstLevel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/>
            </a:lvl1pPr>
            <a:lvl2pPr marL="279400" indent="-250825">
              <a:buFont typeface="Arial" pitchFamily="34" charset="0"/>
              <a:buChar char="•"/>
              <a:defRPr/>
            </a:lvl2pPr>
            <a:lvl3pPr marL="515938" indent="-250825">
              <a:buFont typeface="BentonSansF Book" pitchFamily="50" charset="0"/>
              <a:buChar char="–"/>
              <a:defRPr/>
            </a:lvl3pPr>
            <a:lvl4pPr marL="801688" indent="-250825">
              <a:buFont typeface="Arial" pitchFamily="34" charset="0"/>
              <a:buChar char="•"/>
              <a:defRPr/>
            </a:lvl4pPr>
            <a:lvl5pPr marL="1085850" indent="-250825">
              <a:buFont typeface="BentonSansF Book" pitchFamily="50" charset="0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8700-26C6-4679-9E56-D104E128E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8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New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57201" y="1381125"/>
            <a:ext cx="4025899" cy="47196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4659314" y="1381125"/>
            <a:ext cx="4025899" cy="4719638"/>
          </a:xfrm>
          <a:prstGeom prst="roundRect">
            <a:avLst>
              <a:gd name="adj" fmla="val 1970"/>
            </a:avLst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F1A7-DA12-4105-B6B8-9F0EABC9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5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New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57201" y="1375283"/>
            <a:ext cx="4025899" cy="47254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600"/>
              </a:spcAft>
              <a:buNone/>
              <a:defRPr sz="2000"/>
            </a:lvl1pPr>
            <a:lvl2pPr marL="279400" indent="-250825">
              <a:defRPr sz="1800"/>
            </a:lvl2pPr>
            <a:lvl3pPr marL="515938" indent="-250825">
              <a:defRPr sz="1600"/>
            </a:lvl3pPr>
            <a:lvl4pPr marL="801688" indent="-250825">
              <a:defRPr sz="1400"/>
            </a:lvl4pPr>
            <a:lvl5pPr marL="1085850" indent="-250825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/>
          </p:nvPr>
        </p:nvSpPr>
        <p:spPr>
          <a:xfrm>
            <a:off x="4659314" y="1375283"/>
            <a:ext cx="4025899" cy="4725480"/>
          </a:xfrm>
          <a:prstGeom prst="roundRect">
            <a:avLst>
              <a:gd name="adj" fmla="val 2505"/>
            </a:avLst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600"/>
              </a:spcAft>
              <a:buNone/>
              <a:defRPr sz="2000"/>
            </a:lvl1pPr>
            <a:lvl2pPr marL="279400" indent="-250825">
              <a:defRPr sz="1800"/>
            </a:lvl2pPr>
            <a:lvl3pPr marL="515938" indent="-250825">
              <a:defRPr sz="1600"/>
            </a:lvl3pPr>
            <a:lvl4pPr marL="801688" indent="-250825">
              <a:defRPr sz="1400"/>
            </a:lvl4pPr>
            <a:lvl5pPr marL="1085850" indent="-250825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C4FE-2E50-4848-B0CF-13FFDF40D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7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New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3D6B-52E0-43D7-B9CF-87FAA868C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ransi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2">
              <a:lumMod val="95000"/>
            </a:schemeClr>
          </a:solidFill>
        </p:spPr>
        <p:txBody>
          <a:bodyPr lIns="182880" tIns="182880" rIns="3657600"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srcRect/>
            <a:stretch>
              <a:fillRect/>
            </a:stretch>
          </a:blipFill>
        </p:spPr>
        <p:txBody>
          <a:bodyPr lIns="457200" rIns="4572000" bIns="1115568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EA96-8428-4037-9994-3F1C70416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9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ransi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2">
              <a:lumMod val="95000"/>
            </a:schemeClr>
          </a:solidFill>
        </p:spPr>
        <p:txBody>
          <a:bodyPr lIns="182880" tIns="182880" rIns="3657600"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3" cstate="print"/>
            <a:srcRect/>
            <a:stretch>
              <a:fillRect/>
            </a:stretch>
          </a:blipFill>
        </p:spPr>
        <p:txBody>
          <a:bodyPr lIns="457200" rIns="4572000" bIns="1115568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C5619-3A71-4AE3-8074-44C80DAF4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4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ransiti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2">
              <a:lumMod val="95000"/>
            </a:schemeClr>
          </a:solidFill>
        </p:spPr>
        <p:txBody>
          <a:bodyPr lIns="182880" tIns="182880" rIns="3657600"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3" cstate="print"/>
            <a:srcRect/>
            <a:stretch>
              <a:fillRect/>
            </a:stretch>
          </a:blipFill>
        </p:spPr>
        <p:txBody>
          <a:bodyPr lIns="457200" rIns="4572000" bIns="1115568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F2D7-77E6-4B52-B6DF-0953CB7BF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4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1463"/>
            <a:ext cx="82280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add text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1125"/>
            <a:ext cx="8228013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First Level Text</a:t>
            </a:r>
          </a:p>
          <a:p>
            <a:pPr lvl="1"/>
            <a:r>
              <a:rPr lang="en-CA" altLang="en-US" smtClean="0"/>
              <a:t>Second Level Text</a:t>
            </a:r>
          </a:p>
          <a:p>
            <a:pPr lvl="2"/>
            <a:r>
              <a:rPr lang="en-CA" altLang="en-US" smtClean="0"/>
              <a:t>Third Level Text</a:t>
            </a:r>
          </a:p>
          <a:p>
            <a:pPr lvl="3"/>
            <a:r>
              <a:rPr lang="en-CA" altLang="en-US" smtClean="0"/>
              <a:t>Fourth Level Text</a:t>
            </a:r>
          </a:p>
          <a:p>
            <a:pPr lvl="4"/>
            <a:r>
              <a:rPr lang="en-CA" altLang="en-US" smtClean="0"/>
              <a:t>Fifth Level Text</a:t>
            </a: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18250"/>
            <a:ext cx="336550" cy="330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C4DCBC53-BE08-4B22-B136-E687BFC2D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78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0070C0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466725" indent="-250825" algn="l" rtl="0" eaLnBrk="0" fontAlgn="base" hangingPunct="0">
        <a:spcBef>
          <a:spcPct val="0"/>
        </a:spcBef>
        <a:spcAft>
          <a:spcPts val="1200"/>
        </a:spcAft>
        <a:buClr>
          <a:srgbClr val="0070C0"/>
        </a:buClr>
        <a:buFont typeface="BentonSansF Book"/>
        <a:buChar char="–"/>
        <a:defRPr sz="20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19138" indent="-250825" algn="l" rtl="0" eaLnBrk="0" fontAlgn="base" hangingPunct="0">
        <a:spcBef>
          <a:spcPct val="0"/>
        </a:spcBef>
        <a:spcAft>
          <a:spcPts val="1400"/>
        </a:spcAft>
        <a:buClr>
          <a:srgbClr val="0070C0"/>
        </a:buClr>
        <a:buFont typeface="Arial" pitchFamily="34" charset="0"/>
        <a:buChar char="•"/>
        <a:defRPr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971550" indent="-250825" algn="l" rtl="0" eaLnBrk="0" fontAlgn="base" hangingPunct="0">
        <a:spcBef>
          <a:spcPct val="0"/>
        </a:spcBef>
        <a:spcAft>
          <a:spcPts val="1600"/>
        </a:spcAft>
        <a:buClr>
          <a:srgbClr val="0070C0"/>
        </a:buClr>
        <a:buFont typeface="BentonSansF Book"/>
        <a:buChar char="–"/>
        <a:defRPr sz="16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223963" indent="-250825" algn="l" rtl="0" eaLnBrk="0" fontAlgn="base" hangingPunct="0">
        <a:spcBef>
          <a:spcPct val="0"/>
        </a:spcBef>
        <a:spcAft>
          <a:spcPts val="1600"/>
        </a:spcAft>
        <a:buClr>
          <a:srgbClr val="0070C0"/>
        </a:buClr>
        <a:buFont typeface="Arial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uact=8&amp;ved=0CAcQjRxqFQoTCKH8t9v5-ccCFYEFkgodvmgHRw&amp;url=http://thetyee.ca/Mediacheck/2013/03/25/Blogging-Vs-Flogging/&amp;psig=AFQjCNFscNzOawf4kxMyawbbDfFkF2IdOg&amp;ust=144243775857825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vimeo.com/6403902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m/url?sa=i&amp;rct=j&amp;q=&amp;esrc=s&amp;frm=1&amp;source=images&amp;cd=&amp;cad=rja&amp;uact=8&amp;ved=0CAcQjRxqFQoTCPLAqKPS_McCFZYUkgodu5IDAA&amp;url=http://courseimage.com/stocks/question&amp;psig=AFQjCNGRbrrQ0D6mGhEQUplcj6RM4njeXw&amp;ust=144253027918643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ctrTitle"/>
          </p:nvPr>
        </p:nvSpPr>
        <p:spPr>
          <a:xfrm>
            <a:off x="600074" y="923926"/>
            <a:ext cx="5448301" cy="2343150"/>
          </a:xfrm>
        </p:spPr>
        <p:txBody>
          <a:bodyPr/>
          <a:lstStyle/>
          <a:p>
            <a:pPr eaLnBrk="1" hangingPunct="1"/>
            <a:r>
              <a:rPr lang="en-CA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2-Bin </a:t>
            </a:r>
            <a:br>
              <a:rPr lang="en-CA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CA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Replenishment System</a:t>
            </a:r>
            <a:br>
              <a:rPr lang="en-CA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CA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(Pegasus KANBAN </a:t>
            </a:r>
            <a:br>
              <a:rPr lang="en-CA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CA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Inventory System)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1"/>
          <p:cNvSpPr txBox="1">
            <a:spLocks noChangeArrowheads="1"/>
          </p:cNvSpPr>
          <p:nvPr/>
        </p:nvSpPr>
        <p:spPr bwMode="auto">
          <a:xfrm>
            <a:off x="695325" y="2222501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Thank you</a:t>
            </a:r>
            <a:endParaRPr lang="en-US" altLang="en-US" sz="40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7B1587B-104E-46E3-8C1A-2EEBB97C091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343025" y="2733675"/>
            <a:ext cx="2124075" cy="13144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4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Cambria" pitchFamily="18" charset="0"/>
                <a:ea typeface="+mn-ea"/>
              </a:rPr>
              <a:t>Does this sight look familiar to you?</a:t>
            </a:r>
          </a:p>
          <a:p>
            <a:pPr eaLnBrk="1" fontAlgn="auto" hangingPunct="1">
              <a:buClr>
                <a:schemeClr val="accent4"/>
              </a:buClr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  <a:p>
            <a:pPr eaLnBrk="1" fontAlgn="auto" hangingPunct="1">
              <a:buClr>
                <a:schemeClr val="accent4"/>
              </a:buClr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19460" name="Title 3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8013" cy="79533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Current Process – PAR Replenishment</a:t>
            </a:r>
          </a:p>
        </p:txBody>
      </p:sp>
      <p:pic>
        <p:nvPicPr>
          <p:cNvPr id="8" name="Picture 6" descr="C:\Users\scayago\AppData\Local\Microsoft\Windows\Temporary Internet Files\Content.Outlook\LKVGL6W3\ba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1647823"/>
            <a:ext cx="3181349" cy="424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CAAFAA5-F800-4D3E-AE66-8EBFD9B7296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22738" y="1933575"/>
            <a:ext cx="4562475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171450">
              <a:buFont typeface="Arial" pitchFamily="34" charset="0"/>
              <a:buChar char="•"/>
            </a:pPr>
            <a:r>
              <a:rPr lang="en-US" sz="1200" b="1" dirty="0" smtClean="0">
                <a:latin typeface="Cambria" pitchFamily="18" charset="0"/>
              </a:rPr>
              <a:t>Space Constraints</a:t>
            </a:r>
            <a:endParaRPr lang="en-US" sz="1200" b="1" dirty="0">
              <a:latin typeface="Cambria" pitchFamily="18" charset="0"/>
            </a:endParaRPr>
          </a:p>
          <a:p>
            <a:pPr marL="685800" indent="-228600">
              <a:buFont typeface="Symbol" pitchFamily="18" charset="2"/>
              <a:buChar char=""/>
            </a:pPr>
            <a:r>
              <a:rPr lang="en-US" sz="1200" i="1" dirty="0" smtClean="0">
                <a:latin typeface="Cambria" pitchFamily="18" charset="0"/>
              </a:rPr>
              <a:t>Most PAR locations are located in small supply storage rooms, weekly deliveries of non-</a:t>
            </a:r>
            <a:r>
              <a:rPr lang="en-US" sz="1200" i="1" dirty="0" err="1" smtClean="0">
                <a:latin typeface="Cambria" pitchFamily="18" charset="0"/>
              </a:rPr>
              <a:t>PAR’d</a:t>
            </a:r>
            <a:r>
              <a:rPr lang="en-US" sz="1200" i="1" dirty="0" smtClean="0">
                <a:latin typeface="Cambria" pitchFamily="18" charset="0"/>
              </a:rPr>
              <a:t> supplies to compensate the lack of space</a:t>
            </a:r>
          </a:p>
          <a:p>
            <a:pPr marL="685800" indent="-228600">
              <a:buFont typeface="Symbol" pitchFamily="18" charset="2"/>
              <a:buChar char=""/>
            </a:pPr>
            <a:r>
              <a:rPr lang="en-US" sz="1200" i="1" dirty="0" smtClean="0">
                <a:latin typeface="Cambria" pitchFamily="18" charset="0"/>
              </a:rPr>
              <a:t>Current wire shelving does not maximize storage space</a:t>
            </a:r>
          </a:p>
          <a:p>
            <a:pPr marL="685800" indent="-228600">
              <a:buFont typeface="Symbol" pitchFamily="18" charset="2"/>
              <a:buChar char=""/>
            </a:pPr>
            <a:r>
              <a:rPr lang="en-US" sz="1200" i="1" dirty="0" smtClean="0">
                <a:latin typeface="Cambria" pitchFamily="18" charset="0"/>
              </a:rPr>
              <a:t>Item locations are not standardized, difficult to locate between departments</a:t>
            </a:r>
          </a:p>
          <a:p>
            <a:pPr marL="685800" indent="-228600">
              <a:buFont typeface="Symbol" pitchFamily="18" charset="2"/>
              <a:buChar char=""/>
            </a:pPr>
            <a:r>
              <a:rPr lang="en-US" sz="1200" i="1" dirty="0" smtClean="0">
                <a:latin typeface="Cambria" pitchFamily="18" charset="0"/>
              </a:rPr>
              <a:t>Current bin system promotes clutter and overstocking</a:t>
            </a:r>
          </a:p>
          <a:p>
            <a:pPr marL="685800" indent="-228600">
              <a:buFont typeface="Symbol" pitchFamily="18" charset="2"/>
              <a:buChar char=""/>
            </a:pPr>
            <a:r>
              <a:rPr lang="en-US" sz="1200" i="1" dirty="0" smtClean="0">
                <a:latin typeface="Cambria" pitchFamily="18" charset="0"/>
              </a:rPr>
              <a:t>Both MM techs and clinical staff have difficulty finding items for use and replenishment</a:t>
            </a:r>
          </a:p>
          <a:p>
            <a:endParaRPr lang="en-US" sz="1200" dirty="0" smtClean="0">
              <a:latin typeface="Cambria" pitchFamily="18" charset="0"/>
            </a:endParaRPr>
          </a:p>
          <a:p>
            <a:pPr marL="285750" indent="-171450">
              <a:buFont typeface="Arial" pitchFamily="34" charset="0"/>
              <a:buChar char="•"/>
            </a:pPr>
            <a:r>
              <a:rPr lang="en-US" sz="1200" b="1" dirty="0" smtClean="0">
                <a:latin typeface="Cambria" pitchFamily="18" charset="0"/>
              </a:rPr>
              <a:t>Productivity Challenges</a:t>
            </a:r>
            <a:endParaRPr lang="en-US" sz="1200" dirty="0">
              <a:latin typeface="Cambria" pitchFamily="18" charset="0"/>
            </a:endParaRPr>
          </a:p>
          <a:p>
            <a:pPr marL="685800" indent="-228600">
              <a:buFont typeface="Symbol" pitchFamily="18" charset="2"/>
              <a:buChar char=""/>
            </a:pPr>
            <a:r>
              <a:rPr lang="en-US" sz="1200" i="1" dirty="0">
                <a:latin typeface="Cambria" pitchFamily="18" charset="0"/>
              </a:rPr>
              <a:t>Current PAR process requires </a:t>
            </a:r>
            <a:r>
              <a:rPr lang="en-US" sz="1200" i="1" dirty="0" smtClean="0">
                <a:latin typeface="Cambria" pitchFamily="18" charset="0"/>
              </a:rPr>
              <a:t>MM (Materials Management) techs to </a:t>
            </a:r>
            <a:r>
              <a:rPr lang="en-US" sz="1200" i="1" dirty="0">
                <a:latin typeface="Cambria" pitchFamily="18" charset="0"/>
              </a:rPr>
              <a:t>“top off” supply bins based on PAR levels; need to memorize PAR </a:t>
            </a:r>
            <a:r>
              <a:rPr lang="en-US" sz="1200" i="1" dirty="0" smtClean="0">
                <a:latin typeface="Cambria" pitchFamily="18" charset="0"/>
              </a:rPr>
              <a:t>quantities</a:t>
            </a:r>
            <a:endParaRPr lang="en-US" sz="1200" i="1" dirty="0">
              <a:latin typeface="Cambria" pitchFamily="18" charset="0"/>
            </a:endParaRPr>
          </a:p>
          <a:p>
            <a:pPr marL="685800" indent="-228600">
              <a:buFont typeface="Symbol" pitchFamily="18" charset="2"/>
              <a:buChar char=""/>
            </a:pPr>
            <a:r>
              <a:rPr lang="en-US" sz="1200" i="1" dirty="0">
                <a:latin typeface="Cambria" pitchFamily="18" charset="0"/>
              </a:rPr>
              <a:t>Requires </a:t>
            </a:r>
            <a:r>
              <a:rPr lang="en-US" sz="1200" i="1" dirty="0" smtClean="0">
                <a:latin typeface="Cambria" pitchFamily="18" charset="0"/>
              </a:rPr>
              <a:t>two trips </a:t>
            </a:r>
            <a:r>
              <a:rPr lang="en-US" sz="1200" i="1" dirty="0">
                <a:latin typeface="Cambria" pitchFamily="18" charset="0"/>
              </a:rPr>
              <a:t>to location daily – once to count and then to replenish, inventorying typically takes </a:t>
            </a:r>
            <a:r>
              <a:rPr lang="en-US" sz="1200" i="1" dirty="0" smtClean="0">
                <a:latin typeface="Cambria" pitchFamily="18" charset="0"/>
              </a:rPr>
              <a:t>20–40 </a:t>
            </a:r>
            <a:r>
              <a:rPr lang="en-US" sz="1200" i="1" dirty="0" err="1">
                <a:latin typeface="Cambria" pitchFamily="18" charset="0"/>
              </a:rPr>
              <a:t>mins</a:t>
            </a:r>
            <a:r>
              <a:rPr lang="en-US" sz="1200" i="1" dirty="0">
                <a:latin typeface="Cambria" pitchFamily="18" charset="0"/>
              </a:rPr>
              <a:t> per department, </a:t>
            </a:r>
            <a:r>
              <a:rPr lang="en-US" sz="1200" i="1" dirty="0" smtClean="0">
                <a:latin typeface="Cambria" pitchFamily="18" charset="0"/>
              </a:rPr>
              <a:t>then restocking </a:t>
            </a:r>
            <a:r>
              <a:rPr lang="en-US" sz="1200" i="1" dirty="0">
                <a:latin typeface="Cambria" pitchFamily="18" charset="0"/>
              </a:rPr>
              <a:t>takes around </a:t>
            </a:r>
            <a:r>
              <a:rPr lang="en-US" sz="1200" i="1" dirty="0" smtClean="0">
                <a:latin typeface="Cambria" pitchFamily="18" charset="0"/>
              </a:rPr>
              <a:t>20 </a:t>
            </a:r>
            <a:r>
              <a:rPr lang="en-US" sz="1200" i="1" dirty="0" err="1" smtClean="0">
                <a:latin typeface="Cambria" pitchFamily="18" charset="0"/>
              </a:rPr>
              <a:t>mins</a:t>
            </a:r>
            <a:endParaRPr lang="en-US" sz="1200" i="1" dirty="0">
              <a:latin typeface="Cambria" pitchFamily="18" charset="0"/>
            </a:endParaRPr>
          </a:p>
          <a:p>
            <a:pPr marL="685800" indent="-228600">
              <a:buFont typeface="Symbol" pitchFamily="18" charset="2"/>
              <a:buChar char=""/>
            </a:pPr>
            <a:r>
              <a:rPr lang="en-US" sz="1200" i="1" dirty="0" smtClean="0">
                <a:latin typeface="Cambria" pitchFamily="18" charset="0"/>
              </a:rPr>
              <a:t>Inconsistency </a:t>
            </a:r>
            <a:r>
              <a:rPr lang="en-US" sz="1200" i="1" dirty="0">
                <a:latin typeface="Cambria" pitchFamily="18" charset="0"/>
              </a:rPr>
              <a:t>in PAR replenishment </a:t>
            </a:r>
            <a:endParaRPr lang="en-US" sz="1200" i="1" dirty="0" smtClean="0">
              <a:latin typeface="Cambria" pitchFamily="18" charset="0"/>
            </a:endParaRPr>
          </a:p>
          <a:p>
            <a:pPr marL="685800" indent="-228600">
              <a:buFont typeface="Symbol" pitchFamily="18" charset="2"/>
              <a:buChar char=""/>
            </a:pPr>
            <a:r>
              <a:rPr lang="en-US" sz="1200" i="1" dirty="0" smtClean="0">
                <a:latin typeface="Cambria" pitchFamily="18" charset="0"/>
              </a:rPr>
              <a:t>Need </a:t>
            </a:r>
            <a:r>
              <a:rPr lang="en-US" sz="1200" i="1" dirty="0">
                <a:latin typeface="Cambria" pitchFamily="18" charset="0"/>
              </a:rPr>
              <a:t>for weekly issues of non-</a:t>
            </a:r>
            <a:r>
              <a:rPr lang="en-US" sz="1200" i="1" dirty="0" err="1">
                <a:latin typeface="Cambria" pitchFamily="18" charset="0"/>
              </a:rPr>
              <a:t>PAR’d</a:t>
            </a:r>
            <a:r>
              <a:rPr lang="en-US" sz="1200" i="1" dirty="0">
                <a:latin typeface="Cambria" pitchFamily="18" charset="0"/>
              </a:rPr>
              <a:t> supplies to </a:t>
            </a:r>
            <a:r>
              <a:rPr lang="en-US" sz="1200" i="1" dirty="0" smtClean="0">
                <a:latin typeface="Cambria" pitchFamily="18" charset="0"/>
              </a:rPr>
              <a:t>departments</a:t>
            </a:r>
            <a:r>
              <a:rPr lang="en-US" sz="1200" i="1" dirty="0">
                <a:latin typeface="Cambria" pitchFamily="18" charset="0"/>
              </a:rPr>
              <a:t>; constant stock-out or after hours </a:t>
            </a:r>
            <a:r>
              <a:rPr lang="en-US" sz="1200" i="1" dirty="0" smtClean="0">
                <a:latin typeface="Cambria" pitchFamily="18" charset="0"/>
              </a:rPr>
              <a:t>shopping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8013" cy="79533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Current Process – PAR Replenishment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975" y="1463159"/>
            <a:ext cx="4156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Challenges with the Current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Process…</a:t>
            </a:r>
            <a:endParaRPr lang="en-U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" name="Picture 2" descr="C:\Users\scayago\AppData\Local\Microsoft\Windows\Temporary Internet Files\Content.Outlook\LKVGL6W3\ba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6" y="2090819"/>
            <a:ext cx="2573221" cy="347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CAAFAA5-F800-4D3E-AE66-8EBFD9B7296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8630" y="2134368"/>
            <a:ext cx="3612896" cy="3231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171450">
              <a:buFont typeface="Arial" pitchFamily="34" charset="0"/>
              <a:buChar char="•"/>
            </a:pPr>
            <a:r>
              <a:rPr lang="en-US" sz="1200" b="1" dirty="0" smtClean="0">
                <a:latin typeface="Cambria" pitchFamily="18" charset="0"/>
              </a:rPr>
              <a:t>Inventory Management Challenges</a:t>
            </a:r>
            <a:endParaRPr lang="en-US" sz="1200" b="1" dirty="0">
              <a:latin typeface="Cambria" pitchFamily="18" charset="0"/>
            </a:endParaRPr>
          </a:p>
          <a:p>
            <a:pPr marL="685800" indent="-228600">
              <a:buFont typeface="Symbol" pitchFamily="18" charset="2"/>
              <a:buChar char=""/>
            </a:pPr>
            <a:r>
              <a:rPr lang="en-US" sz="1200" i="1" dirty="0" smtClean="0">
                <a:latin typeface="Cambria" pitchFamily="18" charset="0"/>
              </a:rPr>
              <a:t>Obsolescence and stock rotation difficult to manage, increased risk of items expiring</a:t>
            </a:r>
          </a:p>
          <a:p>
            <a:pPr marL="685800" indent="-228600">
              <a:buFont typeface="Symbol" pitchFamily="18" charset="2"/>
              <a:buChar char=""/>
            </a:pPr>
            <a:r>
              <a:rPr lang="en-US" sz="1200" i="1" dirty="0" smtClean="0">
                <a:latin typeface="Cambria" pitchFamily="18" charset="0"/>
              </a:rPr>
              <a:t>“Eye-balling” leads to overstock or stock-out in both the PAR area and </a:t>
            </a:r>
            <a:r>
              <a:rPr lang="en-US" sz="1200" i="1" dirty="0">
                <a:latin typeface="Cambria" pitchFamily="18" charset="0"/>
              </a:rPr>
              <a:t>s</a:t>
            </a:r>
            <a:r>
              <a:rPr lang="en-US" sz="1200" i="1" dirty="0" smtClean="0">
                <a:latin typeface="Cambria" pitchFamily="18" charset="0"/>
              </a:rPr>
              <a:t>toreroom</a:t>
            </a:r>
          </a:p>
          <a:p>
            <a:pPr marL="685800" indent="-228600">
              <a:buFont typeface="Symbol" pitchFamily="18" charset="2"/>
              <a:buChar char=""/>
            </a:pPr>
            <a:r>
              <a:rPr lang="en-US" sz="1200" i="1" dirty="0" smtClean="0">
                <a:latin typeface="Cambria" pitchFamily="18" charset="0"/>
              </a:rPr>
              <a:t>Clinical staff may be tempted to store and hide unofficial inventory to compensate for inefficiencies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Cambria" pitchFamily="18" charset="0"/>
            </a:endParaRPr>
          </a:p>
          <a:p>
            <a:pPr marL="285750" indent="-171450">
              <a:buFont typeface="Arial" pitchFamily="34" charset="0"/>
              <a:buChar char="•"/>
            </a:pPr>
            <a:r>
              <a:rPr lang="en-US" sz="1200" b="1" dirty="0">
                <a:latin typeface="Cambria" pitchFamily="18" charset="0"/>
              </a:rPr>
              <a:t>Employee Relation </a:t>
            </a:r>
            <a:r>
              <a:rPr lang="en-US" sz="1200" b="1" dirty="0" smtClean="0">
                <a:latin typeface="Cambria" pitchFamily="18" charset="0"/>
              </a:rPr>
              <a:t>Challenges</a:t>
            </a:r>
            <a:endParaRPr lang="en-US" sz="1200" b="1" dirty="0">
              <a:latin typeface="Cambria" pitchFamily="18" charset="0"/>
            </a:endParaRPr>
          </a:p>
          <a:p>
            <a:pPr marL="685800" indent="-228600">
              <a:buFont typeface="Symbol" pitchFamily="18" charset="2"/>
              <a:buChar char=""/>
            </a:pPr>
            <a:r>
              <a:rPr lang="en-US" sz="1200" i="1" dirty="0">
                <a:latin typeface="Cambria" pitchFamily="18" charset="0"/>
              </a:rPr>
              <a:t>MM </a:t>
            </a:r>
            <a:r>
              <a:rPr lang="en-US" sz="1200" i="1" dirty="0" smtClean="0">
                <a:latin typeface="Cambria" pitchFamily="18" charset="0"/>
              </a:rPr>
              <a:t>techs and clinicians </a:t>
            </a:r>
            <a:r>
              <a:rPr lang="en-US" sz="1200" i="1" dirty="0">
                <a:latin typeface="Cambria" pitchFamily="18" charset="0"/>
              </a:rPr>
              <a:t>blame each other for stock-out situations because the area is difficult to </a:t>
            </a:r>
            <a:r>
              <a:rPr lang="en-US" sz="1200" i="1" dirty="0" smtClean="0">
                <a:latin typeface="Cambria" pitchFamily="18" charset="0"/>
              </a:rPr>
              <a:t>manage</a:t>
            </a:r>
            <a:endParaRPr lang="en-US" sz="1200" i="1" dirty="0">
              <a:latin typeface="Cambria" pitchFamily="18" charset="0"/>
            </a:endParaRPr>
          </a:p>
          <a:p>
            <a:pPr marL="685800" indent="-228600">
              <a:buFont typeface="Symbol" pitchFamily="18" charset="2"/>
              <a:buChar char=""/>
            </a:pPr>
            <a:r>
              <a:rPr lang="en-US" sz="1200" i="1" dirty="0">
                <a:latin typeface="Cambria" pitchFamily="18" charset="0"/>
              </a:rPr>
              <a:t>MM </a:t>
            </a:r>
            <a:r>
              <a:rPr lang="en-US" sz="1200" i="1" dirty="0" smtClean="0">
                <a:latin typeface="Cambria" pitchFamily="18" charset="0"/>
              </a:rPr>
              <a:t>techs </a:t>
            </a:r>
            <a:r>
              <a:rPr lang="en-US" sz="1200" i="1" dirty="0">
                <a:latin typeface="Cambria" pitchFamily="18" charset="0"/>
              </a:rPr>
              <a:t>blame each other for stock-outs and overstock when covering for PTO and scheduled days off because there is no standard </a:t>
            </a:r>
            <a:r>
              <a:rPr lang="en-US" sz="1200" i="1" dirty="0" smtClean="0">
                <a:latin typeface="Cambria" pitchFamily="18" charset="0"/>
              </a:rPr>
              <a:t>process</a:t>
            </a:r>
            <a:endParaRPr lang="en-US" sz="1200" i="1" dirty="0">
              <a:latin typeface="Cambria" pitchFamily="18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8013" cy="79533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Current Process – PAR Replenishment</a:t>
            </a:r>
          </a:p>
        </p:txBody>
      </p:sp>
      <p:pic>
        <p:nvPicPr>
          <p:cNvPr id="7" name="Picture 2" descr="C:\Users\scayago\AppData\Local\Microsoft\Windows\Temporary Internet Files\Content.Outlook\LKVGL6W3\ba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0150" y="2032719"/>
            <a:ext cx="2666175" cy="359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1975" y="1463159"/>
            <a:ext cx="4156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Challenges with the Current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Process…</a:t>
            </a:r>
            <a:endParaRPr lang="en-US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7B1587B-104E-46E3-8C1A-2EEBB97C091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9460" name="Title 3"/>
          <p:cNvSpPr>
            <a:spLocks noGrp="1"/>
          </p:cNvSpPr>
          <p:nvPr>
            <p:ph type="title"/>
          </p:nvPr>
        </p:nvSpPr>
        <p:spPr>
          <a:xfrm>
            <a:off x="457200" y="366713"/>
            <a:ext cx="8228013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-Bin Replenishment Proposal (KANBAN)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619248"/>
            <a:ext cx="2580459" cy="302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581026" y="2228111"/>
            <a:ext cx="2019300" cy="1412271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4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Cambria" pitchFamily="18" charset="0"/>
                <a:ea typeface="+mn-ea"/>
              </a:rPr>
              <a:t>How about changing the sight to this?</a:t>
            </a:r>
            <a:endParaRPr lang="en-US" dirty="0" smtClean="0">
              <a:ea typeface="+mn-ea"/>
            </a:endParaRPr>
          </a:p>
        </p:txBody>
      </p:sp>
      <p:pic>
        <p:nvPicPr>
          <p:cNvPr id="9" name="Picture 2" descr="C:\Users\scayago\AppData\Local\Microsoft\Windows\Temporary Internet Files\Content.Outlook\LKVGL6W3\ba3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29" y="2470008"/>
            <a:ext cx="2541534" cy="332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3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CAAFAA5-F800-4D3E-AE66-8EBFD9B729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38650" y="1429171"/>
            <a:ext cx="4052888" cy="526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171450">
              <a:buFont typeface="Arial" pitchFamily="34" charset="0"/>
              <a:buChar char="•"/>
            </a:pPr>
            <a:r>
              <a:rPr lang="en-US" sz="1200" b="1" dirty="0" smtClean="0">
                <a:latin typeface="Cambria" pitchFamily="18" charset="0"/>
              </a:rPr>
              <a:t>Space Maximization</a:t>
            </a:r>
          </a:p>
          <a:p>
            <a:pPr marL="685800" indent="-228600">
              <a:buFont typeface="Symbol" pitchFamily="18" charset="2"/>
              <a:buChar char="-"/>
            </a:pPr>
            <a:r>
              <a:rPr lang="en-US" sz="1200" i="1" dirty="0">
                <a:latin typeface="Cambria" pitchFamily="18" charset="0"/>
              </a:rPr>
              <a:t>The Pegasus </a:t>
            </a:r>
            <a:r>
              <a:rPr lang="en-US" sz="1200" i="1" dirty="0" smtClean="0">
                <a:latin typeface="Cambria" pitchFamily="18" charset="0"/>
              </a:rPr>
              <a:t>KANBAN </a:t>
            </a:r>
            <a:r>
              <a:rPr lang="en-US" sz="1200" i="1" dirty="0">
                <a:latin typeface="Cambria" pitchFamily="18" charset="0"/>
              </a:rPr>
              <a:t>(2-Bin) Inventory System </a:t>
            </a:r>
            <a:r>
              <a:rPr lang="en-US" sz="1200" i="1" dirty="0" smtClean="0">
                <a:latin typeface="Cambria" pitchFamily="18" charset="0"/>
              </a:rPr>
              <a:t>is comprised of </a:t>
            </a:r>
            <a:r>
              <a:rPr lang="en-US" sz="1200" i="1" dirty="0">
                <a:latin typeface="Cambria" pitchFamily="18" charset="0"/>
              </a:rPr>
              <a:t>High Density Basket </a:t>
            </a:r>
            <a:r>
              <a:rPr lang="en-US" sz="1200" i="1" dirty="0" smtClean="0">
                <a:latin typeface="Cambria" pitchFamily="18" charset="0"/>
              </a:rPr>
              <a:t>Storage</a:t>
            </a:r>
          </a:p>
          <a:p>
            <a:pPr marL="685800" indent="-228600">
              <a:buFont typeface="Symbol" pitchFamily="18" charset="2"/>
              <a:buChar char="-"/>
            </a:pPr>
            <a:r>
              <a:rPr lang="en-US" sz="1200" i="1" dirty="0">
                <a:latin typeface="Cambria" pitchFamily="18" charset="0"/>
              </a:rPr>
              <a:t>High Density Storage </a:t>
            </a:r>
            <a:r>
              <a:rPr lang="en-US" sz="1200" i="1" dirty="0" smtClean="0">
                <a:latin typeface="Cambria" pitchFamily="18" charset="0"/>
              </a:rPr>
              <a:t>provides up </a:t>
            </a:r>
            <a:r>
              <a:rPr lang="en-US" sz="1200" i="1" dirty="0">
                <a:latin typeface="Cambria" pitchFamily="18" charset="0"/>
              </a:rPr>
              <a:t>to 60% additional storage capacity as compared to flat shelving</a:t>
            </a:r>
            <a:r>
              <a:rPr lang="en-US" sz="1200" i="1" dirty="0" smtClean="0">
                <a:latin typeface="Cambria" pitchFamily="18" charset="0"/>
              </a:rPr>
              <a:t>.</a:t>
            </a:r>
            <a:endParaRPr lang="en-US" sz="1200" i="1" dirty="0">
              <a:latin typeface="Cambria" pitchFamily="18" charset="0"/>
            </a:endParaRPr>
          </a:p>
          <a:p>
            <a:pPr marL="685800" indent="-228600">
              <a:buFont typeface="Symbol" pitchFamily="18" charset="2"/>
              <a:buChar char="-"/>
            </a:pPr>
            <a:r>
              <a:rPr lang="en-US" sz="1200" i="1" dirty="0" smtClean="0">
                <a:latin typeface="Cambria" pitchFamily="18" charset="0"/>
              </a:rPr>
              <a:t>Wire shelving will be used for bulkier items such as adult diapers, glove boxes and washbasins</a:t>
            </a:r>
          </a:p>
          <a:p>
            <a:pPr marL="685800" indent="-228600">
              <a:buFont typeface="Symbol" pitchFamily="18" charset="2"/>
              <a:buChar char="-"/>
            </a:pPr>
            <a:r>
              <a:rPr lang="en-US" sz="1200" i="1" dirty="0" smtClean="0">
                <a:latin typeface="Cambria" pitchFamily="18" charset="0"/>
              </a:rPr>
              <a:t>2-Bin will be maintained by placing items side by side</a:t>
            </a:r>
          </a:p>
          <a:p>
            <a:pPr marL="685800" indent="-228600">
              <a:buFont typeface="Symbol" pitchFamily="18" charset="2"/>
              <a:buChar char="-"/>
            </a:pPr>
            <a:r>
              <a:rPr lang="en-US" sz="1200" i="1" dirty="0">
                <a:latin typeface="Cambria" pitchFamily="18" charset="0"/>
              </a:rPr>
              <a:t>The </a:t>
            </a:r>
            <a:r>
              <a:rPr lang="en-US" sz="1200" i="1" dirty="0" smtClean="0">
                <a:latin typeface="Cambria" pitchFamily="18" charset="0"/>
              </a:rPr>
              <a:t>clinical </a:t>
            </a:r>
            <a:r>
              <a:rPr lang="en-US" sz="1200" i="1" dirty="0">
                <a:latin typeface="Cambria" pitchFamily="18" charset="0"/>
              </a:rPr>
              <a:t>staff </a:t>
            </a:r>
            <a:r>
              <a:rPr lang="en-US" sz="1200" i="1" dirty="0" smtClean="0">
                <a:latin typeface="Cambria" pitchFamily="18" charset="0"/>
              </a:rPr>
              <a:t>will have a </a:t>
            </a:r>
            <a:r>
              <a:rPr lang="en-US" sz="1200" i="1" dirty="0">
                <a:latin typeface="Cambria" pitchFamily="18" charset="0"/>
              </a:rPr>
              <a:t>much easier time finding supplies as they are organized in the baskets and in </a:t>
            </a:r>
            <a:r>
              <a:rPr lang="en-US" sz="1200" i="1" dirty="0" smtClean="0">
                <a:latin typeface="Cambria" pitchFamily="18" charset="0"/>
              </a:rPr>
              <a:t>stock</a:t>
            </a:r>
          </a:p>
          <a:p>
            <a:endParaRPr lang="en-US" sz="1200" dirty="0" smtClean="0">
              <a:latin typeface="Cambria" pitchFamily="18" charset="0"/>
            </a:endParaRPr>
          </a:p>
          <a:p>
            <a:pPr marL="285750" indent="-171450">
              <a:buFont typeface="Arial" pitchFamily="34" charset="0"/>
              <a:buChar char="•"/>
            </a:pPr>
            <a:r>
              <a:rPr lang="en-US" sz="1200" b="1" dirty="0">
                <a:latin typeface="Cambria" pitchFamily="18" charset="0"/>
              </a:rPr>
              <a:t>Productivity </a:t>
            </a:r>
            <a:r>
              <a:rPr lang="en-US" sz="1200" b="1" dirty="0" smtClean="0">
                <a:latin typeface="Cambria" pitchFamily="18" charset="0"/>
              </a:rPr>
              <a:t>Maximization</a:t>
            </a:r>
            <a:endParaRPr lang="en-US" sz="1200" b="1" dirty="0">
              <a:latin typeface="Cambria" pitchFamily="18" charset="0"/>
            </a:endParaRPr>
          </a:p>
          <a:p>
            <a:pPr marL="685800" indent="-228600">
              <a:buFont typeface="Symbol" pitchFamily="18" charset="2"/>
              <a:buChar char="-"/>
            </a:pPr>
            <a:r>
              <a:rPr lang="en-US" sz="1200" i="1" dirty="0">
                <a:latin typeface="Cambria" pitchFamily="18" charset="0"/>
              </a:rPr>
              <a:t>MM </a:t>
            </a:r>
            <a:r>
              <a:rPr lang="en-US" sz="1200" i="1" dirty="0" smtClean="0">
                <a:latin typeface="Cambria" pitchFamily="18" charset="0"/>
              </a:rPr>
              <a:t>techs scan </a:t>
            </a:r>
            <a:r>
              <a:rPr lang="en-US" sz="1200" i="1" dirty="0">
                <a:latin typeface="Cambria" pitchFamily="18" charset="0"/>
              </a:rPr>
              <a:t>empty compartments inside baskets, reducing the time MM </a:t>
            </a:r>
            <a:r>
              <a:rPr lang="en-US" sz="1200" i="1" dirty="0" smtClean="0">
                <a:latin typeface="Cambria" pitchFamily="18" charset="0"/>
              </a:rPr>
              <a:t>tech is </a:t>
            </a:r>
            <a:r>
              <a:rPr lang="en-US" sz="1200" i="1" dirty="0">
                <a:latin typeface="Cambria" pitchFamily="18" charset="0"/>
              </a:rPr>
              <a:t>in each </a:t>
            </a:r>
            <a:r>
              <a:rPr lang="en-US" sz="1200" i="1" dirty="0" smtClean="0">
                <a:latin typeface="Cambria" pitchFamily="18" charset="0"/>
              </a:rPr>
              <a:t>department</a:t>
            </a:r>
            <a:endParaRPr lang="en-US" sz="1200" i="1" dirty="0">
              <a:latin typeface="Cambria" pitchFamily="18" charset="0"/>
            </a:endParaRPr>
          </a:p>
          <a:p>
            <a:pPr marL="685800" indent="-228600">
              <a:buFont typeface="Symbol" pitchFamily="18" charset="2"/>
              <a:buChar char="-"/>
            </a:pPr>
            <a:r>
              <a:rPr lang="en-US" sz="1200" i="1" dirty="0">
                <a:latin typeface="Cambria" pitchFamily="18" charset="0"/>
              </a:rPr>
              <a:t>Since only empty compartments are scanned this will reduce the number of line items to be </a:t>
            </a:r>
            <a:r>
              <a:rPr lang="en-US" sz="1200" i="1" dirty="0" smtClean="0">
                <a:latin typeface="Cambria" pitchFamily="18" charset="0"/>
              </a:rPr>
              <a:t>replenished</a:t>
            </a:r>
            <a:endParaRPr lang="en-US" sz="1200" i="1" dirty="0">
              <a:latin typeface="Cambria" pitchFamily="18" charset="0"/>
            </a:endParaRPr>
          </a:p>
          <a:p>
            <a:pPr marL="685800" indent="-228600">
              <a:buFont typeface="Symbol" pitchFamily="18" charset="2"/>
              <a:buChar char="-"/>
            </a:pPr>
            <a:r>
              <a:rPr lang="en-US" sz="1200" i="1" dirty="0" smtClean="0">
                <a:latin typeface="Cambria" pitchFamily="18" charset="0"/>
              </a:rPr>
              <a:t>Reduces </a:t>
            </a:r>
            <a:r>
              <a:rPr lang="en-US" sz="1200" i="1" dirty="0">
                <a:latin typeface="Cambria" pitchFamily="18" charset="0"/>
              </a:rPr>
              <a:t>the time picking </a:t>
            </a:r>
            <a:r>
              <a:rPr lang="en-US" sz="1200" i="1" dirty="0" smtClean="0">
                <a:latin typeface="Cambria" pitchFamily="18" charset="0"/>
              </a:rPr>
              <a:t>up supplies: less </a:t>
            </a:r>
            <a:r>
              <a:rPr lang="en-US" sz="1200" i="1" dirty="0">
                <a:latin typeface="Cambria" pitchFamily="18" charset="0"/>
              </a:rPr>
              <a:t>supplies </a:t>
            </a:r>
            <a:r>
              <a:rPr lang="en-US" sz="1200" i="1" dirty="0" smtClean="0">
                <a:latin typeface="Cambria" pitchFamily="18" charset="0"/>
              </a:rPr>
              <a:t>scanned, less </a:t>
            </a:r>
            <a:r>
              <a:rPr lang="en-US" sz="1200" i="1" dirty="0">
                <a:latin typeface="Cambria" pitchFamily="18" charset="0"/>
              </a:rPr>
              <a:t>time to pick </a:t>
            </a:r>
            <a:r>
              <a:rPr lang="en-US" sz="1200" i="1" dirty="0" smtClean="0">
                <a:latin typeface="Cambria" pitchFamily="18" charset="0"/>
              </a:rPr>
              <a:t>up supplies; less </a:t>
            </a:r>
            <a:r>
              <a:rPr lang="en-US" sz="1200" i="1" dirty="0">
                <a:latin typeface="Cambria" pitchFamily="18" charset="0"/>
              </a:rPr>
              <a:t>supplies </a:t>
            </a:r>
            <a:r>
              <a:rPr lang="en-US" sz="1200" i="1" dirty="0" smtClean="0">
                <a:latin typeface="Cambria" pitchFamily="18" charset="0"/>
              </a:rPr>
              <a:t>picked up, </a:t>
            </a:r>
            <a:r>
              <a:rPr lang="en-US" sz="1200" i="1" dirty="0">
                <a:latin typeface="Cambria" pitchFamily="18" charset="0"/>
              </a:rPr>
              <a:t>less time to replenish </a:t>
            </a:r>
            <a:r>
              <a:rPr lang="en-US" sz="1200" i="1" dirty="0" smtClean="0">
                <a:latin typeface="Cambria" pitchFamily="18" charset="0"/>
              </a:rPr>
              <a:t>supplies</a:t>
            </a:r>
            <a:endParaRPr lang="en-US" sz="1200" i="1" dirty="0">
              <a:latin typeface="Cambria" pitchFamily="18" charset="0"/>
            </a:endParaRPr>
          </a:p>
          <a:p>
            <a:pPr marL="685800" indent="-228600">
              <a:buFont typeface="Symbol" pitchFamily="18" charset="2"/>
              <a:buChar char="-"/>
            </a:pPr>
            <a:r>
              <a:rPr lang="en-US" sz="1200" i="1" dirty="0">
                <a:latin typeface="Cambria" pitchFamily="18" charset="0"/>
              </a:rPr>
              <a:t>Supplies are rotated when supplies are replenished</a:t>
            </a:r>
          </a:p>
          <a:p>
            <a:endParaRPr lang="en-US" sz="1200" dirty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57200" y="366713"/>
            <a:ext cx="8228013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-Bin Replenishment Proposal (KANBAN)</a:t>
            </a:r>
          </a:p>
        </p:txBody>
      </p:sp>
      <p:pic>
        <p:nvPicPr>
          <p:cNvPr id="14" name="Picture 2" descr="C:\Users\scayago\AppData\Local\Microsoft\Windows\Temporary Internet Files\Content.Outlook\LKVGL6W3\ba5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857375"/>
            <a:ext cx="2804431" cy="3915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C1E31F7-D564-4823-9B73-0CA730B0BE7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2"/>
          </p:nvPr>
        </p:nvSpPr>
        <p:spPr>
          <a:xfrm>
            <a:off x="962025" y="1466851"/>
            <a:ext cx="7386638" cy="215265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solidFill>
                  <a:srgbClr val="002060"/>
                </a:solidFill>
                <a:latin typeface="Cambria" pitchFamily="18" charset="0"/>
              </a:rPr>
              <a:t>How the 2-Bin System works:</a:t>
            </a:r>
          </a:p>
          <a:p>
            <a:pPr marL="571500" indent="-228600">
              <a:spcAft>
                <a:spcPts val="300"/>
              </a:spcAft>
              <a:buClr>
                <a:schemeClr val="tx1"/>
              </a:buClr>
            </a:pPr>
            <a:r>
              <a:rPr lang="en-US" sz="1300" dirty="0" smtClean="0">
                <a:latin typeface="Cambria" pitchFamily="18" charset="0"/>
              </a:rPr>
              <a:t>Baskets </a:t>
            </a:r>
            <a:r>
              <a:rPr lang="en-US" sz="1300" dirty="0">
                <a:latin typeface="Cambria" pitchFamily="18" charset="0"/>
              </a:rPr>
              <a:t>are divided in half so that the front half is identical to the back half</a:t>
            </a:r>
          </a:p>
          <a:p>
            <a:pPr marL="571500" indent="-228600">
              <a:spcAft>
                <a:spcPts val="300"/>
              </a:spcAft>
              <a:buClr>
                <a:schemeClr val="tx1"/>
              </a:buClr>
            </a:pPr>
            <a:r>
              <a:rPr lang="en-US" sz="1300" dirty="0">
                <a:latin typeface="Cambria" pitchFamily="18" charset="0"/>
              </a:rPr>
              <a:t>Basket compartments have their own unique </a:t>
            </a:r>
            <a:r>
              <a:rPr lang="en-US" sz="1300" dirty="0" smtClean="0">
                <a:latin typeface="Cambria" pitchFamily="18" charset="0"/>
              </a:rPr>
              <a:t>Lawson </a:t>
            </a:r>
            <a:r>
              <a:rPr lang="en-US" sz="1300" dirty="0">
                <a:latin typeface="Cambria" pitchFamily="18" charset="0"/>
              </a:rPr>
              <a:t>barcode </a:t>
            </a:r>
          </a:p>
          <a:p>
            <a:pPr marL="571500" indent="-228600">
              <a:spcAft>
                <a:spcPts val="300"/>
              </a:spcAft>
              <a:buClr>
                <a:schemeClr val="tx1"/>
              </a:buClr>
            </a:pPr>
            <a:r>
              <a:rPr lang="en-US" sz="1300" dirty="0">
                <a:latin typeface="Cambria" pitchFamily="18" charset="0"/>
              </a:rPr>
              <a:t>Par levels are determined &amp; properly set to match restocking schedules &amp; are split between matching front &amp; rear basket compartments</a:t>
            </a:r>
          </a:p>
          <a:p>
            <a:pPr marL="571500" indent="-228600">
              <a:spcAft>
                <a:spcPts val="300"/>
              </a:spcAft>
              <a:buClr>
                <a:schemeClr val="tx1"/>
              </a:buClr>
            </a:pPr>
            <a:r>
              <a:rPr lang="en-US" sz="1300" dirty="0" smtClean="0">
                <a:latin typeface="Cambria" pitchFamily="18" charset="0"/>
              </a:rPr>
              <a:t>MM </a:t>
            </a:r>
            <a:r>
              <a:rPr lang="en-US" sz="1300" dirty="0">
                <a:latin typeface="Cambria" pitchFamily="18" charset="0"/>
              </a:rPr>
              <a:t>techs only look for and scan the empty compartments </a:t>
            </a:r>
            <a:endParaRPr lang="en-US" sz="1300" dirty="0" smtClean="0">
              <a:latin typeface="Cambria" pitchFamily="18" charset="0"/>
            </a:endParaRPr>
          </a:p>
          <a:p>
            <a:pPr marL="571500" indent="-228600">
              <a:spcAft>
                <a:spcPts val="300"/>
              </a:spcAft>
              <a:buClr>
                <a:schemeClr val="tx1"/>
              </a:buClr>
            </a:pPr>
            <a:r>
              <a:rPr lang="en-US" sz="1300" dirty="0" smtClean="0">
                <a:latin typeface="Cambria" pitchFamily="18" charset="0"/>
              </a:rPr>
              <a:t>MM </a:t>
            </a:r>
            <a:r>
              <a:rPr lang="en-US" sz="1300" dirty="0">
                <a:latin typeface="Cambria" pitchFamily="18" charset="0"/>
              </a:rPr>
              <a:t>t</a:t>
            </a:r>
            <a:r>
              <a:rPr lang="en-US" sz="1300" dirty="0" smtClean="0">
                <a:latin typeface="Cambria" pitchFamily="18" charset="0"/>
              </a:rPr>
              <a:t>echs </a:t>
            </a:r>
            <a:r>
              <a:rPr lang="en-US" sz="1300" dirty="0">
                <a:latin typeface="Cambria" pitchFamily="18" charset="0"/>
              </a:rPr>
              <a:t>scan, pick &amp; restock up to 70% fewer items on a daily basis</a:t>
            </a:r>
          </a:p>
          <a:p>
            <a:pPr marL="571500" indent="-228600">
              <a:spcAft>
                <a:spcPts val="300"/>
              </a:spcAft>
              <a:buClr>
                <a:schemeClr val="tx1"/>
              </a:buClr>
            </a:pPr>
            <a:r>
              <a:rPr lang="en-US" sz="1300" dirty="0">
                <a:latin typeface="Cambria" pitchFamily="18" charset="0"/>
              </a:rPr>
              <a:t>If the front compartment is empty, nursing will always have supplies in the rear </a:t>
            </a:r>
            <a:r>
              <a:rPr lang="en-US" sz="1300" dirty="0" smtClean="0">
                <a:latin typeface="Cambria" pitchFamily="18" charset="0"/>
              </a:rPr>
              <a:t>compartment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366713"/>
            <a:ext cx="8228013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-Bin Replenishment System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62292" y="3996533"/>
            <a:ext cx="4983163" cy="191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466725" indent="-25082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BentonSansF Book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19138" indent="-250825" algn="l" rtl="0" eaLnBrk="0" fontAlgn="base" hangingPunct="0">
              <a:spcBef>
                <a:spcPct val="0"/>
              </a:spcBef>
              <a:spcAft>
                <a:spcPts val="1400"/>
              </a:spcAft>
              <a:buClr>
                <a:srgbClr val="0070C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971550" indent="-250825" algn="l" rtl="0" eaLnBrk="0" fontAlgn="base" hangingPunct="0">
              <a:spcBef>
                <a:spcPct val="0"/>
              </a:spcBef>
              <a:spcAft>
                <a:spcPts val="1600"/>
              </a:spcAft>
              <a:buClr>
                <a:srgbClr val="0070C0"/>
              </a:buClr>
              <a:buFont typeface="BentonSansF Book"/>
              <a:buChar char="–"/>
              <a:defRPr sz="1600" kern="1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223963" indent="-250825" algn="l" rtl="0" eaLnBrk="0" fontAlgn="base" hangingPunct="0">
              <a:spcBef>
                <a:spcPct val="0"/>
              </a:spcBef>
              <a:spcAft>
                <a:spcPts val="1600"/>
              </a:spcAft>
              <a:buClr>
                <a:srgbClr val="0070C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ambria" pitchFamily="18" charset="0"/>
              </a:rPr>
              <a:t>Very Important Reminders:</a:t>
            </a:r>
          </a:p>
          <a:p>
            <a:pPr marL="571500" indent="-228600">
              <a:spcAft>
                <a:spcPts val="300"/>
              </a:spcAft>
              <a:buClr>
                <a:schemeClr val="tx1"/>
              </a:buClr>
            </a:pPr>
            <a:r>
              <a:rPr lang="en-US" sz="1600" b="1" i="1" u="sng" dirty="0" smtClean="0">
                <a:latin typeface="Cambria" pitchFamily="18" charset="0"/>
              </a:rPr>
              <a:t>NEVER</a:t>
            </a:r>
            <a:r>
              <a:rPr lang="en-US" sz="1600" dirty="0" smtClean="0">
                <a:latin typeface="Cambria" pitchFamily="18" charset="0"/>
              </a:rPr>
              <a:t> use the back-up bins unless the supplies in the front bin are all used up and </a:t>
            </a:r>
            <a:r>
              <a:rPr lang="en-US" sz="1600" dirty="0" smtClean="0">
                <a:latin typeface="Cambria" pitchFamily="18" charset="0"/>
              </a:rPr>
              <a:t>empty</a:t>
            </a:r>
          </a:p>
          <a:p>
            <a:pPr indent="0">
              <a:spcAft>
                <a:spcPts val="300"/>
              </a:spcAft>
              <a:buClr>
                <a:schemeClr val="tx1"/>
              </a:buClr>
              <a:buNone/>
            </a:pPr>
            <a:endParaRPr lang="en-US" sz="400" dirty="0" smtClean="0">
              <a:latin typeface="Cambria" pitchFamily="18" charset="0"/>
            </a:endParaRPr>
          </a:p>
          <a:p>
            <a:pPr marL="571500" indent="-228600">
              <a:spcAft>
                <a:spcPts val="300"/>
              </a:spcAft>
              <a:buClr>
                <a:schemeClr val="tx1"/>
              </a:buClr>
            </a:pPr>
            <a:r>
              <a:rPr lang="en-US" sz="1600" b="1" i="1" u="sng" dirty="0" smtClean="0">
                <a:latin typeface="Cambria" pitchFamily="18" charset="0"/>
              </a:rPr>
              <a:t>NEVER</a:t>
            </a:r>
            <a:r>
              <a:rPr lang="en-US" sz="1600" dirty="0" smtClean="0">
                <a:latin typeface="Cambria" pitchFamily="18" charset="0"/>
              </a:rPr>
              <a:t> rearrange the supplies for staff convenience --- specific Lawson codes are placed on each bin for ease of scanning </a:t>
            </a:r>
          </a:p>
        </p:txBody>
      </p:sp>
      <p:pic>
        <p:nvPicPr>
          <p:cNvPr id="2052" name="Picture 4" descr="http://thetyee.cachefly.net/Mediacheck/2013/03/24/Exclamation-Point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t="9091" r="5372" b="4132"/>
          <a:stretch/>
        </p:blipFill>
        <p:spPr bwMode="auto">
          <a:xfrm flipH="1">
            <a:off x="1228719" y="3790950"/>
            <a:ext cx="1933573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C1E31F7-D564-4823-9B73-0CA730B0BE7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2"/>
          </p:nvPr>
        </p:nvSpPr>
        <p:spPr>
          <a:xfrm>
            <a:off x="463017" y="1285876"/>
            <a:ext cx="8228013" cy="1352549"/>
          </a:xfrm>
        </p:spPr>
        <p:txBody>
          <a:bodyPr/>
          <a:lstStyle/>
          <a:p>
            <a:pPr marL="0" indent="0" algn="ctr">
              <a:buNone/>
            </a:pPr>
            <a:endParaRPr lang="en-US" sz="16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002060"/>
                </a:solidFill>
                <a:latin typeface="Cambria" pitchFamily="18" charset="0"/>
              </a:rPr>
              <a:t>Click below to play the training video</a:t>
            </a:r>
            <a:endParaRPr lang="en-US" sz="800" dirty="0" smtClean="0">
              <a:solidFill>
                <a:srgbClr val="002060"/>
              </a:solidFill>
              <a:latin typeface="Cambria" pitchFamily="18" charset="0"/>
              <a:hlinkClick r:id="rId2"/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  <a:sym typeface="Wingdings 3"/>
                <a:hlinkClick r:id="rId2"/>
              </a:rPr>
              <a:t> 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  <a:hlinkClick r:id="rId2"/>
              </a:rPr>
              <a:t>High 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  <a:hlinkClick r:id="rId2"/>
              </a:rPr>
              <a:t>Density Two-Bin Par Management System Video</a:t>
            </a:r>
            <a:endParaRPr lang="en-US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366713"/>
            <a:ext cx="8228013" cy="79533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How KANBAN works - Video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605" y="2819400"/>
            <a:ext cx="7462838" cy="142603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b="1" u="sng" dirty="0" smtClean="0">
                <a:solidFill>
                  <a:srgbClr val="002060"/>
                </a:solidFill>
                <a:latin typeface="Cambria" pitchFamily="18" charset="0"/>
              </a:rPr>
              <a:t>VERY IMPORTANT: </a:t>
            </a:r>
            <a:endParaRPr lang="en-US" sz="14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400" i="1" dirty="0" smtClean="0">
                <a:solidFill>
                  <a:srgbClr val="002060"/>
                </a:solidFill>
                <a:latin typeface="Cambria" pitchFamily="18" charset="0"/>
              </a:rPr>
              <a:t>Please make sure that the </a:t>
            </a:r>
            <a:r>
              <a:rPr lang="en-US" sz="1400" i="1" dirty="0" err="1" smtClean="0">
                <a:solidFill>
                  <a:srgbClr val="002060"/>
                </a:solidFill>
                <a:latin typeface="Cambria" pitchFamily="18" charset="0"/>
              </a:rPr>
              <a:t>powerpoint</a:t>
            </a:r>
            <a:r>
              <a:rPr lang="en-US" sz="1400" i="1" dirty="0" smtClean="0">
                <a:solidFill>
                  <a:srgbClr val="002060"/>
                </a:solidFill>
                <a:latin typeface="Cambria" pitchFamily="18" charset="0"/>
              </a:rPr>
              <a:t> is in the </a:t>
            </a:r>
            <a:r>
              <a:rPr lang="en-US" sz="1400" b="1" i="1" dirty="0" smtClean="0">
                <a:solidFill>
                  <a:srgbClr val="002060"/>
                </a:solidFill>
                <a:latin typeface="Cambria" pitchFamily="18" charset="0"/>
              </a:rPr>
              <a:t>“</a:t>
            </a:r>
            <a:r>
              <a:rPr lang="en-US" sz="1400" b="1" i="1" u="sng" dirty="0" smtClean="0">
                <a:solidFill>
                  <a:srgbClr val="002060"/>
                </a:solidFill>
                <a:latin typeface="Cambria" pitchFamily="18" charset="0"/>
              </a:rPr>
              <a:t>slide </a:t>
            </a:r>
            <a:r>
              <a:rPr lang="en-US" sz="1400" b="1" i="1" u="sng" dirty="0">
                <a:solidFill>
                  <a:srgbClr val="002060"/>
                </a:solidFill>
                <a:latin typeface="Cambria" pitchFamily="18" charset="0"/>
              </a:rPr>
              <a:t>s</a:t>
            </a:r>
            <a:r>
              <a:rPr lang="en-US" sz="1400" b="1" i="1" u="sng" dirty="0" smtClean="0">
                <a:solidFill>
                  <a:srgbClr val="002060"/>
                </a:solidFill>
                <a:latin typeface="Cambria" pitchFamily="18" charset="0"/>
              </a:rPr>
              <a:t>how</a:t>
            </a:r>
            <a:r>
              <a:rPr lang="en-US" sz="1400" b="1" i="1" dirty="0" smtClean="0">
                <a:solidFill>
                  <a:srgbClr val="002060"/>
                </a:solidFill>
                <a:latin typeface="Cambria" pitchFamily="18" charset="0"/>
              </a:rPr>
              <a:t>” </a:t>
            </a:r>
            <a:r>
              <a:rPr lang="en-US" sz="1400" i="1" dirty="0" smtClean="0">
                <a:solidFill>
                  <a:srgbClr val="002060"/>
                </a:solidFill>
                <a:latin typeface="Cambria" pitchFamily="18" charset="0"/>
              </a:rPr>
              <a:t>mode before clicking the link above, otherwise, the video will not play. </a:t>
            </a:r>
            <a:endParaRPr lang="en-US" sz="1400" i="1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400" i="1" dirty="0" smtClean="0">
                <a:solidFill>
                  <a:srgbClr val="002060"/>
                </a:solidFill>
                <a:latin typeface="Cambria" pitchFamily="18" charset="0"/>
              </a:rPr>
              <a:t>If the video does not play, please locate the icon for the slide show at the right side of the bottom part of the screen. (see </a:t>
            </a:r>
            <a:r>
              <a:rPr lang="en-US" sz="1400" b="1" i="1" dirty="0" smtClean="0">
                <a:solidFill>
                  <a:srgbClr val="002060"/>
                </a:solidFill>
                <a:latin typeface="Cambria" pitchFamily="18" charset="0"/>
              </a:rPr>
              <a:t>sample</a:t>
            </a:r>
            <a:r>
              <a:rPr lang="en-US" sz="1400" i="1" dirty="0" smtClean="0">
                <a:solidFill>
                  <a:srgbClr val="002060"/>
                </a:solidFill>
                <a:latin typeface="Cambria" pitchFamily="18" charset="0"/>
              </a:rPr>
              <a:t> illustration below)</a:t>
            </a:r>
            <a:endParaRPr lang="en-US" sz="14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29373" y="4700569"/>
            <a:ext cx="4695302" cy="1377298"/>
            <a:chOff x="2229373" y="4628235"/>
            <a:chExt cx="4695302" cy="1377298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27" t="86873" r="57356" b="3734"/>
            <a:stretch/>
          </p:blipFill>
          <p:spPr bwMode="auto">
            <a:xfrm>
              <a:off x="2229373" y="4628235"/>
              <a:ext cx="4695302" cy="1306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3685394" y="5424298"/>
              <a:ext cx="451512" cy="58123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121003" y="4908865"/>
              <a:ext cx="657108" cy="51543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29373" y="4662554"/>
              <a:ext cx="4295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C00000"/>
                  </a:solidFill>
                </a:rPr>
                <a:t>click this icon located at the bottom of the screen</a:t>
              </a:r>
              <a:endParaRPr lang="en-US" sz="1200" b="1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0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CAAFAA5-F800-4D3E-AE66-8EBFD9B729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 descr="http://courseimage.com/images/220694-question-mark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065335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352426"/>
            <a:ext cx="8228013" cy="79533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364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S_NET" val="2.0.50727.1873"/>
  <p:tag name="AS_OS" val="Microsoft Windows NT 5.2.3790 Service Pack 2"/>
  <p:tag name="AS_RELEASE_DATE" val="2012.02.28"/>
  <p:tag name="AS_TITLE" val="Aspose.Slides for .NET 2.0"/>
  <p:tag name="AS_VERSION" val="6.0.0.0"/>
</p:tagLst>
</file>

<file path=ppt/theme/theme1.xml><?xml version="1.0" encoding="utf-8"?>
<a:theme xmlns:a="http://schemas.openxmlformats.org/drawingml/2006/main" name="DignityHealth_531_26419_07ppt_05152012_v2">
  <a:themeElements>
    <a:clrScheme name="Custom 13">
      <a:dk1>
        <a:srgbClr val="000000"/>
      </a:dk1>
      <a:lt1>
        <a:srgbClr val="FFFFFF"/>
      </a:lt1>
      <a:dk2>
        <a:srgbClr val="D95E00"/>
      </a:dk2>
      <a:lt2>
        <a:srgbClr val="FFFFFF"/>
      </a:lt2>
      <a:accent1>
        <a:srgbClr val="EAAB00"/>
      </a:accent1>
      <a:accent2>
        <a:srgbClr val="D95E00"/>
      </a:accent2>
      <a:accent3>
        <a:srgbClr val="5E9732"/>
      </a:accent3>
      <a:accent4>
        <a:srgbClr val="0070C0"/>
      </a:accent4>
      <a:accent5>
        <a:srgbClr val="AA272F"/>
      </a:accent5>
      <a:accent6>
        <a:srgbClr val="5F6062"/>
      </a:accent6>
      <a:hlink>
        <a:srgbClr val="0070C0"/>
      </a:hlink>
      <a:folHlink>
        <a:srgbClr val="AA272F"/>
      </a:folHlink>
    </a:clrScheme>
    <a:fontScheme name="Office">
      <a:maj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MoolBoran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ゴシック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Angsana New"/>
        <a:font script="Syrc" typeface="Estrangelo Edessa"/>
        <a:font script="Geor" typeface="Sylfaen"/>
      </a:majorFont>
      <a:min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DaunPenh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Arial"/>
        <a:font script="Jpan" typeface="ＭＳ Ｐゴシック"/>
        <a:font script="Sinh" typeface="Iskoola Pota"/>
        <a:font script="Hans" typeface="宋体"/>
        <a:font script="Arab" typeface="Arial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Arial"/>
        <a:font script="Tibt" typeface="Microsoft Himalaya"/>
        <a:font script="Knda" typeface="Tunga"/>
        <a:font script="Yiii" typeface="Microsoft Yi Baiti"/>
        <a:font script="Mong" typeface="Mongolian Baiti"/>
        <a:font script="Thai" typeface="Cordia New"/>
        <a:font script="Syrc" typeface="Estrangelo Edessa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MoolBoran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ゴシック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Angsana New"/>
        <a:font script="Syrc" typeface="Estrangelo Edessa"/>
        <a:font script="Geor" typeface="Sylfaen"/>
      </a:majorFont>
      <a:min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DaunPenh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Arial"/>
        <a:font script="Jpan" typeface="ＭＳ Ｐゴシック"/>
        <a:font script="Sinh" typeface="Iskoola Pota"/>
        <a:font script="Hans" typeface="宋体"/>
        <a:font script="Arab" typeface="Arial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Arial"/>
        <a:font script="Tibt" typeface="Microsoft Himalaya"/>
        <a:font script="Knda" typeface="Tunga"/>
        <a:font script="Yiii" typeface="Microsoft Yi Baiti"/>
        <a:font script="Mong" typeface="Mongolian Baiti"/>
        <a:font script="Thai" typeface="Cordia New"/>
        <a:font script="Syrc" typeface="Estrangelo Edessa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DignityHealth_531_26419_07ppt_05152012_v2</Template>
  <TotalTime>4940</TotalTime>
  <Words>678</Words>
  <Application>Microsoft Office PowerPoint</Application>
  <PresentationFormat>On-screen Show (4:3)</PresentationFormat>
  <Paragraphs>74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DignityHealth_531_26419_07ppt_05152012_v2</vt:lpstr>
      <vt:lpstr>2-Bin  Replenishment System (Pegasus KANBAN  Inventory System)</vt:lpstr>
      <vt:lpstr>Current Process – PAR Replenishment</vt:lpstr>
      <vt:lpstr>Current Process – PAR Replenishment</vt:lpstr>
      <vt:lpstr>Current Process – PAR Replenishment</vt:lpstr>
      <vt:lpstr>2-Bin Replenishment Proposal (KANBAN)</vt:lpstr>
      <vt:lpstr>2-Bin Replenishment Proposal (KANBAN)</vt:lpstr>
      <vt:lpstr>2-Bin Replenishment System</vt:lpstr>
      <vt:lpstr>How KANBAN works - Video</vt:lpstr>
      <vt:lpstr>Questions?</vt:lpstr>
      <vt:lpstr>PowerPoint Presentation</vt:lpstr>
    </vt:vector>
  </TitlesOfParts>
  <Company>Catholic Healthcare 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Service Resource Management Technology</dc:title>
  <dc:creator>jahlman</dc:creator>
  <dc:description>Version 2: Final Version as of 5/15/2012.  For assistance or to report issues, please contact Dignity Health IT Help Desk.</dc:description>
  <cp:lastModifiedBy>hbautista</cp:lastModifiedBy>
  <cp:revision>124</cp:revision>
  <cp:lastPrinted>2015-09-15T22:27:42Z</cp:lastPrinted>
  <dcterms:created xsi:type="dcterms:W3CDTF">2012-06-26T15:24:14Z</dcterms:created>
  <dcterms:modified xsi:type="dcterms:W3CDTF">2015-09-16T23:35:56Z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filetime>2012-05-15T06:00:00Z</vt:filetime>
  </property>
</Properties>
</file>